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2.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tags/tag3.xml" ContentType="application/vnd.openxmlformats-officedocument.presentationml.tags+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tags/tag4.xml" ContentType="application/vnd.openxmlformats-officedocument.presentationml.tags+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2" r:id="rId2"/>
    <p:sldMasterId id="2147483718" r:id="rId3"/>
    <p:sldMasterId id="2147483749" r:id="rId4"/>
  </p:sldMasterIdLst>
  <p:notesMasterIdLst>
    <p:notesMasterId r:id="rId404"/>
  </p:notesMasterIdLst>
  <p:sldIdLst>
    <p:sldId id="256" r:id="rId5"/>
    <p:sldId id="495" r:id="rId6"/>
    <p:sldId id="781" r:id="rId7"/>
    <p:sldId id="779" r:id="rId8"/>
    <p:sldId id="402" r:id="rId9"/>
    <p:sldId id="403" r:id="rId10"/>
    <p:sldId id="503" r:id="rId11"/>
    <p:sldId id="395" r:id="rId12"/>
    <p:sldId id="397" r:id="rId13"/>
    <p:sldId id="398" r:id="rId14"/>
    <p:sldId id="399" r:id="rId15"/>
    <p:sldId id="405" r:id="rId16"/>
    <p:sldId id="408" r:id="rId17"/>
    <p:sldId id="412" r:id="rId18"/>
    <p:sldId id="414" r:id="rId19"/>
    <p:sldId id="416" r:id="rId20"/>
    <p:sldId id="418" r:id="rId21"/>
    <p:sldId id="419" r:id="rId22"/>
    <p:sldId id="422" r:id="rId23"/>
    <p:sldId id="486" r:id="rId24"/>
    <p:sldId id="524" r:id="rId25"/>
    <p:sldId id="515" r:id="rId26"/>
    <p:sldId id="432" r:id="rId27"/>
    <p:sldId id="433" r:id="rId28"/>
    <p:sldId id="787" r:id="rId29"/>
    <p:sldId id="1539" r:id="rId30"/>
    <p:sldId id="438" r:id="rId31"/>
    <p:sldId id="440" r:id="rId32"/>
    <p:sldId id="447" r:id="rId33"/>
    <p:sldId id="449" r:id="rId34"/>
    <p:sldId id="450" r:id="rId35"/>
    <p:sldId id="506" r:id="rId36"/>
    <p:sldId id="521" r:id="rId37"/>
    <p:sldId id="792" r:id="rId38"/>
    <p:sldId id="488" r:id="rId39"/>
    <p:sldId id="455" r:id="rId40"/>
    <p:sldId id="487" r:id="rId41"/>
    <p:sldId id="457" r:id="rId42"/>
    <p:sldId id="460" r:id="rId43"/>
    <p:sldId id="662" r:id="rId44"/>
    <p:sldId id="470" r:id="rId45"/>
    <p:sldId id="473" r:id="rId46"/>
    <p:sldId id="478" r:id="rId47"/>
    <p:sldId id="479" r:id="rId48"/>
    <p:sldId id="482" r:id="rId49"/>
    <p:sldId id="483" r:id="rId50"/>
    <p:sldId id="754" r:id="rId51"/>
    <p:sldId id="493" r:id="rId52"/>
    <p:sldId id="494" r:id="rId53"/>
    <p:sldId id="1385" r:id="rId54"/>
    <p:sldId id="850" r:id="rId55"/>
    <p:sldId id="1393" r:id="rId56"/>
    <p:sldId id="504" r:id="rId57"/>
    <p:sldId id="1395" r:id="rId58"/>
    <p:sldId id="836" r:id="rId59"/>
    <p:sldId id="1396" r:id="rId60"/>
    <p:sldId id="508" r:id="rId61"/>
    <p:sldId id="509" r:id="rId62"/>
    <p:sldId id="510" r:id="rId63"/>
    <p:sldId id="511" r:id="rId64"/>
    <p:sldId id="740" r:id="rId65"/>
    <p:sldId id="741" r:id="rId66"/>
    <p:sldId id="753" r:id="rId67"/>
    <p:sldId id="1398" r:id="rId68"/>
    <p:sldId id="742" r:id="rId69"/>
    <p:sldId id="1402" r:id="rId70"/>
    <p:sldId id="670" r:id="rId71"/>
    <p:sldId id="671" r:id="rId72"/>
    <p:sldId id="672" r:id="rId73"/>
    <p:sldId id="738" r:id="rId74"/>
    <p:sldId id="1406" r:id="rId75"/>
    <p:sldId id="694" r:id="rId76"/>
    <p:sldId id="700" r:id="rId77"/>
    <p:sldId id="701" r:id="rId78"/>
    <p:sldId id="702" r:id="rId79"/>
    <p:sldId id="704" r:id="rId80"/>
    <p:sldId id="705" r:id="rId81"/>
    <p:sldId id="744" r:id="rId82"/>
    <p:sldId id="711" r:id="rId83"/>
    <p:sldId id="844" r:id="rId84"/>
    <p:sldId id="715" r:id="rId85"/>
    <p:sldId id="725" r:id="rId86"/>
    <p:sldId id="1408" r:id="rId87"/>
    <p:sldId id="1411" r:id="rId88"/>
    <p:sldId id="1414" r:id="rId89"/>
    <p:sldId id="1415" r:id="rId90"/>
    <p:sldId id="1416" r:id="rId91"/>
    <p:sldId id="1419" r:id="rId92"/>
    <p:sldId id="530" r:id="rId93"/>
    <p:sldId id="538" r:id="rId94"/>
    <p:sldId id="540" r:id="rId95"/>
    <p:sldId id="539" r:id="rId96"/>
    <p:sldId id="541" r:id="rId97"/>
    <p:sldId id="609" r:id="rId98"/>
    <p:sldId id="624" r:id="rId99"/>
    <p:sldId id="625" r:id="rId100"/>
    <p:sldId id="1440" r:id="rId101"/>
    <p:sldId id="1473" r:id="rId102"/>
    <p:sldId id="1477" r:id="rId103"/>
    <p:sldId id="1478" r:id="rId104"/>
    <p:sldId id="1480" r:id="rId105"/>
    <p:sldId id="526" r:id="rId106"/>
    <p:sldId id="1483" r:id="rId107"/>
    <p:sldId id="1484" r:id="rId108"/>
    <p:sldId id="1485" r:id="rId109"/>
    <p:sldId id="1486" r:id="rId110"/>
    <p:sldId id="1487" r:id="rId111"/>
    <p:sldId id="534" r:id="rId112"/>
    <p:sldId id="1494" r:id="rId113"/>
    <p:sldId id="1496" r:id="rId114"/>
    <p:sldId id="1498" r:id="rId115"/>
    <p:sldId id="1499" r:id="rId116"/>
    <p:sldId id="544" r:id="rId117"/>
    <p:sldId id="545" r:id="rId118"/>
    <p:sldId id="546" r:id="rId119"/>
    <p:sldId id="1503" r:id="rId120"/>
    <p:sldId id="558" r:id="rId121"/>
    <p:sldId id="562" r:id="rId122"/>
    <p:sldId id="565" r:id="rId123"/>
    <p:sldId id="567" r:id="rId124"/>
    <p:sldId id="570" r:id="rId125"/>
    <p:sldId id="1505" r:id="rId126"/>
    <p:sldId id="1506" r:id="rId127"/>
    <p:sldId id="1509" r:id="rId128"/>
    <p:sldId id="1510" r:id="rId129"/>
    <p:sldId id="756" r:id="rId130"/>
    <p:sldId id="757" r:id="rId131"/>
    <p:sldId id="1511" r:id="rId132"/>
    <p:sldId id="749" r:id="rId133"/>
    <p:sldId id="750" r:id="rId134"/>
    <p:sldId id="1515" r:id="rId135"/>
    <p:sldId id="780" r:id="rId136"/>
    <p:sldId id="1518" r:id="rId137"/>
    <p:sldId id="759" r:id="rId138"/>
    <p:sldId id="760" r:id="rId139"/>
    <p:sldId id="761" r:id="rId140"/>
    <p:sldId id="763" r:id="rId141"/>
    <p:sldId id="765" r:id="rId142"/>
    <p:sldId id="766" r:id="rId143"/>
    <p:sldId id="768" r:id="rId144"/>
    <p:sldId id="773" r:id="rId145"/>
    <p:sldId id="774" r:id="rId146"/>
    <p:sldId id="1520" r:id="rId147"/>
    <p:sldId id="1521" r:id="rId148"/>
    <p:sldId id="602" r:id="rId149"/>
    <p:sldId id="605" r:id="rId150"/>
    <p:sldId id="1317" r:id="rId151"/>
    <p:sldId id="1523" r:id="rId152"/>
    <p:sldId id="1524" r:id="rId153"/>
    <p:sldId id="608" r:id="rId154"/>
    <p:sldId id="1318" r:id="rId155"/>
    <p:sldId id="606" r:id="rId156"/>
    <p:sldId id="607" r:id="rId157"/>
    <p:sldId id="636" r:id="rId158"/>
    <p:sldId id="637" r:id="rId159"/>
    <p:sldId id="1526" r:id="rId160"/>
    <p:sldId id="1528" r:id="rId161"/>
    <p:sldId id="1540" r:id="rId162"/>
    <p:sldId id="621" r:id="rId163"/>
    <p:sldId id="1542" r:id="rId164"/>
    <p:sldId id="626" r:id="rId165"/>
    <p:sldId id="1252" r:id="rId166"/>
    <p:sldId id="1290" r:id="rId167"/>
    <p:sldId id="1293" r:id="rId168"/>
    <p:sldId id="1253" r:id="rId169"/>
    <p:sldId id="1254" r:id="rId170"/>
    <p:sldId id="1255" r:id="rId171"/>
    <p:sldId id="1256" r:id="rId172"/>
    <p:sldId id="1258" r:id="rId173"/>
    <p:sldId id="1263" r:id="rId174"/>
    <p:sldId id="1272" r:id="rId175"/>
    <p:sldId id="1280" r:id="rId176"/>
    <p:sldId id="631" r:id="rId177"/>
    <p:sldId id="633" r:id="rId178"/>
    <p:sldId id="1283" r:id="rId179"/>
    <p:sldId id="1390" r:id="rId180"/>
    <p:sldId id="627" r:id="rId181"/>
    <p:sldId id="1567" r:id="rId182"/>
    <p:sldId id="1570" r:id="rId183"/>
    <p:sldId id="1574" r:id="rId184"/>
    <p:sldId id="1575" r:id="rId185"/>
    <p:sldId id="1576" r:id="rId186"/>
    <p:sldId id="1577" r:id="rId187"/>
    <p:sldId id="1578" r:id="rId188"/>
    <p:sldId id="1579" r:id="rId189"/>
    <p:sldId id="1580" r:id="rId190"/>
    <p:sldId id="1583" r:id="rId191"/>
    <p:sldId id="1584" r:id="rId192"/>
    <p:sldId id="1586" r:id="rId193"/>
    <p:sldId id="1587" r:id="rId194"/>
    <p:sldId id="1588" r:id="rId195"/>
    <p:sldId id="1589" r:id="rId196"/>
    <p:sldId id="1590" r:id="rId197"/>
    <p:sldId id="1591" r:id="rId198"/>
    <p:sldId id="1592" r:id="rId199"/>
    <p:sldId id="1593" r:id="rId200"/>
    <p:sldId id="1599" r:id="rId201"/>
    <p:sldId id="1600" r:id="rId202"/>
    <p:sldId id="1601" r:id="rId203"/>
    <p:sldId id="1602" r:id="rId204"/>
    <p:sldId id="1603" r:id="rId205"/>
    <p:sldId id="1604" r:id="rId206"/>
    <p:sldId id="1605" r:id="rId207"/>
    <p:sldId id="1606" r:id="rId208"/>
    <p:sldId id="1607" r:id="rId209"/>
    <p:sldId id="1608" r:id="rId210"/>
    <p:sldId id="1610" r:id="rId211"/>
    <p:sldId id="1611" r:id="rId212"/>
    <p:sldId id="1613" r:id="rId213"/>
    <p:sldId id="1615" r:id="rId214"/>
    <p:sldId id="1618" r:id="rId215"/>
    <p:sldId id="1619" r:id="rId216"/>
    <p:sldId id="1620" r:id="rId217"/>
    <p:sldId id="1621" r:id="rId218"/>
    <p:sldId id="1623" r:id="rId219"/>
    <p:sldId id="1625" r:id="rId220"/>
    <p:sldId id="1626" r:id="rId221"/>
    <p:sldId id="1627" r:id="rId222"/>
    <p:sldId id="1628" r:id="rId223"/>
    <p:sldId id="1629" r:id="rId224"/>
    <p:sldId id="1631" r:id="rId225"/>
    <p:sldId id="1632" r:id="rId226"/>
    <p:sldId id="1633" r:id="rId227"/>
    <p:sldId id="1646" r:id="rId228"/>
    <p:sldId id="501" r:id="rId229"/>
    <p:sldId id="502" r:id="rId230"/>
    <p:sldId id="1648" r:id="rId231"/>
    <p:sldId id="505" r:id="rId232"/>
    <p:sldId id="1649" r:id="rId233"/>
    <p:sldId id="507" r:id="rId234"/>
    <p:sldId id="1650" r:id="rId235"/>
    <p:sldId id="1651" r:id="rId236"/>
    <p:sldId id="1652" r:id="rId237"/>
    <p:sldId id="518" r:id="rId238"/>
    <p:sldId id="1653" r:id="rId239"/>
    <p:sldId id="520" r:id="rId240"/>
    <p:sldId id="1654" r:id="rId241"/>
    <p:sldId id="522" r:id="rId242"/>
    <p:sldId id="523" r:id="rId243"/>
    <p:sldId id="289" r:id="rId244"/>
    <p:sldId id="292" r:id="rId245"/>
    <p:sldId id="525" r:id="rId246"/>
    <p:sldId id="1442" r:id="rId247"/>
    <p:sldId id="528" r:id="rId248"/>
    <p:sldId id="1655" r:id="rId249"/>
    <p:sldId id="531" r:id="rId250"/>
    <p:sldId id="532" r:id="rId251"/>
    <p:sldId id="533" r:id="rId252"/>
    <p:sldId id="1443" r:id="rId253"/>
    <p:sldId id="1444" r:id="rId254"/>
    <p:sldId id="1445" r:id="rId255"/>
    <p:sldId id="1446" r:id="rId256"/>
    <p:sldId id="617" r:id="rId257"/>
    <p:sldId id="1659" r:id="rId258"/>
    <p:sldId id="619" r:id="rId259"/>
    <p:sldId id="1661" r:id="rId260"/>
    <p:sldId id="1662" r:id="rId261"/>
    <p:sldId id="1663" r:id="rId262"/>
    <p:sldId id="1664" r:id="rId263"/>
    <p:sldId id="1665" r:id="rId264"/>
    <p:sldId id="1666" r:id="rId265"/>
    <p:sldId id="1667" r:id="rId266"/>
    <p:sldId id="1669" r:id="rId267"/>
    <p:sldId id="1670" r:id="rId268"/>
    <p:sldId id="1672" r:id="rId269"/>
    <p:sldId id="1673" r:id="rId270"/>
    <p:sldId id="1675" r:id="rId271"/>
    <p:sldId id="1676" r:id="rId272"/>
    <p:sldId id="1678" r:id="rId273"/>
    <p:sldId id="1679" r:id="rId274"/>
    <p:sldId id="1681" r:id="rId275"/>
    <p:sldId id="1683" r:id="rId276"/>
    <p:sldId id="1685" r:id="rId277"/>
    <p:sldId id="568" r:id="rId278"/>
    <p:sldId id="1686" r:id="rId279"/>
    <p:sldId id="571" r:id="rId280"/>
    <p:sldId id="572" r:id="rId281"/>
    <p:sldId id="573" r:id="rId282"/>
    <p:sldId id="574" r:id="rId283"/>
    <p:sldId id="575" r:id="rId284"/>
    <p:sldId id="576" r:id="rId285"/>
    <p:sldId id="577" r:id="rId286"/>
    <p:sldId id="1687" r:id="rId287"/>
    <p:sldId id="1689" r:id="rId288"/>
    <p:sldId id="1691" r:id="rId289"/>
    <p:sldId id="622" r:id="rId290"/>
    <p:sldId id="1692" r:id="rId291"/>
    <p:sldId id="1693" r:id="rId292"/>
    <p:sldId id="616" r:id="rId293"/>
    <p:sldId id="1694" r:id="rId294"/>
    <p:sldId id="589" r:id="rId295"/>
    <p:sldId id="590" r:id="rId296"/>
    <p:sldId id="592" r:id="rId297"/>
    <p:sldId id="593" r:id="rId298"/>
    <p:sldId id="594" r:id="rId299"/>
    <p:sldId id="596" r:id="rId300"/>
    <p:sldId id="597" r:id="rId301"/>
    <p:sldId id="598" r:id="rId302"/>
    <p:sldId id="599" r:id="rId303"/>
    <p:sldId id="600" r:id="rId304"/>
    <p:sldId id="601" r:id="rId305"/>
    <p:sldId id="1696" r:id="rId306"/>
    <p:sldId id="603" r:id="rId307"/>
    <p:sldId id="604" r:id="rId308"/>
    <p:sldId id="1713" r:id="rId309"/>
    <p:sldId id="1714" r:id="rId310"/>
    <p:sldId id="1716" r:id="rId311"/>
    <p:sldId id="1717" r:id="rId312"/>
    <p:sldId id="1718" r:id="rId313"/>
    <p:sldId id="1719" r:id="rId314"/>
    <p:sldId id="1387" r:id="rId315"/>
    <p:sldId id="1720" r:id="rId316"/>
    <p:sldId id="1388" r:id="rId317"/>
    <p:sldId id="1721" r:id="rId318"/>
    <p:sldId id="1722" r:id="rId319"/>
    <p:sldId id="581" r:id="rId320"/>
    <p:sldId id="1386" r:id="rId321"/>
    <p:sldId id="579" r:id="rId322"/>
    <p:sldId id="1723" r:id="rId323"/>
    <p:sldId id="1724" r:id="rId324"/>
    <p:sldId id="1725" r:id="rId325"/>
    <p:sldId id="1726" r:id="rId326"/>
    <p:sldId id="512" r:id="rId327"/>
    <p:sldId id="513" r:id="rId328"/>
    <p:sldId id="514" r:id="rId329"/>
    <p:sldId id="1727" r:id="rId330"/>
    <p:sldId id="516" r:id="rId331"/>
    <p:sldId id="517" r:id="rId332"/>
    <p:sldId id="1728" r:id="rId333"/>
    <p:sldId id="519" r:id="rId334"/>
    <p:sldId id="1729" r:id="rId335"/>
    <p:sldId id="1383" r:id="rId336"/>
    <p:sldId id="1730" r:id="rId337"/>
    <p:sldId id="1731" r:id="rId338"/>
    <p:sldId id="580" r:id="rId339"/>
    <p:sldId id="584" r:id="rId340"/>
    <p:sldId id="1732" r:id="rId341"/>
    <p:sldId id="1733" r:id="rId342"/>
    <p:sldId id="1734" r:id="rId343"/>
    <p:sldId id="1735" r:id="rId344"/>
    <p:sldId id="1736" r:id="rId345"/>
    <p:sldId id="527" r:id="rId346"/>
    <p:sldId id="1737" r:id="rId347"/>
    <p:sldId id="529" r:id="rId348"/>
    <p:sldId id="1384" r:id="rId349"/>
    <p:sldId id="1738" r:id="rId350"/>
    <p:sldId id="583" r:id="rId351"/>
    <p:sldId id="1739" r:id="rId352"/>
    <p:sldId id="1740" r:id="rId353"/>
    <p:sldId id="1741" r:id="rId354"/>
    <p:sldId id="1742" r:id="rId355"/>
    <p:sldId id="569" r:id="rId356"/>
    <p:sldId id="1747" r:id="rId357"/>
    <p:sldId id="899" r:id="rId358"/>
    <p:sldId id="902" r:id="rId359"/>
    <p:sldId id="901" r:id="rId360"/>
    <p:sldId id="906" r:id="rId361"/>
    <p:sldId id="908" r:id="rId362"/>
    <p:sldId id="909" r:id="rId363"/>
    <p:sldId id="932" r:id="rId364"/>
    <p:sldId id="910" r:id="rId365"/>
    <p:sldId id="911" r:id="rId366"/>
    <p:sldId id="912" r:id="rId367"/>
    <p:sldId id="913" r:id="rId368"/>
    <p:sldId id="914" r:id="rId369"/>
    <p:sldId id="918" r:id="rId370"/>
    <p:sldId id="919" r:id="rId371"/>
    <p:sldId id="915" r:id="rId372"/>
    <p:sldId id="916" r:id="rId373"/>
    <p:sldId id="920" r:id="rId374"/>
    <p:sldId id="917" r:id="rId375"/>
    <p:sldId id="921" r:id="rId376"/>
    <p:sldId id="922" r:id="rId377"/>
    <p:sldId id="923" r:id="rId378"/>
    <p:sldId id="924" r:id="rId379"/>
    <p:sldId id="925" r:id="rId380"/>
    <p:sldId id="926" r:id="rId381"/>
    <p:sldId id="953" r:id="rId382"/>
    <p:sldId id="927" r:id="rId383"/>
    <p:sldId id="928" r:id="rId384"/>
    <p:sldId id="929" r:id="rId385"/>
    <p:sldId id="930" r:id="rId386"/>
    <p:sldId id="954" r:id="rId387"/>
    <p:sldId id="931" r:id="rId388"/>
    <p:sldId id="934" r:id="rId389"/>
    <p:sldId id="935" r:id="rId390"/>
    <p:sldId id="936" r:id="rId391"/>
    <p:sldId id="937" r:id="rId392"/>
    <p:sldId id="938" r:id="rId393"/>
    <p:sldId id="943" r:id="rId394"/>
    <p:sldId id="697" r:id="rId395"/>
    <p:sldId id="698" r:id="rId396"/>
    <p:sldId id="699" r:id="rId397"/>
    <p:sldId id="952" r:id="rId398"/>
    <p:sldId id="944" r:id="rId399"/>
    <p:sldId id="1748" r:id="rId400"/>
    <p:sldId id="1749" r:id="rId401"/>
    <p:sldId id="1750" r:id="rId402"/>
    <p:sldId id="945" r:id="rId4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41" autoAdjust="0"/>
  </p:normalViewPr>
  <p:slideViewPr>
    <p:cSldViewPr snapToGrid="0">
      <p:cViewPr varScale="1">
        <p:scale>
          <a:sx n="62" d="100"/>
          <a:sy n="62" d="100"/>
        </p:scale>
        <p:origin x="82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slide" Target="slides/slide373.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402" Type="http://schemas.openxmlformats.org/officeDocument/2006/relationships/slide" Target="slides/slide398.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388" Type="http://schemas.openxmlformats.org/officeDocument/2006/relationships/slide" Target="slides/slide384.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399" Type="http://schemas.openxmlformats.org/officeDocument/2006/relationships/slide" Target="slides/slide395.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390" Type="http://schemas.openxmlformats.org/officeDocument/2006/relationships/slide" Target="slides/slide386.xml"/><Relationship Id="rId404" Type="http://schemas.openxmlformats.org/officeDocument/2006/relationships/notesMaster" Target="notesMasters/notesMaster1.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241" Type="http://schemas.openxmlformats.org/officeDocument/2006/relationships/slide" Target="slides/slide237.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406" Type="http://schemas.openxmlformats.org/officeDocument/2006/relationships/viewProps" Target="viewProps.xml"/><Relationship Id="rId9" Type="http://schemas.openxmlformats.org/officeDocument/2006/relationships/slide" Target="slides/slide5.xml"/><Relationship Id="rId210" Type="http://schemas.openxmlformats.org/officeDocument/2006/relationships/slide" Target="slides/slide206.xml"/><Relationship Id="rId392" Type="http://schemas.openxmlformats.org/officeDocument/2006/relationships/slide" Target="slides/slide388.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196" Type="http://schemas.openxmlformats.org/officeDocument/2006/relationships/slide" Target="slides/slide192.xml"/><Relationship Id="rId16" Type="http://schemas.openxmlformats.org/officeDocument/2006/relationships/slide" Target="slides/slide12.xml"/><Relationship Id="rId221" Type="http://schemas.openxmlformats.org/officeDocument/2006/relationships/slide" Target="slides/slide217.xml"/><Relationship Id="rId263" Type="http://schemas.openxmlformats.org/officeDocument/2006/relationships/slide" Target="slides/slide259.xml"/><Relationship Id="rId319" Type="http://schemas.openxmlformats.org/officeDocument/2006/relationships/slide" Target="slides/slide315.xml"/><Relationship Id="rId58" Type="http://schemas.openxmlformats.org/officeDocument/2006/relationships/slide" Target="slides/slide54.xml"/><Relationship Id="rId123" Type="http://schemas.openxmlformats.org/officeDocument/2006/relationships/slide" Target="slides/slide119.xml"/><Relationship Id="rId330" Type="http://schemas.openxmlformats.org/officeDocument/2006/relationships/slide" Target="slides/slide326.xml"/><Relationship Id="rId165" Type="http://schemas.openxmlformats.org/officeDocument/2006/relationships/slide" Target="slides/slide161.xml"/><Relationship Id="rId372" Type="http://schemas.openxmlformats.org/officeDocument/2006/relationships/slide" Target="slides/slide368.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383" Type="http://schemas.openxmlformats.org/officeDocument/2006/relationships/slide" Target="slides/slide379.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slide" Target="slides/slide369.xml"/><Relationship Id="rId394" Type="http://schemas.openxmlformats.org/officeDocument/2006/relationships/slide" Target="slides/slide390.xml"/><Relationship Id="rId408"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384" Type="http://schemas.openxmlformats.org/officeDocument/2006/relationships/slide" Target="slides/slide380.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slide" Target="slides/slide370.xml"/><Relationship Id="rId395" Type="http://schemas.openxmlformats.org/officeDocument/2006/relationships/slide" Target="slides/slide391.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385" Type="http://schemas.openxmlformats.org/officeDocument/2006/relationships/slide" Target="slides/slide381.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slide" Target="slides/slide371.xml"/><Relationship Id="rId396" Type="http://schemas.openxmlformats.org/officeDocument/2006/relationships/slide" Target="slides/slide392.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400" Type="http://schemas.openxmlformats.org/officeDocument/2006/relationships/slide" Target="slides/slide396.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386" Type="http://schemas.openxmlformats.org/officeDocument/2006/relationships/slide" Target="slides/slide382.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slide" Target="slides/slide372.xml"/><Relationship Id="rId397" Type="http://schemas.openxmlformats.org/officeDocument/2006/relationships/slide" Target="slides/slide393.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01" Type="http://schemas.openxmlformats.org/officeDocument/2006/relationships/slide" Target="slides/slide397.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398" Type="http://schemas.openxmlformats.org/officeDocument/2006/relationships/slide" Target="slides/slide394.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403" Type="http://schemas.openxmlformats.org/officeDocument/2006/relationships/slide" Target="slides/slide399.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slide" Target="slides/slide385.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slide" Target="slides/slide387.xml"/><Relationship Id="rId405" Type="http://schemas.openxmlformats.org/officeDocument/2006/relationships/presProps" Target="presProps.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 Id="rId200" Type="http://schemas.openxmlformats.org/officeDocument/2006/relationships/slide" Target="slides/slide196.xml"/><Relationship Id="rId382" Type="http://schemas.openxmlformats.org/officeDocument/2006/relationships/slide" Target="slides/slide378.xml"/><Relationship Id="rId242" Type="http://schemas.openxmlformats.org/officeDocument/2006/relationships/slide" Target="slides/slide238.xml"/><Relationship Id="rId284" Type="http://schemas.openxmlformats.org/officeDocument/2006/relationships/slide" Target="slides/slide280.xml"/><Relationship Id="rId37" Type="http://schemas.openxmlformats.org/officeDocument/2006/relationships/slide" Target="slides/slide33.xml"/><Relationship Id="rId79" Type="http://schemas.openxmlformats.org/officeDocument/2006/relationships/slide" Target="slides/slide75.xml"/><Relationship Id="rId102" Type="http://schemas.openxmlformats.org/officeDocument/2006/relationships/slide" Target="slides/slide98.xml"/><Relationship Id="rId144" Type="http://schemas.openxmlformats.org/officeDocument/2006/relationships/slide" Target="slides/slide140.xml"/><Relationship Id="rId90" Type="http://schemas.openxmlformats.org/officeDocument/2006/relationships/slide" Target="slides/slide86.xml"/><Relationship Id="rId186" Type="http://schemas.openxmlformats.org/officeDocument/2006/relationships/slide" Target="slides/slide182.xml"/><Relationship Id="rId351" Type="http://schemas.openxmlformats.org/officeDocument/2006/relationships/slide" Target="slides/slide347.xml"/><Relationship Id="rId393" Type="http://schemas.openxmlformats.org/officeDocument/2006/relationships/slide" Target="slides/slide389.xml"/><Relationship Id="rId40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0F3AC-7B40-4196-834A-995E600544B9}" type="datetimeFigureOut">
              <a:rPr lang="en-US" smtClean="0"/>
              <a:t>10/12/2022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D0D79-ADA5-4536-A57E-CC0D40CCA3C8}" type="slidenum">
              <a:rPr lang="en-US" smtClean="0"/>
              <a:t>‹#›</a:t>
            </a:fld>
            <a:endParaRPr lang="en-US"/>
          </a:p>
        </p:txBody>
      </p:sp>
    </p:spTree>
    <p:extLst>
      <p:ext uri="{BB962C8B-B14F-4D97-AF65-F5344CB8AC3E}">
        <p14:creationId xmlns:p14="http://schemas.microsoft.com/office/powerpoint/2010/main" val="113989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stackoverflow.com/questions/15331009/when-to-use-volatile-with-shared-cuda-memory"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3" Type="http://schemas.openxmlformats.org/officeDocument/2006/relationships/hyperlink" Target="http://docs.nvidia.com/cuda/cuda-runtime-api/index.html" TargetMode="External"/><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dirty="0"/>
              <a:t>Also known</a:t>
            </a:r>
            <a:r>
              <a:rPr lang="en-US" sz="1000" baseline="0" dirty="0"/>
              <a:t> as </a:t>
            </a:r>
            <a:r>
              <a:rPr lang="en-US" sz="1000" b="1" baseline="0" dirty="0"/>
              <a:t>Princeton</a:t>
            </a:r>
            <a:r>
              <a:rPr lang="en-US" sz="1000" baseline="0" dirty="0"/>
              <a:t> model</a:t>
            </a:r>
          </a:p>
          <a:p>
            <a:pPr marL="171450" indent="-171450">
              <a:buFont typeface="Arial" panose="020B0604020202020204" pitchFamily="34" charset="0"/>
              <a:buChar char="•"/>
            </a:pPr>
            <a:r>
              <a:rPr lang="en-US" sz="1000" b="1" baseline="0" dirty="0"/>
              <a:t>Harvard</a:t>
            </a:r>
            <a:r>
              <a:rPr lang="en-US" sz="1000" baseline="0" dirty="0"/>
              <a:t> model (architecture): separate storage and pathways for data and instructions</a:t>
            </a:r>
          </a:p>
          <a:p>
            <a:pPr marL="171450" indent="-171450">
              <a:buFont typeface="Arial" panose="020B0604020202020204" pitchFamily="34" charset="0"/>
              <a:buChar char="•"/>
            </a:pPr>
            <a:endParaRPr lang="en-US" sz="1000" baseline="0" dirty="0"/>
          </a:p>
          <a:p>
            <a:pPr marL="0" indent="0">
              <a:buFont typeface="Arial" panose="020B0604020202020204" pitchFamily="34" charset="0"/>
              <a:buNone/>
            </a:pPr>
            <a:r>
              <a:rPr lang="en-US" sz="1000" baseline="0" dirty="0"/>
              <a:t>This model relies on the </a:t>
            </a:r>
            <a:r>
              <a:rPr lang="en-US" sz="1000" b="1" baseline="0" dirty="0"/>
              <a:t>FDX cycle</a:t>
            </a:r>
          </a:p>
          <a:p>
            <a:pPr marL="0" indent="0">
              <a:buFont typeface="Arial" panose="020B0604020202020204" pitchFamily="34" charset="0"/>
              <a:buNone/>
            </a:pPr>
            <a:r>
              <a:rPr lang="en-US" sz="1000" baseline="0" dirty="0"/>
              <a:t>The process of processing instructions </a:t>
            </a:r>
            <a:r>
              <a:rPr lang="en-US" sz="1000" b="1" baseline="0" dirty="0"/>
              <a:t>(FDX) intermediated by the processor’s CU</a:t>
            </a:r>
            <a:endParaRPr lang="en-US" sz="10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281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a:t>
            </a:r>
            <a:r>
              <a:rPr lang="en-US" baseline="0" dirty="0"/>
              <a:t> simple to complex</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2223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 of </a:t>
            </a:r>
            <a:r>
              <a:rPr lang="en-US" b="1" dirty="0"/>
              <a:t>caches intermediating global memory access</a:t>
            </a:r>
            <a:r>
              <a:rPr lang="en-US" dirty="0"/>
              <a:t>.</a:t>
            </a:r>
          </a:p>
          <a:p>
            <a:r>
              <a:rPr lang="en-US" dirty="0"/>
              <a:t>Recall: shared memory is not cached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8041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On Maxwell and Pascal, dedicated shared memory (64) and unified</a:t>
            </a:r>
            <a:r>
              <a:rPr lang="en-US" sz="800" baseline="0" dirty="0"/>
              <a:t> L1 cache (24), per SM</a:t>
            </a:r>
          </a:p>
          <a:p>
            <a:r>
              <a:rPr lang="en-US" sz="800" baseline="0" dirty="0"/>
              <a:t>Pre-Pascal, the L1 cache / </a:t>
            </a:r>
            <a:r>
              <a:rPr lang="en-US" sz="800" baseline="0" dirty="0" err="1"/>
              <a:t>ShMem</a:t>
            </a:r>
            <a:r>
              <a:rPr lang="en-US" sz="800" baseline="0" dirty="0"/>
              <a:t> split can be done at runtime, or through compiler option</a:t>
            </a:r>
          </a:p>
          <a:p>
            <a:endParaRPr lang="en-US" sz="800" baseline="0" dirty="0"/>
          </a:p>
          <a:p>
            <a:r>
              <a:rPr lang="en-US" sz="800" baseline="0" dirty="0"/>
              <a:t>One last note about </a:t>
            </a:r>
            <a:r>
              <a:rPr lang="en-US" sz="800" b="1" baseline="0" dirty="0"/>
              <a:t>specifying</a:t>
            </a:r>
            <a:r>
              <a:rPr lang="en-US" sz="800" baseline="0" dirty="0"/>
              <a:t> use of shared memory for a block:</a:t>
            </a:r>
          </a:p>
          <a:p>
            <a:pPr marL="171450" indent="-171450">
              <a:buFont typeface="Arial" panose="020B0604020202020204" pitchFamily="34" charset="0"/>
              <a:buChar char="•"/>
            </a:pPr>
            <a:r>
              <a:rPr lang="en-US" sz="800" baseline="0" dirty="0"/>
              <a:t>statically, declared in the kernel function using the keyword __shared__ like we did before</a:t>
            </a:r>
          </a:p>
          <a:p>
            <a:pPr marL="171450" indent="-171450">
              <a:buFont typeface="Arial" panose="020B0604020202020204" pitchFamily="34" charset="0"/>
              <a:buChar char="•"/>
            </a:pPr>
            <a:r>
              <a:rPr lang="en-US" sz="800" baseline="0" dirty="0"/>
              <a:t>specify requirements through the execution configuration:</a:t>
            </a:r>
            <a:br>
              <a:rPr lang="en-US" sz="800" baseline="0" dirty="0"/>
            </a:br>
            <a:r>
              <a:rPr lang="en-US" sz="800" baseline="0" dirty="0">
                <a:latin typeface="Consolas" panose="020B0609020204030204" pitchFamily="49" charset="0"/>
              </a:rPr>
              <a:t>__global__ void </a:t>
            </a:r>
            <a:r>
              <a:rPr lang="en-US" sz="800" baseline="0" dirty="0" err="1">
                <a:latin typeface="Consolas" panose="020B0609020204030204" pitchFamily="49" charset="0"/>
              </a:rPr>
              <a:t>my_kernel</a:t>
            </a:r>
            <a:r>
              <a:rPr lang="en-US" sz="800" baseline="0" dirty="0">
                <a:latin typeface="Consolas" panose="020B0609020204030204" pitchFamily="49" charset="0"/>
              </a:rPr>
              <a:t>(…) {</a:t>
            </a:r>
            <a:br>
              <a:rPr lang="en-US" sz="800" baseline="0" dirty="0">
                <a:latin typeface="Consolas" panose="020B0609020204030204" pitchFamily="49" charset="0"/>
              </a:rPr>
            </a:br>
            <a:r>
              <a:rPr lang="en-US" sz="800" baseline="0" dirty="0">
                <a:latin typeface="Consolas" panose="020B0609020204030204" pitchFamily="49" charset="0"/>
              </a:rPr>
              <a:t>     extern __shared__ float As[];   // size is Ns bytes</a:t>
            </a:r>
            <a:br>
              <a:rPr lang="en-US" sz="800" baseline="0" dirty="0">
                <a:latin typeface="Consolas" panose="020B0609020204030204" pitchFamily="49" charset="0"/>
              </a:rPr>
            </a:br>
            <a:r>
              <a:rPr lang="en-US" sz="800" baseline="0" dirty="0">
                <a:latin typeface="Consolas" panose="020B0609020204030204" pitchFamily="49" charset="0"/>
              </a:rPr>
              <a:t>     …</a:t>
            </a:r>
            <a:br>
              <a:rPr lang="en-US" sz="800" baseline="0" dirty="0">
                <a:latin typeface="Consolas" panose="020B0609020204030204" pitchFamily="49" charset="0"/>
              </a:rPr>
            </a:br>
            <a:r>
              <a:rPr lang="en-US" sz="800" baseline="0" dirty="0">
                <a:latin typeface="Consolas" panose="020B0609020204030204" pitchFamily="49" charset="0"/>
              </a:rPr>
              <a:t>}</a:t>
            </a:r>
            <a:br>
              <a:rPr lang="en-US" sz="800" baseline="0" dirty="0">
                <a:latin typeface="Consolas" panose="020B0609020204030204" pitchFamily="49" charset="0"/>
              </a:rPr>
            </a:br>
            <a:r>
              <a:rPr lang="en-US" sz="800" baseline="0" dirty="0" err="1">
                <a:latin typeface="Consolas" panose="020B0609020204030204" pitchFamily="49" charset="0"/>
              </a:rPr>
              <a:t>my_kernel</a:t>
            </a:r>
            <a:r>
              <a:rPr lang="en-US" sz="800" baseline="0" dirty="0">
                <a:latin typeface="Consolas" panose="020B0609020204030204" pitchFamily="49" charset="0"/>
              </a:rPr>
              <a:t>&lt;&lt;&lt; </a:t>
            </a:r>
            <a:r>
              <a:rPr lang="en-US" sz="800" baseline="0" dirty="0" err="1">
                <a:latin typeface="Consolas" panose="020B0609020204030204" pitchFamily="49" charset="0"/>
              </a:rPr>
              <a:t>grid_dim</a:t>
            </a:r>
            <a:r>
              <a:rPr lang="en-US" sz="800" baseline="0" dirty="0">
                <a:latin typeface="Consolas" panose="020B0609020204030204" pitchFamily="49" charset="0"/>
              </a:rPr>
              <a:t> , </a:t>
            </a:r>
            <a:r>
              <a:rPr lang="en-US" sz="800" baseline="0" dirty="0" err="1">
                <a:latin typeface="Consolas" panose="020B0609020204030204" pitchFamily="49" charset="0"/>
              </a:rPr>
              <a:t>block_dim</a:t>
            </a:r>
            <a:r>
              <a:rPr lang="en-US" sz="800" baseline="0" dirty="0">
                <a:latin typeface="Consolas" panose="020B0609020204030204" pitchFamily="49" charset="0"/>
              </a:rPr>
              <a:t> , Ns &gt;&gt;&gt; (…);</a:t>
            </a:r>
          </a:p>
          <a:p>
            <a:pPr marL="171450" indent="-171450">
              <a:buFont typeface="Arial" panose="020B0604020202020204" pitchFamily="34" charset="0"/>
              <a:buChar char="•"/>
            </a:pPr>
            <a:r>
              <a:rPr lang="en-US" sz="800" baseline="0" dirty="0"/>
              <a:t>dynamically, through the CUDA driver API (low-level) </a:t>
            </a:r>
            <a:r>
              <a:rPr lang="en-US" sz="800" baseline="0" dirty="0" err="1">
                <a:latin typeface="Consolas" panose="020B0609020204030204" pitchFamily="49" charset="0"/>
              </a:rPr>
              <a:t>cuFuncSetSharedSize</a:t>
            </a:r>
            <a:r>
              <a:rPr lang="en-US" sz="800" baseline="0" dirty="0">
                <a:latin typeface="Consolas" panose="020B0609020204030204" pitchFamily="49" charset="0"/>
              </a:rPr>
              <a:t>();</a:t>
            </a:r>
            <a:br>
              <a:rPr lang="en-US" sz="800" baseline="0" dirty="0">
                <a:latin typeface="Consolas" panose="020B0609020204030204" pitchFamily="49" charset="0"/>
              </a:rPr>
            </a:br>
            <a:endParaRPr lang="en-US" sz="800" baseline="0" dirty="0"/>
          </a:p>
          <a:p>
            <a:pPr marL="0" indent="0">
              <a:buFont typeface="Arial" panose="020B0604020202020204" pitchFamily="34" charset="0"/>
              <a:buNone/>
            </a:pPr>
            <a:r>
              <a:rPr lang="en-US" sz="800" baseline="0" dirty="0"/>
              <a:t>Note: as of Fermi, </a:t>
            </a:r>
            <a:r>
              <a:rPr lang="en-US" sz="800" b="1" baseline="0" dirty="0"/>
              <a:t>no direct access </a:t>
            </a:r>
            <a:r>
              <a:rPr lang="en-US" sz="800" baseline="0" dirty="0"/>
              <a:t>to shared memory.  May need to use </a:t>
            </a:r>
            <a:r>
              <a:rPr lang="en-US" sz="800" baseline="0" dirty="0">
                <a:latin typeface="Consolas" panose="020B0609020204030204" pitchFamily="49" charset="0"/>
              </a:rPr>
              <a:t>volatile</a:t>
            </a:r>
            <a:r>
              <a:rPr lang="en-US" sz="800" baseline="0" dirty="0"/>
              <a:t> to prevent the compiler from optimizing by using registers!    Not needed here because __</a:t>
            </a:r>
            <a:r>
              <a:rPr lang="en-US" sz="800" baseline="0" dirty="0" err="1"/>
              <a:t>syncthreads</a:t>
            </a:r>
            <a:r>
              <a:rPr lang="en-US" sz="800" baseline="0" dirty="0"/>
              <a:t> already has memory-fencing built-in (i.e. the registers are evicted back to shared memory at that point)</a:t>
            </a:r>
          </a:p>
          <a:p>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5994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7C5FF1-5951-4EA0-B508-A0373A1FCCB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282" name="Rectangle 2"/>
          <p:cNvSpPr>
            <a:spLocks noGrp="1" noRot="1" noChangeAspect="1" noChangeArrowheads="1" noTextEdit="1"/>
          </p:cNvSpPr>
          <p:nvPr>
            <p:ph type="sldImg"/>
          </p:nvPr>
        </p:nvSpPr>
        <p:spPr>
          <a:xfrm>
            <a:off x="2311400" y="525463"/>
            <a:ext cx="4672013" cy="2628900"/>
          </a:xfrm>
          <a:ln/>
        </p:spPr>
      </p:sp>
      <p:sp>
        <p:nvSpPr>
          <p:cNvPr id="2252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012267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E83E3-AC3F-44BE-9ACD-466AAA9D0C9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138" name="Rectangle 2"/>
          <p:cNvSpPr>
            <a:spLocks noGrp="1" noRot="1" noChangeAspect="1" noChangeArrowheads="1" noTextEdit="1"/>
          </p:cNvSpPr>
          <p:nvPr>
            <p:ph type="sldImg"/>
          </p:nvPr>
        </p:nvSpPr>
        <p:spPr>
          <a:xfrm>
            <a:off x="2311400" y="525463"/>
            <a:ext cx="4672013" cy="2628900"/>
          </a:xfrm>
          <a:ln/>
        </p:spPr>
      </p:sp>
      <p:sp>
        <p:nvSpPr>
          <p:cNvPr id="2191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046621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10A776-CAFB-49B7-BB10-810A39B2516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234" name="Rectangle 2"/>
          <p:cNvSpPr>
            <a:spLocks noGrp="1" noRot="1" noChangeAspect="1" noChangeArrowheads="1" noTextEdit="1"/>
          </p:cNvSpPr>
          <p:nvPr>
            <p:ph type="sldImg"/>
          </p:nvPr>
        </p:nvSpPr>
        <p:spPr>
          <a:xfrm>
            <a:off x="2311400" y="525463"/>
            <a:ext cx="4672013" cy="2628900"/>
          </a:xfrm>
          <a:ln/>
        </p:spPr>
      </p:sp>
      <p:sp>
        <p:nvSpPr>
          <p:cNvPr id="223235" name="Rectangle 3"/>
          <p:cNvSpPr>
            <a:spLocks noGrp="1" noChangeArrowheads="1"/>
          </p:cNvSpPr>
          <p:nvPr>
            <p:ph type="body" idx="1"/>
          </p:nvPr>
        </p:nvSpPr>
        <p:spPr/>
        <p:txBody>
          <a:bodyPr/>
          <a:lstStyle/>
          <a:p>
            <a:pPr algn="l"/>
            <a:r>
              <a:rPr lang="en-US" dirty="0"/>
              <a:t>DN (12/18/2020): “</a:t>
            </a:r>
            <a:r>
              <a:rPr lang="en-US" sz="1800" b="0" i="0" u="none" strike="noStrike" baseline="0" dirty="0">
                <a:latin typeface="PalatinoLinotype-Roman"/>
              </a:rPr>
              <a:t>A shared memory request for a warp does not generate a bank conflict between two threads that access any address within the same 32-bit word (even though the two</a:t>
            </a:r>
          </a:p>
          <a:p>
            <a:pPr algn="l"/>
            <a:r>
              <a:rPr lang="en-US" sz="1800" b="0" i="0" u="none" strike="noStrike" baseline="0" dirty="0">
                <a:latin typeface="PalatinoLinotype-Roman"/>
              </a:rPr>
              <a:t>addresses fall in the same bank). When multiple threads make the same read access, one thread receives the data and then broadcasts it to the other threads. When multiple threads write to the same location, only one thread succeeds in the write; which thread that succeeds is undefined”</a:t>
            </a:r>
            <a:endParaRPr lang="en-US" dirty="0"/>
          </a:p>
        </p:txBody>
      </p:sp>
    </p:spTree>
    <p:extLst>
      <p:ext uri="{BB962C8B-B14F-4D97-AF65-F5344CB8AC3E}">
        <p14:creationId xmlns:p14="http://schemas.microsoft.com/office/powerpoint/2010/main" val="295074817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BAEA3-4848-4EFC-AA56-E38F0566E51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474" name="Rectangle 2"/>
          <p:cNvSpPr>
            <a:spLocks noGrp="1" noRot="1" noChangeAspect="1" noChangeArrowheads="1" noTextEdit="1"/>
          </p:cNvSpPr>
          <p:nvPr>
            <p:ph type="sldImg"/>
          </p:nvPr>
        </p:nvSpPr>
        <p:spPr>
          <a:xfrm>
            <a:off x="2311400" y="525463"/>
            <a:ext cx="4672013" cy="2628900"/>
          </a:xfrm>
          <a:ln/>
        </p:spPr>
      </p:sp>
      <p:sp>
        <p:nvSpPr>
          <p:cNvPr id="233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498777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A2F8C3-5720-4FEE-B890-AC3BABD357A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330" name="Rectangle 2"/>
          <p:cNvSpPr>
            <a:spLocks noGrp="1" noRot="1" noChangeAspect="1" noChangeArrowheads="1" noTextEdit="1"/>
          </p:cNvSpPr>
          <p:nvPr>
            <p:ph type="sldImg"/>
          </p:nvPr>
        </p:nvSpPr>
        <p:spPr>
          <a:xfrm>
            <a:off x="2311400" y="525463"/>
            <a:ext cx="4672013" cy="2628900"/>
          </a:xfrm>
          <a:ln/>
        </p:spPr>
      </p:sp>
      <p:sp>
        <p:nvSpPr>
          <p:cNvPr id="2273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92948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3235C3-3CB1-463E-9B05-D6255F89D14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570" name="Rectangle 2"/>
          <p:cNvSpPr>
            <a:spLocks noGrp="1" noRot="1" noChangeAspect="1" noChangeArrowheads="1" noTextEdit="1"/>
          </p:cNvSpPr>
          <p:nvPr>
            <p:ph type="sldImg"/>
          </p:nvPr>
        </p:nvSpPr>
        <p:spPr>
          <a:xfrm>
            <a:off x="2311400" y="525463"/>
            <a:ext cx="4672013" cy="2628900"/>
          </a:xfrm>
          <a:ln/>
        </p:spPr>
      </p:sp>
      <p:sp>
        <p:nvSpPr>
          <p:cNvPr id="237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937986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33978-C0A8-4362-BC32-0E6CB9054F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sz="900" dirty="0"/>
          </a:p>
        </p:txBody>
      </p:sp>
    </p:spTree>
    <p:extLst>
      <p:ext uri="{BB962C8B-B14F-4D97-AF65-F5344CB8AC3E}">
        <p14:creationId xmlns:p14="http://schemas.microsoft.com/office/powerpoint/2010/main" val="33525384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33978-C0A8-4362-BC32-0E6CB9054F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sz="900" dirty="0"/>
          </a:p>
        </p:txBody>
      </p:sp>
    </p:spTree>
    <p:extLst>
      <p:ext uri="{BB962C8B-B14F-4D97-AF65-F5344CB8AC3E}">
        <p14:creationId xmlns:p14="http://schemas.microsoft.com/office/powerpoint/2010/main" val="803805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an </a:t>
            </a:r>
            <a:r>
              <a:rPr lang="en-US" b="1" dirty="0"/>
              <a:t>n-bit register might require 4n … 8n transistors </a:t>
            </a:r>
          </a:p>
          <a:p>
            <a:endParaRPr lang="en-US" dirty="0"/>
          </a:p>
          <a:p>
            <a:r>
              <a:rPr lang="en-US" dirty="0"/>
              <a:t>Note: MIPS64 also uses 32 registers</a:t>
            </a:r>
          </a:p>
          <a:p>
            <a:endParaRPr lang="en-US" dirty="0"/>
          </a:p>
          <a:p>
            <a:r>
              <a:rPr lang="en-US" dirty="0"/>
              <a:t>Don’t expect to see too many registers:  precious commodities</a:t>
            </a:r>
            <a:r>
              <a:rPr lang="en-US" baseline="0" dirty="0"/>
              <a:t> which</a:t>
            </a:r>
            <a:r>
              <a:rPr lang="en-US" dirty="0"/>
              <a:t> are located on </a:t>
            </a:r>
            <a:r>
              <a:rPr lang="en-US" b="1" dirty="0"/>
              <a:t>prime real-estate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9904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also this: </a:t>
            </a:r>
            <a:r>
              <a:rPr lang="en-US" dirty="0">
                <a:hlinkClick r:id="rId3"/>
              </a:rPr>
              <a:t>https://stackoverflow.com/questions/15331009/when-to-use-volatile-with-shared-cuda-memory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06217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What is important about a cache line of 128 bytes?</a:t>
            </a:r>
          </a:p>
          <a:p>
            <a:pPr marL="171450" indent="-171450">
              <a:buFont typeface="Arial" panose="020B0604020202020204" pitchFamily="34" charset="0"/>
              <a:buChar char="•"/>
            </a:pPr>
            <a:r>
              <a:rPr lang="en-US" sz="900" dirty="0"/>
              <a:t>it</a:t>
            </a:r>
            <a:r>
              <a:rPr lang="en-US" sz="900" baseline="0" dirty="0"/>
              <a:t> </a:t>
            </a:r>
            <a:r>
              <a:rPr lang="en-US" sz="900" b="1" baseline="0" dirty="0"/>
              <a:t>maps</a:t>
            </a:r>
            <a:r>
              <a:rPr lang="en-US" sz="900" baseline="0" dirty="0"/>
              <a:t> well in a data transaction for an entire warp:  32 floats or 32 </a:t>
            </a:r>
            <a:r>
              <a:rPr lang="en-US" sz="900" baseline="0" dirty="0" err="1"/>
              <a:t>ints</a:t>
            </a:r>
            <a:endParaRPr lang="en-US" sz="900" baseline="0" dirty="0"/>
          </a:p>
          <a:p>
            <a:pPr marL="171450" indent="-171450">
              <a:buFont typeface="Arial" panose="020B0604020202020204" pitchFamily="34" charset="0"/>
              <a:buChar char="•"/>
            </a:pPr>
            <a:r>
              <a:rPr lang="en-US" sz="900" baseline="0" dirty="0"/>
              <a:t>in one operation services all threads in a warp</a:t>
            </a:r>
          </a:p>
          <a:p>
            <a:pPr marL="171450" indent="-171450">
              <a:buFont typeface="Arial" panose="020B0604020202020204" pitchFamily="34" charset="0"/>
              <a:buChar char="•"/>
            </a:pPr>
            <a:endParaRPr lang="en-US" sz="900" baseline="0" dirty="0"/>
          </a:p>
          <a:p>
            <a:pPr marL="0" indent="0">
              <a:buFont typeface="Arial" panose="020B0604020202020204" pitchFamily="34" charset="0"/>
              <a:buNone/>
            </a:pPr>
            <a:r>
              <a:rPr lang="en-US" sz="900" dirty="0"/>
              <a:t>You can determine at *compile* time (through flags: -</a:t>
            </a:r>
            <a:r>
              <a:rPr lang="en-US" sz="900" dirty="0" err="1"/>
              <a:t>dlcm</a:t>
            </a:r>
            <a:r>
              <a:rPr lang="en-US" sz="900" dirty="0"/>
              <a:t>=ca/cg) if you double cache [L1 &amp; L2] or only cache [L2 only]</a:t>
            </a:r>
          </a:p>
          <a:p>
            <a:pPr marL="171450" indent="-171450">
              <a:buFont typeface="Arial" panose="020B0604020202020204" pitchFamily="34" charset="0"/>
              <a:buChar char="•"/>
            </a:pPr>
            <a:r>
              <a:rPr lang="en-US" sz="900" dirty="0"/>
              <a:t>If [L1 &amp; L2], a memory access is serviced with a 128-byte memory transaction</a:t>
            </a:r>
          </a:p>
          <a:p>
            <a:pPr marL="171450" indent="-171450">
              <a:buFont typeface="Arial" panose="020B0604020202020204" pitchFamily="34" charset="0"/>
              <a:buChar char="•"/>
            </a:pPr>
            <a:r>
              <a:rPr lang="en-US" sz="900" dirty="0"/>
              <a:t>If [L2 only], a memory access is serviced with a 32-byte memory transaction</a:t>
            </a:r>
          </a:p>
          <a:p>
            <a:pPr marL="171450" indent="-171450">
              <a:buFont typeface="Arial" panose="020B0604020202020204" pitchFamily="34" charset="0"/>
              <a:buChar char="•"/>
            </a:pPr>
            <a:r>
              <a:rPr lang="en-US" sz="900" dirty="0"/>
              <a:t>This can reduce over-fetch in the case of scattered memory accesses</a:t>
            </a:r>
          </a:p>
          <a:p>
            <a:pPr marL="171450" indent="-171450">
              <a:buFont typeface="Arial" panose="020B0604020202020204" pitchFamily="34" charset="0"/>
              <a:buChar char="•"/>
            </a:pPr>
            <a:r>
              <a:rPr lang="en-US" sz="900" dirty="0"/>
              <a:t>Good for irregular pattern access (sparse linear algebra)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71280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We discuss the 1</a:t>
            </a:r>
            <a:r>
              <a:rPr lang="en-US" sz="900" baseline="30000" dirty="0"/>
              <a:t>st</a:t>
            </a:r>
            <a:r>
              <a:rPr lang="en-US" sz="900" dirty="0"/>
              <a:t> one:</a:t>
            </a:r>
          </a:p>
          <a:p>
            <a:pPr marL="171450" indent="-171450">
              <a:buFont typeface="Arial" panose="020B0604020202020204" pitchFamily="34" charset="0"/>
              <a:buChar char="•"/>
            </a:pPr>
            <a:r>
              <a:rPr lang="en-US" sz="900" dirty="0"/>
              <a:t>scheduling is important here</a:t>
            </a:r>
            <a:br>
              <a:rPr lang="en-US" sz="900" dirty="0"/>
            </a:br>
            <a:endParaRPr lang="en-US" sz="900" dirty="0"/>
          </a:p>
          <a:p>
            <a:r>
              <a:rPr lang="en-US" sz="900" dirty="0"/>
              <a:t>We do not discuss</a:t>
            </a:r>
            <a:r>
              <a:rPr lang="en-US" sz="900" baseline="0" dirty="0"/>
              <a:t> the 2</a:t>
            </a:r>
            <a:r>
              <a:rPr lang="en-US" sz="900" baseline="30000" dirty="0"/>
              <a:t>nd</a:t>
            </a:r>
            <a:r>
              <a:rPr lang="en-US" sz="900" baseline="0" dirty="0"/>
              <a:t> one:</a:t>
            </a:r>
            <a:endParaRPr lang="en-US" sz="900" dirty="0"/>
          </a:p>
          <a:p>
            <a:pPr marL="171450" indent="-171450">
              <a:buFont typeface="Arial" panose="020B0604020202020204" pitchFamily="34" charset="0"/>
              <a:buChar char="•"/>
            </a:pPr>
            <a:r>
              <a:rPr lang="en-US" sz="900" dirty="0"/>
              <a:t>physical layout of the memory banks</a:t>
            </a:r>
            <a:r>
              <a:rPr lang="en-US" sz="900" baseline="0" dirty="0"/>
              <a:t> used for L1 cache / </a:t>
            </a:r>
            <a:r>
              <a:rPr lang="en-US" sz="900" baseline="0" dirty="0" err="1"/>
              <a:t>ShMem</a:t>
            </a:r>
            <a:endParaRPr lang="en-US" sz="900" baseline="0" dirty="0"/>
          </a:p>
          <a:p>
            <a:pPr marL="171450" indent="-171450">
              <a:buFont typeface="Arial" panose="020B0604020202020204" pitchFamily="34" charset="0"/>
              <a:buChar char="•"/>
            </a:pPr>
            <a:r>
              <a:rPr lang="en-US" sz="900" baseline="0" dirty="0"/>
              <a:t>bank conflicts</a:t>
            </a: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74802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ABBB97-749C-4245-8061-B156C925704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5506" name="Rectangle 2"/>
          <p:cNvSpPr>
            <a:spLocks noGrp="1" noRot="1" noChangeAspect="1" noChangeArrowheads="1" noTextEdit="1"/>
          </p:cNvSpPr>
          <p:nvPr>
            <p:ph type="sldImg"/>
          </p:nvPr>
        </p:nvSpPr>
        <p:spPr>
          <a:ln/>
        </p:spPr>
      </p:sp>
      <p:sp>
        <p:nvSpPr>
          <p:cNvPr id="1045507" name="Rectangle 3"/>
          <p:cNvSpPr>
            <a:spLocks noGrp="1" noChangeArrowheads="1"/>
          </p:cNvSpPr>
          <p:nvPr>
            <p:ph type="body" idx="1"/>
          </p:nvPr>
        </p:nvSpPr>
        <p:spPr/>
        <p:txBody>
          <a:bodyPr/>
          <a:lstStyle/>
          <a:p>
            <a:r>
              <a:rPr lang="en-US" sz="900" dirty="0"/>
              <a:t>Recall:  most programs are </a:t>
            </a:r>
            <a:r>
              <a:rPr lang="en-US" sz="900" b="1" dirty="0"/>
              <a:t>memory-bound</a:t>
            </a:r>
            <a:r>
              <a:rPr lang="en-US" sz="900" dirty="0"/>
              <a:t>,  flops are cheap</a:t>
            </a:r>
          </a:p>
          <a:p>
            <a:pPr marL="171450" indent="-171450">
              <a:buFont typeface="Arial" panose="020B0604020202020204" pitchFamily="34" charset="0"/>
              <a:buChar char="•"/>
            </a:pPr>
            <a:r>
              <a:rPr lang="en-US" sz="900" dirty="0"/>
              <a:t>Memory transactions are playing key role in the performance of your code.</a:t>
            </a:r>
            <a:br>
              <a:rPr lang="en-US" sz="900" dirty="0"/>
            </a:br>
            <a:r>
              <a:rPr lang="en-US" sz="900" dirty="0"/>
              <a:t>Getting maximum memory throughput requires you to follow certain access pattern rules.</a:t>
            </a:r>
          </a:p>
          <a:p>
            <a:endParaRPr lang="en-US" sz="900" dirty="0"/>
          </a:p>
          <a:p>
            <a:r>
              <a:rPr lang="en-US" sz="900" b="1" dirty="0"/>
              <a:t>Data “divergence”</a:t>
            </a:r>
            <a:r>
              <a:rPr lang="en-US" sz="900" dirty="0"/>
              <a:t>:   concept similar to thread divergence</a:t>
            </a:r>
          </a:p>
          <a:p>
            <a:pPr marL="171450" indent="-171450">
              <a:buFont typeface="Arial" panose="020B0604020202020204" pitchFamily="34" charset="0"/>
              <a:buChar char="•"/>
            </a:pPr>
            <a:r>
              <a:rPr lang="en-US" sz="900" dirty="0"/>
              <a:t>hardware is optimized for so-called coalesced memory transactions (accessing contiguous blocks of global memory)</a:t>
            </a:r>
          </a:p>
          <a:p>
            <a:pPr marL="171450" indent="-171450">
              <a:buFont typeface="Arial" panose="020B0604020202020204" pitchFamily="34" charset="0"/>
              <a:buChar char="•"/>
            </a:pPr>
            <a:r>
              <a:rPr lang="en-US" sz="900" dirty="0"/>
              <a:t>divergence: neighboring threads access memory locations physically</a:t>
            </a:r>
            <a:r>
              <a:rPr lang="en-US" sz="900" baseline="0" dirty="0"/>
              <a:t> far from each other</a:t>
            </a:r>
            <a:endParaRPr lang="en-US" sz="900" dirty="0"/>
          </a:p>
          <a:p>
            <a:pPr defTabSz="914266">
              <a:defRPr/>
            </a:pPr>
            <a:endParaRPr lang="en-US" sz="900" dirty="0"/>
          </a:p>
          <a:p>
            <a:endParaRPr lang="en-US" sz="900" dirty="0"/>
          </a:p>
        </p:txBody>
      </p:sp>
    </p:spTree>
    <p:extLst>
      <p:ext uri="{BB962C8B-B14F-4D97-AF65-F5344CB8AC3E}">
        <p14:creationId xmlns:p14="http://schemas.microsoft.com/office/powerpoint/2010/main" val="31503476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7F2F9-6797-469F-8C15-EB54F3FE2F7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3698" name="Rectangle 2"/>
          <p:cNvSpPr>
            <a:spLocks noGrp="1" noRot="1" noChangeAspect="1" noChangeArrowheads="1" noTextEdit="1"/>
          </p:cNvSpPr>
          <p:nvPr>
            <p:ph type="sldImg"/>
          </p:nvPr>
        </p:nvSpPr>
        <p:spPr>
          <a:ln/>
        </p:spPr>
      </p:sp>
      <p:sp>
        <p:nvSpPr>
          <p:cNvPr id="10536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204691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7F2F9-6797-469F-8C15-EB54F3FE2F7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3698" name="Rectangle 2"/>
          <p:cNvSpPr>
            <a:spLocks noGrp="1" noRot="1" noChangeAspect="1" noChangeArrowheads="1" noTextEdit="1"/>
          </p:cNvSpPr>
          <p:nvPr>
            <p:ph type="sldImg"/>
          </p:nvPr>
        </p:nvSpPr>
        <p:spPr>
          <a:ln/>
        </p:spPr>
      </p:sp>
      <p:sp>
        <p:nvSpPr>
          <p:cNvPr id="10536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891071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261">
              <a:defRPr/>
            </a:pPr>
            <a:r>
              <a:rPr lang="en-US" sz="900" b="0" dirty="0"/>
              <a:t>Mapping threads to data</a:t>
            </a:r>
            <a:r>
              <a:rPr lang="en-US" sz="900" b="0" baseline="0" dirty="0"/>
              <a:t> is not unique.  Some choices are better than others… (from a memory access point of view)</a:t>
            </a:r>
            <a:endParaRPr lang="en-US" sz="900" b="0" dirty="0"/>
          </a:p>
          <a:p>
            <a:pPr defTabSz="881261">
              <a:defRPr/>
            </a:pPr>
            <a:endParaRPr lang="en-US" sz="900" b="0" dirty="0"/>
          </a:p>
          <a:p>
            <a:pPr defTabSz="881261">
              <a:defRPr/>
            </a:pPr>
            <a:r>
              <a:rPr lang="en-US" sz="900" b="0" dirty="0"/>
              <a:t>Must keep in mind how 2-dimensional arrays are stored in C/C++</a:t>
            </a:r>
          </a:p>
          <a:p>
            <a:pPr defTabSz="881261">
              <a:defRPr/>
            </a:pPr>
            <a:endParaRPr lang="en-US" sz="900" b="0" dirty="0"/>
          </a:p>
          <a:p>
            <a:pPr defTabSz="881261">
              <a:defRPr/>
            </a:pPr>
            <a:r>
              <a:rPr lang="en-US" sz="900" b="0" dirty="0"/>
              <a:t>Answer: </a:t>
            </a:r>
            <a:r>
              <a:rPr lang="en-US" sz="900" b="0" dirty="0">
                <a:latin typeface="Consolas" pitchFamily="49" charset="0"/>
                <a:cs typeface="Consolas" pitchFamily="49" charset="0"/>
              </a:rPr>
              <a:t>C[j][i] = A[j][i] + B[j][i]</a:t>
            </a:r>
          </a:p>
          <a:p>
            <a:endParaRPr lang="en-US" sz="9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8170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of these scenarios can lead to out-of-bounds access as well. Particularly the last one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7503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Example: 3D points</a:t>
            </a:r>
          </a:p>
          <a:p>
            <a:endParaRPr lang="en-US" sz="1050" dirty="0"/>
          </a:p>
          <a:p>
            <a:r>
              <a:rPr lang="en-US" sz="1050" dirty="0" err="1"/>
              <a:t>AoS</a:t>
            </a:r>
            <a:r>
              <a:rPr lang="en-US" sz="1050" baseline="0" dirty="0"/>
              <a:t>: Swiss cheese (many holes </a:t>
            </a:r>
            <a:r>
              <a:rPr lang="en-US" sz="1050" baseline="0" dirty="0">
                <a:sym typeface="Wingdings" panose="05000000000000000000" pitchFamily="2" charset="2"/>
              </a:rPr>
              <a:t> wasted trips to memory)</a:t>
            </a:r>
          </a:p>
          <a:p>
            <a:r>
              <a:rPr lang="en-US" sz="1050" baseline="0" dirty="0" err="1">
                <a:sym typeface="Wingdings" panose="05000000000000000000" pitchFamily="2" charset="2"/>
              </a:rPr>
              <a:t>SoA</a:t>
            </a:r>
            <a:r>
              <a:rPr lang="en-US" sz="1050" baseline="0" dirty="0">
                <a:sym typeface="Wingdings" panose="05000000000000000000" pitchFamily="2" charset="2"/>
              </a:rPr>
              <a:t>: Parmesan (very dense)</a:t>
            </a:r>
            <a:endParaRPr lang="en-US" sz="105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420194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t>
            </a:r>
          </a:p>
          <a:p>
            <a:r>
              <a:rPr lang="en-US" dirty="0"/>
              <a:t>This is what used to be: </a:t>
            </a:r>
            <a:r>
              <a:rPr lang="pl-PL" dirty="0">
                <a:solidFill>
                  <a:prstClr val="black"/>
                </a:solidFill>
                <a:latin typeface="Consolas" pitchFamily="49" charset="0"/>
                <a:cs typeface="Consolas" pitchFamily="49" charset="0"/>
              </a:rPr>
              <a:t> </a:t>
            </a:r>
            <a:r>
              <a:rPr lang="pl-PL" dirty="0">
                <a:solidFill>
                  <a:srgbClr val="0000FF"/>
                </a:solidFill>
                <a:latin typeface="Consolas" pitchFamily="49" charset="0"/>
                <a:cs typeface="Consolas" pitchFamily="49" charset="0"/>
              </a:rPr>
              <a:t>int</a:t>
            </a:r>
            <a:r>
              <a:rPr lang="pl-PL" dirty="0">
                <a:solidFill>
                  <a:prstClr val="black"/>
                </a:solidFill>
                <a:latin typeface="Consolas" pitchFamily="49" charset="0"/>
                <a:cs typeface="Consolas" pitchFamily="49" charset="0"/>
              </a:rPr>
              <a:t> j = atomicAdd(x, 1);    </a:t>
            </a:r>
            <a:r>
              <a:rPr lang="pl-PL" dirty="0">
                <a:solidFill>
                  <a:srgbClr val="008000"/>
                </a:solidFill>
                <a:latin typeface="Consolas" pitchFamily="49" charset="0"/>
                <a:cs typeface="Consolas" pitchFamily="49" charset="0"/>
              </a:rPr>
              <a:t>// j = *x; *x = j + i;</a:t>
            </a:r>
            <a:endParaRPr lang="en-US" dirty="0">
              <a:solidFill>
                <a:srgbClr val="008000"/>
              </a:solidFill>
              <a:latin typeface="Consolas" pitchFamily="49" charset="0"/>
              <a:cs typeface="Consolas" pitchFamily="49" charset="0"/>
            </a:endParaRPr>
          </a:p>
          <a:p>
            <a:r>
              <a:rPr lang="en-US" dirty="0">
                <a:solidFill>
                  <a:srgbClr val="008000"/>
                </a:solidFill>
                <a:latin typeface="Consolas" pitchFamily="49" charset="0"/>
                <a:cs typeface="Consolas" pitchFamily="49" charset="0"/>
              </a:rPr>
              <a:t>This is now: </a:t>
            </a:r>
            <a:r>
              <a:rPr lang="pl-PL" dirty="0">
                <a:solidFill>
                  <a:prstClr val="black"/>
                </a:solidFill>
                <a:latin typeface="Consolas" pitchFamily="49" charset="0"/>
                <a:cs typeface="Consolas" pitchFamily="49" charset="0"/>
              </a:rPr>
              <a:t> </a:t>
            </a:r>
            <a:r>
              <a:rPr lang="pl-PL" dirty="0">
                <a:solidFill>
                  <a:srgbClr val="0000FF"/>
                </a:solidFill>
                <a:latin typeface="Consolas" pitchFamily="49" charset="0"/>
                <a:cs typeface="Consolas" pitchFamily="49" charset="0"/>
              </a:rPr>
              <a:t>int</a:t>
            </a:r>
            <a:r>
              <a:rPr lang="pl-PL" dirty="0">
                <a:solidFill>
                  <a:prstClr val="black"/>
                </a:solidFill>
                <a:latin typeface="Consolas" pitchFamily="49" charset="0"/>
                <a:cs typeface="Consolas" pitchFamily="49" charset="0"/>
              </a:rPr>
              <a:t> j = atomicAdd(x, 1);    </a:t>
            </a:r>
            <a:r>
              <a:rPr lang="pl-PL" dirty="0">
                <a:solidFill>
                  <a:srgbClr val="008000"/>
                </a:solidFill>
                <a:latin typeface="Consolas" pitchFamily="49" charset="0"/>
                <a:cs typeface="Consolas" pitchFamily="49" charset="0"/>
              </a:rPr>
              <a:t>// j = *x;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409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utility that monitors the program counter</a:t>
            </a:r>
            <a:r>
              <a:rPr lang="en-US" baseline="0" dirty="0"/>
              <a:t> can tell you what the hot spots of your executable are</a:t>
            </a:r>
          </a:p>
          <a:p>
            <a:endParaRPr lang="en-US" baseline="0" dirty="0"/>
          </a:p>
          <a:p>
            <a:r>
              <a:rPr lang="en-US" b="1" baseline="0" dirty="0"/>
              <a:t>PC is used by profilers to see which instructions are hot-spots</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5648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prstClr val="black"/>
                </a:solidFill>
                <a:latin typeface="Consolas" pitchFamily="49" charset="0"/>
                <a:cs typeface="Consolas" pitchFamily="49" charset="0"/>
              </a:rPr>
              <a:t>picturePixels</a:t>
            </a:r>
            <a:r>
              <a:rPr lang="en-US" dirty="0"/>
              <a:t>[i] returns one of say seven integers that correspond</a:t>
            </a:r>
            <a:r>
              <a:rPr lang="en-US" baseline="0" dirty="0"/>
              <a:t> to the possible seven colors in the picture.</a:t>
            </a:r>
          </a:p>
          <a:p>
            <a:r>
              <a:rPr lang="en-US" baseline="0" dirty="0"/>
              <a:t>“bucket” is an array of </a:t>
            </a:r>
            <a:r>
              <a:rPr lang="en-US" baseline="0" dirty="0" err="1"/>
              <a:t>int</a:t>
            </a:r>
            <a:r>
              <a:rPr lang="en-US" baseline="0" dirty="0"/>
              <a:t> of dimension </a:t>
            </a:r>
            <a:r>
              <a:rPr lang="en-US" baseline="0" dirty="0" err="1"/>
              <a:t>seve</a:t>
            </a:r>
            <a:r>
              <a:rPr lang="en-US" baseline="0"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56817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Hammad:</a:t>
            </a:r>
            <a:r>
              <a:rPr lang="en-US" baseline="0" dirty="0"/>
              <a:t> The </a:t>
            </a:r>
            <a:r>
              <a:rPr lang="en-US" baseline="0" dirty="0" err="1"/>
              <a:t>kepler</a:t>
            </a:r>
            <a:r>
              <a:rPr lang="en-US" baseline="0" dirty="0"/>
              <a:t> and Maxwell architectures improved atomic performance. Maxwell improved performance for shared memory atomics.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9015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a:t>Fermi:   must have at least 2 blocks to even have a chance to reach 100% occupancy</a:t>
            </a:r>
          </a:p>
          <a:p>
            <a:r>
              <a:rPr lang="en-US" sz="1000" dirty="0"/>
              <a:t>Indeed,</a:t>
            </a:r>
            <a:r>
              <a:rPr lang="en-US" sz="1000" baseline="0" dirty="0"/>
              <a:t> 1024 max. threads/ block </a:t>
            </a:r>
            <a:r>
              <a:rPr lang="en-US" sz="1000" baseline="0" dirty="0">
                <a:sym typeface="Wingdings" panose="05000000000000000000" pitchFamily="2" charset="2"/>
              </a:rPr>
              <a:t> 32 max. warps / block</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55800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a:t>Also, each thread can use</a:t>
            </a:r>
            <a:r>
              <a:rPr lang="en-US" sz="1000" baseline="0" dirty="0"/>
              <a:t> a maximum of 256 registers</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3268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42571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dirty="0"/>
              <a:t>Can also use compiler flags to report</a:t>
            </a:r>
            <a:r>
              <a:rPr lang="en-US" sz="900" baseline="0" dirty="0"/>
              <a:t> resource utilization.</a:t>
            </a:r>
          </a:p>
          <a:p>
            <a:r>
              <a:rPr lang="en-US" sz="900" baseline="0" dirty="0"/>
              <a:t>For example, passing </a:t>
            </a:r>
            <a:r>
              <a:rPr lang="en-US" sz="900" b="1" baseline="0" dirty="0"/>
              <a:t>–</a:t>
            </a:r>
            <a:r>
              <a:rPr lang="en-US" sz="900" b="1" baseline="0" dirty="0" err="1"/>
              <a:t>ptax</a:t>
            </a:r>
            <a:r>
              <a:rPr lang="en-US" sz="900" b="1" baseline="0" dirty="0"/>
              <a:t>-options=-v</a:t>
            </a:r>
            <a:r>
              <a:rPr lang="en-US" sz="900" baseline="0" dirty="0"/>
              <a:t> to </a:t>
            </a:r>
            <a:r>
              <a:rPr lang="en-US" sz="900" baseline="0" dirty="0" err="1"/>
              <a:t>nvcc</a:t>
            </a:r>
            <a:r>
              <a:rPr lang="en-US" sz="900" baseline="0" dirty="0"/>
              <a:t> will report the number of registers/thread</a:t>
            </a:r>
          </a:p>
          <a:p>
            <a:endParaRPr lang="en-US" sz="900" baseline="0" dirty="0"/>
          </a:p>
          <a:p>
            <a:r>
              <a:rPr lang="en-US" sz="900" baseline="0" dirty="0"/>
              <a:t>Profiler will also give you all this information.</a:t>
            </a: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15475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9FA4B-F6D8-44CB-9A56-00AD4B331B63}"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4562" name="Rectangle 2"/>
          <p:cNvSpPr>
            <a:spLocks noGrp="1" noRot="1" noChangeAspect="1" noChangeArrowheads="1" noTextEdit="1"/>
          </p:cNvSpPr>
          <p:nvPr>
            <p:ph type="sldImg"/>
          </p:nvPr>
        </p:nvSpPr>
        <p:spPr>
          <a:xfrm>
            <a:off x="2311400" y="525463"/>
            <a:ext cx="4672013" cy="2628900"/>
          </a:xfrm>
          <a:ln/>
        </p:spPr>
      </p:sp>
      <p:sp>
        <p:nvSpPr>
          <p:cNvPr id="19456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93082803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DB6AB0-048D-48E4-9FC7-48EDF22E172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5282" name="Rectangle 2"/>
          <p:cNvSpPr>
            <a:spLocks noGrp="1" noRot="1" noChangeAspect="1" noChangeArrowheads="1" noTextEdit="1"/>
          </p:cNvSpPr>
          <p:nvPr>
            <p:ph type="sldImg"/>
          </p:nvPr>
        </p:nvSpPr>
        <p:spPr>
          <a:ln/>
        </p:spPr>
      </p:sp>
      <p:sp>
        <p:nvSpPr>
          <p:cNvPr id="865283"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sz="900" dirty="0" err="1"/>
              <a:t>nvcc</a:t>
            </a:r>
            <a:r>
              <a:rPr lang="en-US" sz="900" dirty="0"/>
              <a:t> separates what should run on CPU from GPU code</a:t>
            </a:r>
          </a:p>
          <a:p>
            <a:pPr marL="171450" indent="-171450">
              <a:buFont typeface="Arial" panose="020B0604020202020204" pitchFamily="34" charset="0"/>
              <a:buChar char="•"/>
            </a:pPr>
            <a:r>
              <a:rPr lang="en-US" sz="900" dirty="0"/>
              <a:t>First stage is to translate into PTX code (assembly)</a:t>
            </a:r>
          </a:p>
          <a:p>
            <a:pPr marL="171450" indent="-171450">
              <a:buFont typeface="Arial" panose="020B0604020202020204" pitchFamily="34" charset="0"/>
              <a:buChar char="•"/>
            </a:pPr>
            <a:r>
              <a:rPr lang="en-US" sz="900" dirty="0"/>
              <a:t>PTX is machine independent</a:t>
            </a:r>
          </a:p>
          <a:p>
            <a:pPr marL="171450" indent="-171450">
              <a:buFont typeface="Arial" panose="020B0604020202020204" pitchFamily="34" charset="0"/>
              <a:buChar char="•"/>
            </a:pPr>
            <a:r>
              <a:rPr lang="en-US" sz="900" dirty="0"/>
              <a:t>FORTRAN generates</a:t>
            </a:r>
            <a:r>
              <a:rPr lang="en-US" sz="900" baseline="0" dirty="0"/>
              <a:t> PTX too</a:t>
            </a:r>
            <a:endParaRPr lang="en-US" sz="900" dirty="0"/>
          </a:p>
          <a:p>
            <a:pPr marL="171450" indent="-171450">
              <a:buFont typeface="Arial" panose="020B0604020202020204" pitchFamily="34" charset="0"/>
              <a:buChar char="•"/>
            </a:pPr>
            <a:r>
              <a:rPr lang="en-US" sz="900" dirty="0"/>
              <a:t>Second stage: compile PTX for target GPU</a:t>
            </a:r>
          </a:p>
        </p:txBody>
      </p:sp>
    </p:spTree>
    <p:extLst>
      <p:ext uri="{BB962C8B-B14F-4D97-AF65-F5344CB8AC3E}">
        <p14:creationId xmlns:p14="http://schemas.microsoft.com/office/powerpoint/2010/main" val="58477656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DB6AB0-048D-48E4-9FC7-48EDF22E172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5282" name="Rectangle 2"/>
          <p:cNvSpPr>
            <a:spLocks noGrp="1" noRot="1" noChangeAspect="1" noChangeArrowheads="1" noTextEdit="1"/>
          </p:cNvSpPr>
          <p:nvPr>
            <p:ph type="sldImg"/>
          </p:nvPr>
        </p:nvSpPr>
        <p:spPr>
          <a:ln/>
        </p:spPr>
      </p:sp>
      <p:sp>
        <p:nvSpPr>
          <p:cNvPr id="865283" name="Rectangle 3"/>
          <p:cNvSpPr>
            <a:spLocks noGrp="1" noChangeArrowheads="1"/>
          </p:cNvSpPr>
          <p:nvPr>
            <p:ph type="body" idx="1"/>
          </p:nvPr>
        </p:nvSpPr>
        <p:spPr/>
        <p:txBody>
          <a:bodyPr/>
          <a:lstStyle/>
          <a:p>
            <a:r>
              <a:rPr lang="en-US" sz="900" dirty="0"/>
              <a:t>PTX</a:t>
            </a:r>
          </a:p>
          <a:p>
            <a:pPr marL="171450" indent="-171450">
              <a:buFont typeface="Arial" panose="020B0604020202020204" pitchFamily="34" charset="0"/>
              <a:buChar char="•"/>
            </a:pPr>
            <a:r>
              <a:rPr lang="en-US" sz="900" dirty="0"/>
              <a:t>similar to assembly code</a:t>
            </a:r>
            <a:endParaRPr lang="en-US" sz="900" dirty="0">
              <a:cs typeface="Calibri"/>
            </a:endParaRPr>
          </a:p>
          <a:p>
            <a:pPr marL="171450" indent="-171450">
              <a:buFont typeface="Arial" panose="020B0604020202020204" pitchFamily="34" charset="0"/>
              <a:buChar char="•"/>
            </a:pPr>
            <a:r>
              <a:rPr lang="en-US" sz="900" dirty="0"/>
              <a:t>does not contain information on what particular GPU</a:t>
            </a:r>
            <a:r>
              <a:rPr lang="en-US" sz="900" baseline="0" dirty="0"/>
              <a:t> card the code should run (device neutral representation)</a:t>
            </a:r>
          </a:p>
          <a:p>
            <a:pPr marL="171450" indent="-171450">
              <a:buFont typeface="Arial" panose="020B0604020202020204" pitchFamily="34" charset="0"/>
              <a:buChar char="•"/>
            </a:pPr>
            <a:r>
              <a:rPr lang="en-US" sz="900" baseline="0" dirty="0"/>
              <a:t>important to distribute CUDA code to clients without knowing their GPU capability</a:t>
            </a:r>
          </a:p>
          <a:p>
            <a:endParaRPr lang="en-US" sz="900" dirty="0">
              <a:cs typeface="Calibri"/>
            </a:endParaRPr>
          </a:p>
          <a:p>
            <a:r>
              <a:rPr lang="en-US" sz="900" dirty="0">
                <a:cs typeface="Calibri"/>
              </a:rPr>
              <a:t>[Colin] </a:t>
            </a:r>
            <a:r>
              <a:rPr lang="en-US" dirty="0"/>
              <a:t>PTX </a:t>
            </a:r>
            <a:r>
              <a:rPr lang="en-US" b="1" i="1" dirty="0"/>
              <a:t>is</a:t>
            </a:r>
            <a:r>
              <a:rPr lang="en-US" dirty="0"/>
              <a:t> an assembly language. There is a separate assembler called </a:t>
            </a:r>
            <a:r>
              <a:rPr lang="en-US" dirty="0" err="1"/>
              <a:t>ptxas</a:t>
            </a:r>
            <a:r>
              <a:rPr lang="en-US" dirty="0"/>
              <a:t> which is used to build it.</a:t>
            </a:r>
            <a:endParaRPr lang="en-US" dirty="0">
              <a:cs typeface="Calibri"/>
            </a:endParaRPr>
          </a:p>
          <a:p>
            <a:r>
              <a:rPr lang="en-US" sz="900" dirty="0" err="1">
                <a:cs typeface="Calibri"/>
              </a:rPr>
              <a:t>nvcc</a:t>
            </a:r>
            <a:r>
              <a:rPr lang="en-US" sz="900" dirty="0">
                <a:cs typeface="Calibri"/>
              </a:rPr>
              <a:t> is an LLVM-based compiler (like Clang); It generates a subset of LLVM IR called NVVM IR, which is then compiled to PTX assembly.</a:t>
            </a:r>
            <a:endParaRPr lang="en-US" dirty="0">
              <a:cs typeface="Calibri"/>
            </a:endParaRPr>
          </a:p>
          <a:p>
            <a:r>
              <a:rPr lang="en-US" sz="900" dirty="0">
                <a:cs typeface="Calibri"/>
              </a:rPr>
              <a:t>Other CUDA compilers (Fortran, for example) generate this IR, and then the rest of the process acts as normal.</a:t>
            </a:r>
          </a:p>
          <a:p>
            <a:endParaRPr lang="en-US" sz="900" dirty="0">
              <a:cs typeface="Calibri"/>
            </a:endParaRPr>
          </a:p>
        </p:txBody>
      </p:sp>
    </p:spTree>
    <p:extLst>
      <p:ext uri="{BB962C8B-B14F-4D97-AF65-F5344CB8AC3E}">
        <p14:creationId xmlns:p14="http://schemas.microsoft.com/office/powerpoint/2010/main" val="98855580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43981-BE57-438F-BB5C-F91FE015BCC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3954" name="Rectangle 2"/>
          <p:cNvSpPr>
            <a:spLocks noGrp="1" noRot="1" noChangeAspect="1" noChangeArrowheads="1" noTextEdit="1"/>
          </p:cNvSpPr>
          <p:nvPr>
            <p:ph type="sldImg"/>
          </p:nvPr>
        </p:nvSpPr>
        <p:spPr>
          <a:ln/>
        </p:spPr>
      </p:sp>
      <p:sp>
        <p:nvSpPr>
          <p:cNvPr id="893955" name="Rectangle 3"/>
          <p:cNvSpPr>
            <a:spLocks noGrp="1" noChangeArrowheads="1"/>
          </p:cNvSpPr>
          <p:nvPr>
            <p:ph type="body" idx="1"/>
          </p:nvPr>
        </p:nvSpPr>
        <p:spPr/>
        <p:txBody>
          <a:bodyPr/>
          <a:lstStyle/>
          <a:p>
            <a:r>
              <a:rPr lang="en-US" sz="900" dirty="0" err="1"/>
              <a:t>nvcc</a:t>
            </a:r>
            <a:r>
              <a:rPr lang="en-US" sz="900" dirty="0"/>
              <a:t> can output</a:t>
            </a:r>
          </a:p>
          <a:p>
            <a:pPr marL="171450" indent="-171450">
              <a:buFont typeface="Arial" panose="020B0604020202020204" pitchFamily="34" charset="0"/>
              <a:buChar char="•"/>
            </a:pPr>
            <a:r>
              <a:rPr lang="en-US" sz="900" dirty="0"/>
              <a:t>C</a:t>
            </a:r>
            <a:r>
              <a:rPr lang="en-US" sz="900" baseline="0" dirty="0"/>
              <a:t> code (which must then be compiled with the rest using another tool)</a:t>
            </a:r>
          </a:p>
          <a:p>
            <a:pPr marL="171450" indent="-171450">
              <a:buFont typeface="Arial" panose="020B0604020202020204" pitchFamily="34" charset="0"/>
              <a:buChar char="•"/>
            </a:pPr>
            <a:r>
              <a:rPr lang="en-US" sz="900" baseline="0" dirty="0" err="1"/>
              <a:t>ptx</a:t>
            </a:r>
            <a:r>
              <a:rPr lang="en-US" sz="900" baseline="0" dirty="0"/>
              <a:t> code (device independent)</a:t>
            </a:r>
          </a:p>
          <a:p>
            <a:pPr marL="171450" indent="-171450">
              <a:buFont typeface="Arial" panose="020B0604020202020204" pitchFamily="34" charset="0"/>
              <a:buChar char="•"/>
            </a:pPr>
            <a:r>
              <a:rPr lang="en-US" sz="900" baseline="0" dirty="0"/>
              <a:t>object code (</a:t>
            </a:r>
            <a:r>
              <a:rPr lang="en-US" sz="900" baseline="0" dirty="0" err="1"/>
              <a:t>cubin</a:t>
            </a:r>
            <a:r>
              <a:rPr lang="en-US" sz="900" baseline="0" dirty="0"/>
              <a:t>)</a:t>
            </a:r>
            <a:endParaRPr lang="en-US" sz="900" dirty="0"/>
          </a:p>
        </p:txBody>
      </p:sp>
    </p:spTree>
    <p:extLst>
      <p:ext uri="{BB962C8B-B14F-4D97-AF65-F5344CB8AC3E}">
        <p14:creationId xmlns:p14="http://schemas.microsoft.com/office/powerpoint/2010/main" val="1871739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a:t>
            </a:r>
            <a:r>
              <a:rPr lang="en-US" baseline="0" dirty="0"/>
              <a:t> memory – at the end of this segment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139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[Colin] </a:t>
            </a:r>
            <a:r>
              <a:rPr lang="en-US" dirty="0"/>
              <a:t>PTX </a:t>
            </a:r>
            <a:r>
              <a:rPr lang="en-US" b="1" i="1" dirty="0"/>
              <a:t>is</a:t>
            </a:r>
            <a:r>
              <a:rPr lang="en-US" dirty="0"/>
              <a:t> an assembly language. There is a separate assembler called </a:t>
            </a:r>
            <a:r>
              <a:rPr lang="en-US" dirty="0" err="1"/>
              <a:t>ptxas</a:t>
            </a:r>
            <a:r>
              <a:rPr lang="en-US" dirty="0"/>
              <a:t> which is used to build it.</a:t>
            </a:r>
          </a:p>
          <a:p>
            <a:r>
              <a:rPr lang="en-US" dirty="0" err="1"/>
              <a:t>nvcc</a:t>
            </a:r>
            <a:r>
              <a:rPr lang="en-US" dirty="0"/>
              <a:t> is an LLVM-based compiler (like Clang); It generates a subset of LLVM IR called NVVM IR, which is then compiled to PTX assembly.</a:t>
            </a:r>
          </a:p>
          <a:p>
            <a:r>
              <a:rPr lang="en-US" dirty="0"/>
              <a:t>Other CUDA compilers (Fortran, for example) generate this IR, and then the rest of the process acts as normal.</a:t>
            </a:r>
            <a:endParaRPr lang="en-US" dirty="0">
              <a:cs typeface="Calibri"/>
            </a:endParaRPr>
          </a:p>
          <a:p>
            <a:br>
              <a:rPr lang="en-US" dirty="0">
                <a:cs typeface="+mn-lt"/>
              </a:rPr>
            </a:b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774612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Now lets talk about a specific, realistic optimization example.</a:t>
            </a:r>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74212-0F34-4DD9-A953-1075794C84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65178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Describe how algorithm works from perspective of calculating each output element.</a:t>
            </a:r>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3EEDCC-1A83-4554-97D7-006E48C31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81374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Here’s a straight-forward implementation of the stencil algorithm in C.</a:t>
            </a:r>
          </a:p>
          <a:p>
            <a:r>
              <a:rPr lang="en-US"/>
              <a:t>RADIUS is relative small, 15 in this example.</a:t>
            </a:r>
          </a:p>
          <a:p>
            <a:r>
              <a:rPr lang="en-US"/>
              <a:t>N is large, 16 Melements</a:t>
            </a:r>
          </a:p>
          <a:p>
            <a:endParaRPr lang="en-US"/>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E9866C-ED30-46CE-8C96-5854384EFF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15450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E9866C-ED30-46CE-8C96-5854384EFF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80919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Because this is a serial implementation, note that we use a single thread to iterate </a:t>
            </a:r>
            <a:r>
              <a:rPr lang="en-US" dirty="0" err="1"/>
              <a:t>over all</a:t>
            </a:r>
            <a:r>
              <a:rPr lang="en-US" dirty="0"/>
              <a:t> output elements.</a:t>
            </a:r>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E9866C-ED30-46CE-8C96-5854384EFF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838077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Because this is a serial implementation, note that we use a single thread to iterate </a:t>
            </a:r>
            <a:r>
              <a:rPr lang="en-US" dirty="0" err="1"/>
              <a:t>over all</a:t>
            </a:r>
            <a:r>
              <a:rPr lang="en-US" dirty="0"/>
              <a:t> output elements.</a:t>
            </a:r>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E9866C-ED30-46CE-8C96-5854384EFF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451840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Application optimization process: we identified and parallelized</a:t>
            </a:r>
          </a:p>
          <a:p>
            <a:r>
              <a:rPr lang="en-US"/>
              <a:t>Used CUDA to expose parallelism</a:t>
            </a:r>
          </a:p>
          <a:p>
            <a:r>
              <a:rPr lang="en-US"/>
              <a:t>Used memory checking, debugging tools to get functional correctness</a:t>
            </a:r>
          </a:p>
          <a:p>
            <a:endParaRPr lang="en-US"/>
          </a:p>
          <a:p>
            <a:r>
              <a:rPr lang="en-US"/>
              <a:t>What about optimize?</a:t>
            </a:r>
          </a:p>
        </p:txBody>
      </p:sp>
      <p:sp>
        <p:nvSpPr>
          <p:cNvPr id="849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5D9447-C365-4E98-9892-F668F1D1F3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62461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This algorithm can be parallelized. Calculation of each output element is independent of others, so we can have multiple threads working in parallel. Each thread calculates a different output element value.</a:t>
            </a:r>
          </a:p>
        </p:txBody>
      </p:sp>
      <p:sp>
        <p:nvSpPr>
          <p:cNvPr id="706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252343-916B-4FAF-86C5-587FA14464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41410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pPr defTabSz="950398" eaLnBrk="0" hangingPunct="0">
              <a:defRPr/>
            </a:pPr>
            <a:r>
              <a:rPr lang="en-US" dirty="0"/>
              <a:t>General layout… timeline for visualization plus additional information…</a:t>
            </a:r>
          </a:p>
          <a:p>
            <a:endParaRPr lang="en-US" dirty="0"/>
          </a:p>
          <a:p>
            <a:r>
              <a:rPr lang="en-US" dirty="0"/>
              <a:t>Timeline shows GPU and CPU activity</a:t>
            </a:r>
          </a:p>
          <a:p>
            <a:r>
              <a:rPr lang="en-US" dirty="0"/>
              <a:t>Additional information available for kernels and </a:t>
            </a:r>
            <a:r>
              <a:rPr lang="en-US" dirty="0" err="1"/>
              <a:t>memcpys</a:t>
            </a:r>
            <a:endParaRPr lang="en-US" dirty="0"/>
          </a:p>
          <a:p>
            <a:endParaRPr lang="en-US" dirty="0"/>
          </a:p>
        </p:txBody>
      </p:sp>
      <p:sp>
        <p:nvSpPr>
          <p:cNvPr id="880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F2951-BA80-4440-A364-09FC3FF05A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783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numbers for</a:t>
            </a:r>
            <a:r>
              <a:rPr lang="en-US" baseline="0" dirty="0"/>
              <a:t> the X86 family of chips is usually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10437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From timeline we can easily see that majority of time for stencil algorithm is spent moving data to and from GPU</a:t>
            </a:r>
          </a:p>
          <a:p>
            <a:r>
              <a:rPr lang="en-US"/>
              <a:t>By looking at the memcpy details we see that BW is quite low…</a:t>
            </a:r>
          </a:p>
          <a:p>
            <a:r>
              <a:rPr lang="en-US"/>
              <a:t>Note that VP highlights the problem with ! indication</a:t>
            </a:r>
          </a:p>
        </p:txBody>
      </p:sp>
      <p:sp>
        <p:nvSpPr>
          <p:cNvPr id="890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EC4A59-FC5E-4513-9F33-5E29109C6C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77544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What if not a PCIe expert… can see that memcpy is taking a lot of time but how do we know if that is an opportunity for optimization or not?</a:t>
            </a:r>
          </a:p>
        </p:txBody>
      </p:sp>
      <p:sp>
        <p:nvSpPr>
          <p:cNvPr id="901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05775E-8418-4865-84C8-F7820D9B42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471000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Transition… accessing the analysis portion of visual profiler is easy. Simply click one button and vp will collect the necessary information to perform the analysis and then present the results.</a:t>
            </a:r>
          </a:p>
        </p:txBody>
      </p:sp>
      <p:sp>
        <p:nvSpPr>
          <p:cNvPr id="911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EC887B-86AE-40AA-809D-0C99D6F1D0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20033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Best practices information is included, online in the visual profiler</a:t>
            </a:r>
          </a:p>
          <a:p>
            <a:r>
              <a:rPr lang="en-US"/>
              <a:t>Each result has link to get more details Best Practices information…</a:t>
            </a:r>
          </a:p>
        </p:txBody>
      </p:sp>
      <p:sp>
        <p:nvSpPr>
          <p:cNvPr id="921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C0D96-D50E-412F-BF9C-E07C9EE946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883914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Spend some time reading best practices, understanding some additional CUDA features… and we learn that pinned memory can significantly increase memcpy BW</a:t>
            </a:r>
          </a:p>
          <a:p>
            <a:r>
              <a:rPr lang="en-US"/>
              <a:t>Also learn what code modification is needed… very simple in this case</a:t>
            </a:r>
          </a:p>
        </p:txBody>
      </p:sp>
      <p:sp>
        <p:nvSpPr>
          <p:cNvPr id="931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D53C9-23D7-4728-8C78-2DDBC9D6B1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03302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Can see that portion of overall time required by </a:t>
            </a:r>
            <a:r>
              <a:rPr lang="en-US" dirty="0" err="1"/>
              <a:t>memcpy</a:t>
            </a:r>
            <a:r>
              <a:rPr lang="en-US" dirty="0"/>
              <a:t> is significantly reduced</a:t>
            </a:r>
          </a:p>
          <a:p>
            <a:r>
              <a:rPr lang="en-US" dirty="0"/>
              <a:t>Details also show that BW is now much higher (from &lt; 2GB/s to almost 6GB/s)… other </a:t>
            </a:r>
            <a:r>
              <a:rPr lang="en-US" dirty="0" err="1"/>
              <a:t>memcpy</a:t>
            </a:r>
            <a:r>
              <a:rPr lang="en-US" dirty="0"/>
              <a:t> is similar (going from &lt; 4GB/s to almost 6GB/s)</a:t>
            </a:r>
          </a:p>
        </p:txBody>
      </p:sp>
      <p:sp>
        <p:nvSpPr>
          <p:cNvPr id="952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242243-12D9-4B33-8556-A7823429EF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98828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Can see that portion of overall time required by </a:t>
            </a:r>
            <a:r>
              <a:rPr lang="en-US" dirty="0" err="1"/>
              <a:t>memcpy</a:t>
            </a:r>
            <a:r>
              <a:rPr lang="en-US" dirty="0"/>
              <a:t> is significantly reduced</a:t>
            </a:r>
          </a:p>
          <a:p>
            <a:r>
              <a:rPr lang="en-US" dirty="0"/>
              <a:t>Details also show that BW is now much higher (from &lt; 2GB/s to almost 6GB/s)… other </a:t>
            </a:r>
            <a:r>
              <a:rPr lang="en-US" dirty="0" err="1"/>
              <a:t>memcpy</a:t>
            </a:r>
            <a:r>
              <a:rPr lang="en-US" dirty="0"/>
              <a:t> is similar (going from &lt; 4GB/s to almost 6GB/s)</a:t>
            </a:r>
          </a:p>
        </p:txBody>
      </p:sp>
      <p:sp>
        <p:nvSpPr>
          <p:cNvPr id="952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242243-12D9-4B33-8556-A7823429EF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8386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Iterate optimization step to see if there are more opportunities…</a:t>
            </a:r>
          </a:p>
        </p:txBody>
      </p:sp>
      <p:sp>
        <p:nvSpPr>
          <p:cNvPr id="962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53A364-3B46-4240-9D7F-C4A9165E8E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652688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993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FD19B-FA27-4B7F-9BDB-999F3AE184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0961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4988"/>
            <a:ext cx="4756150" cy="2674937"/>
          </a:xfrm>
        </p:spPr>
      </p:sp>
      <p:sp>
        <p:nvSpPr>
          <p:cNvPr id="3" name="Notes Placeholder 2"/>
          <p:cNvSpPr>
            <a:spLocks noGrp="1"/>
          </p:cNvSpPr>
          <p:nvPr>
            <p:ph type="body" idx="1"/>
          </p:nvPr>
        </p:nvSpPr>
        <p:spPr/>
        <p:txBody>
          <a:bodyPr>
            <a:normAutofit/>
          </a:bodyPr>
          <a:lstStyle/>
          <a:p>
            <a:r>
              <a:rPr lang="en-US" dirty="0"/>
              <a:t>Broke stencil problem into 16 chunks</a:t>
            </a:r>
          </a:p>
          <a:p>
            <a:r>
              <a:rPr lang="en-US" dirty="0"/>
              <a:t>Show in-&gt;compute-&gt;out for each chunk</a:t>
            </a:r>
          </a:p>
          <a:p>
            <a:r>
              <a:rPr lang="en-US" dirty="0"/>
              <a:t>Streams are a way to represent different groups of work that are independent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1265B-C1F9-4276-B70A-3D0F633A63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337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at each cycle you complete one instruction</a:t>
            </a:r>
          </a:p>
          <a:p>
            <a:r>
              <a:rPr lang="en-US" dirty="0"/>
              <a:t>This ignores the need to “prime” the pipeline and to pipeline shutdown.</a:t>
            </a:r>
          </a:p>
          <a:p>
            <a:r>
              <a:rPr lang="en-US" dirty="0"/>
              <a:t>This ignores hazards (see next)</a:t>
            </a:r>
          </a:p>
          <a:p>
            <a:endParaRPr lang="en-US" dirty="0"/>
          </a:p>
          <a:p>
            <a:r>
              <a:rPr lang="en-US" dirty="0"/>
              <a:t>NOTE: this is </a:t>
            </a:r>
            <a:r>
              <a:rPr lang="en-US" b="1" dirty="0"/>
              <a:t>not</a:t>
            </a:r>
            <a:r>
              <a:rPr lang="en-US" b="1" baseline="0" dirty="0"/>
              <a:t> parallel programing</a:t>
            </a:r>
            <a:r>
              <a:rPr lang="en-US" baseline="0" dirty="0"/>
              <a:t>, but rather </a:t>
            </a:r>
            <a:r>
              <a:rPr lang="en-US" b="1" baseline="0" dirty="0"/>
              <a:t>parallel execution </a:t>
            </a:r>
            <a:r>
              <a:rPr lang="en-US" baseline="0" dirty="0"/>
              <a:t>(it’s out of the programmer’s hands)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73485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4988"/>
            <a:ext cx="4756150" cy="2674937"/>
          </a:xfrm>
        </p:spPr>
      </p:sp>
      <p:sp>
        <p:nvSpPr>
          <p:cNvPr id="3" name="Notes Placeholder 2"/>
          <p:cNvSpPr>
            <a:spLocks noGrp="1"/>
          </p:cNvSpPr>
          <p:nvPr>
            <p:ph type="body" idx="1"/>
          </p:nvPr>
        </p:nvSpPr>
        <p:spPr/>
        <p:txBody>
          <a:bodyPr>
            <a:normAutofit/>
          </a:bodyPr>
          <a:lstStyle/>
          <a:p>
            <a:r>
              <a:rPr lang="en-US" dirty="0"/>
              <a:t>Broke stencil problem into 16 chunks</a:t>
            </a:r>
          </a:p>
          <a:p>
            <a:r>
              <a:rPr lang="en-US" dirty="0"/>
              <a:t>Show in-&gt;compute-&gt;out for each chunk</a:t>
            </a:r>
          </a:p>
          <a:p>
            <a:r>
              <a:rPr lang="en-US" dirty="0"/>
              <a:t>Streams are a way to represent different groups of work that are independent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1265B-C1F9-4276-B70A-3D0F633A63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0778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4988"/>
            <a:ext cx="4756150" cy="2674937"/>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1265B-C1F9-4276-B70A-3D0F633A63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189638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1044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1CFE57-FA6A-4D04-9CCB-5B3E86F993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614707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But that doesn’t mean no additional speedup is possible… </a:t>
            </a:r>
          </a:p>
          <a:p>
            <a:r>
              <a:rPr lang="en-US"/>
              <a:t>Can iterate entire process to find new function/algorithm that can be optimized.</a:t>
            </a:r>
          </a:p>
        </p:txBody>
      </p:sp>
      <p:sp>
        <p:nvSpPr>
          <p:cNvPr id="1034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E4C819-D00B-4B74-BF58-049018A396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411040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stage s, only thread who’s divisible to 2^s gets to work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47874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t>
            </a:r>
            <a:r>
              <a:rPr lang="en-US" baseline="0" dirty="0"/>
              <a:t>: the number of elements after one stage = number of blocks that were launched to deal with that stage</a:t>
            </a:r>
          </a:p>
          <a:p>
            <a:r>
              <a:rPr lang="en-US" baseline="0" dirty="0"/>
              <a:t>First, threads multiple of 2 do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threads multiple of 4 do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threads multiple of 8 do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so 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874156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case: one thread works, several next to it don’t.</a:t>
            </a:r>
          </a:p>
          <a:p>
            <a:r>
              <a:rPr lang="en-US" baseline="0" dirty="0"/>
              <a:t>Second case: thread A works and A+1 works too, except that it goes far from the memory location where thread A goes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74866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 </a:t>
            </a:r>
          </a:p>
          <a:p>
            <a:r>
              <a:rPr lang="en-US" dirty="0"/>
              <a:t>- First you go half</a:t>
            </a:r>
            <a:r>
              <a:rPr lang="en-US" baseline="0" dirty="0"/>
              <a:t> the size of the block to match a thread with its second operand</a:t>
            </a:r>
          </a:p>
          <a:p>
            <a:r>
              <a:rPr lang="en-US" baseline="0" dirty="0"/>
              <a:t>- Then you go ¼ of the block size</a:t>
            </a:r>
          </a:p>
          <a:p>
            <a:r>
              <a:rPr lang="en-US" baseline="0" dirty="0"/>
              <a:t>- Then you go 1/8 of the block size, etc.</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67222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09289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 Instead</a:t>
            </a:r>
            <a:r>
              <a:rPr lang="en-US" baseline="0" dirty="0"/>
              <a:t> of </a:t>
            </a:r>
            <a:r>
              <a:rPr lang="en-US" dirty="0"/>
              <a:t>fetching one number, each thread now fetches two numbers.  Therefore,</a:t>
            </a:r>
            <a:r>
              <a:rPr lang="en-US" baseline="0" dirty="0"/>
              <a:t> the number of blocks is ½ of what used to be.</a:t>
            </a:r>
          </a:p>
          <a:p>
            <a:r>
              <a:rPr lang="en-US" baseline="0" dirty="0"/>
              <a:t>DN: A thread T brings from some position and also what used to be one block away.  That’s why you have the “</a:t>
            </a:r>
            <a:r>
              <a:rPr lang="en-US" dirty="0" err="1">
                <a:solidFill>
                  <a:srgbClr val="FF00FF"/>
                </a:solidFill>
                <a:latin typeface="Consolas" pitchFamily="49" charset="0"/>
                <a:cs typeface="Consolas" pitchFamily="49" charset="0"/>
              </a:rPr>
              <a:t>blockDim</a:t>
            </a:r>
            <a:r>
              <a:rPr lang="en-US" dirty="0" err="1">
                <a:solidFill>
                  <a:prstClr val="black"/>
                </a:solidFill>
                <a:latin typeface="Consolas" pitchFamily="49" charset="0"/>
                <a:cs typeface="Consolas" pitchFamily="49" charset="0"/>
              </a:rPr>
              <a:t>.x</a:t>
            </a:r>
            <a:r>
              <a:rPr lang="en-US" dirty="0">
                <a:solidFill>
                  <a:prstClr val="black"/>
                </a:solidFill>
                <a:latin typeface="Consolas" pitchFamily="49" charset="0"/>
                <a:cs typeface="Consolas" pitchFamily="49" charset="0"/>
              </a:rPr>
              <a:t>*2</a:t>
            </a:r>
            <a:r>
              <a:rPr lang="en-US" baseline="0" dirty="0"/>
              <a:t>” in the computation of i</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91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an</a:t>
            </a:r>
            <a:r>
              <a:rPr lang="en-US" baseline="0" dirty="0"/>
              <a:t> individual instruction may take longer to complete (because some stages are delayed to fit the common tick)</a:t>
            </a:r>
          </a:p>
          <a:p>
            <a:r>
              <a:rPr lang="en-US" baseline="0" dirty="0"/>
              <a:t>The issue here is so-called </a:t>
            </a:r>
            <a:r>
              <a:rPr lang="en-US" b="1" baseline="0" dirty="0"/>
              <a:t>INSTRUCTION HETEROGENEITY </a:t>
            </a:r>
          </a:p>
          <a:p>
            <a:endParaRPr lang="en-US" baseline="0" dirty="0"/>
          </a:p>
          <a:p>
            <a:r>
              <a:rPr lang="en-US" baseline="0" dirty="0"/>
              <a:t>Ford solved this problem by limiting the number of options:</a:t>
            </a:r>
          </a:p>
          <a:p>
            <a:r>
              <a:rPr lang="en-US" baseline="0" dirty="0"/>
              <a:t>“</a:t>
            </a:r>
            <a:r>
              <a:rPr lang="en-US" sz="1200" b="0" i="0" u="none" strike="noStrike" kern="1200" baseline="0" dirty="0">
                <a:solidFill>
                  <a:schemeClr val="tx1"/>
                </a:solidFill>
                <a:latin typeface="Arial" pitchFamily="34" charset="0"/>
                <a:ea typeface="+mn-ea"/>
                <a:cs typeface="+mn-cs"/>
              </a:rPr>
              <a:t>Any customer can have a car painted any color that he wants </a:t>
            </a:r>
            <a:r>
              <a:rPr lang="en-US" sz="1200" b="1" i="0" u="none" strike="noStrike" kern="1200" baseline="0" dirty="0">
                <a:solidFill>
                  <a:schemeClr val="tx1"/>
                </a:solidFill>
                <a:latin typeface="Arial" pitchFamily="34" charset="0"/>
                <a:ea typeface="+mn-ea"/>
                <a:cs typeface="+mn-cs"/>
              </a:rPr>
              <a:t>so long as it is black</a:t>
            </a:r>
            <a:r>
              <a:rPr lang="en-US" sz="1200" b="0" i="0" u="none" strike="noStrike" kern="1200" baseline="0" dirty="0">
                <a:solidFill>
                  <a:schemeClr val="tx1"/>
                </a:solidFill>
                <a:latin typeface="Arial" pitchFamily="34" charset="0"/>
                <a:ea typeface="+mn-ea"/>
                <a:cs typeface="+mn-cs"/>
              </a:rPr>
              <a:t>.</a:t>
            </a:r>
            <a:r>
              <a:rPr lang="en-US" baseline="0" dirty="0"/>
              <a:t>”</a:t>
            </a:r>
          </a:p>
          <a:p>
            <a:endParaRPr lang="en-US" baseline="0" dirty="0"/>
          </a:p>
          <a:p>
            <a:r>
              <a:rPr lang="en-US" baseline="0" dirty="0"/>
              <a:t>But the benefit is </a:t>
            </a:r>
            <a:r>
              <a:rPr lang="en-US" b="1" baseline="0" dirty="0"/>
              <a:t>THROUGHPUT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89085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call the </a:t>
            </a:r>
            <a:r>
              <a:rPr lang="en-US" dirty="0" err="1"/>
              <a:t>warpReduce</a:t>
            </a:r>
            <a:r>
              <a:rPr lang="en-US" baseline="0" dirty="0"/>
              <a:t> function only when you got to one wrap. Reason: you don’t have to synchronize at that point.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57282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t>
            </a:r>
            <a:r>
              <a:rPr lang="en-US" baseline="0" dirty="0"/>
              <a:t> You don’t know at compile time the value of “threads” in the “switch” statement but you are covered since for each “case” the compiler generates optimal code since you provided the template argument.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38970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t>
            </a:r>
            <a:r>
              <a:rPr lang="en-US" baseline="0" dirty="0"/>
              <a:t> you have a relatively small number of blocks.  Therefore, one thread does a lot of ops to shrink the total number of entries that need to be added.</a:t>
            </a:r>
          </a:p>
          <a:p>
            <a:r>
              <a:rPr lang="en-US" baseline="0" dirty="0"/>
              <a:t>Cooked up example, not related to size of warps, typical CUDA block dim, etc.:</a:t>
            </a:r>
          </a:p>
          <a:p>
            <a:r>
              <a:rPr lang="en-US" baseline="0" dirty="0"/>
              <a:t>Say you have 1024 numbers.  You start with 32 blocks, each with 4 threads.  Then, 128 threads total.  It means that a thread in block 11 would have to add two numbers, then two numbers, then two numbers, then two more numbers.  At this point, everything is in shared memory.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98811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B2261-5E39-44CE-A654-8783CF76893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6210" name="Rectangle 2"/>
          <p:cNvSpPr>
            <a:spLocks noGrp="1" noRot="1" noChangeAspect="1" noChangeArrowheads="1" noTextEdit="1"/>
          </p:cNvSpPr>
          <p:nvPr>
            <p:ph type="sldImg"/>
          </p:nvPr>
        </p:nvSpPr>
        <p:spPr>
          <a:ln/>
        </p:spPr>
      </p:sp>
      <p:sp>
        <p:nvSpPr>
          <p:cNvPr id="606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0845715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1C83A1-2F81-443D-A4C0-B54544F9473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0306" name="Rectangle 2"/>
          <p:cNvSpPr>
            <a:spLocks noGrp="1" noRot="1" noChangeAspect="1" noChangeArrowheads="1" noTextEdit="1"/>
          </p:cNvSpPr>
          <p:nvPr>
            <p:ph type="sldImg"/>
          </p:nvPr>
        </p:nvSpPr>
        <p:spPr>
          <a:ln/>
        </p:spPr>
      </p:sp>
      <p:sp>
        <p:nvSpPr>
          <p:cNvPr id="610307" name="Rectangle 3"/>
          <p:cNvSpPr>
            <a:spLocks noGrp="1" noChangeArrowheads="1"/>
          </p:cNvSpPr>
          <p:nvPr>
            <p:ph type="body" idx="1"/>
          </p:nvPr>
        </p:nvSpPr>
        <p:spPr/>
        <p:txBody>
          <a:bodyPr/>
          <a:lstStyle/>
          <a:p>
            <a:r>
              <a:rPr lang="en-US"/>
              <a:t>(Dan): n-1 instead of n adds</a:t>
            </a:r>
          </a:p>
        </p:txBody>
      </p:sp>
    </p:spTree>
    <p:extLst>
      <p:ext uri="{BB962C8B-B14F-4D97-AF65-F5344CB8AC3E}">
        <p14:creationId xmlns:p14="http://schemas.microsoft.com/office/powerpoint/2010/main" val="353850269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48DF14-716B-44D7-9252-B95E0996391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8258" name="Rectangle 2"/>
          <p:cNvSpPr>
            <a:spLocks noGrp="1" noRot="1" noChangeAspect="1" noChangeArrowheads="1" noTextEdit="1"/>
          </p:cNvSpPr>
          <p:nvPr>
            <p:ph type="sldImg"/>
          </p:nvPr>
        </p:nvSpPr>
        <p:spPr>
          <a:ln/>
        </p:spPr>
      </p:sp>
      <p:sp>
        <p:nvSpPr>
          <p:cNvPr id="6082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0163509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687A62-A5C7-4E7B-88D4-C07D0895A8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2066" name="Rectangle 2"/>
          <p:cNvSpPr>
            <a:spLocks noGrp="1" noRot="1" noChangeAspect="1" noChangeArrowheads="1" noTextEdit="1"/>
          </p:cNvSpPr>
          <p:nvPr>
            <p:ph type="sldImg"/>
          </p:nvPr>
        </p:nvSpPr>
        <p:spPr>
          <a:ln/>
        </p:spPr>
      </p:sp>
      <p:sp>
        <p:nvSpPr>
          <p:cNvPr id="11120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0668357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98A5B-B1DE-4616-B24B-881562B63A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7970" name="Rectangle 2"/>
          <p:cNvSpPr>
            <a:spLocks noGrp="1" noRot="1" noChangeAspect="1" noChangeArrowheads="1" noTextEdit="1"/>
          </p:cNvSpPr>
          <p:nvPr>
            <p:ph type="sldImg"/>
          </p:nvPr>
        </p:nvSpPr>
        <p:spPr>
          <a:ln/>
        </p:spPr>
      </p:sp>
      <p:sp>
        <p:nvSpPr>
          <p:cNvPr id="1107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985594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92E21D-042A-4A2F-A313-7BBF54641A8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0018" name="Rectangle 2"/>
          <p:cNvSpPr>
            <a:spLocks noGrp="1" noRot="1" noChangeAspect="1" noChangeArrowheads="1" noTextEdit="1"/>
          </p:cNvSpPr>
          <p:nvPr>
            <p:ph type="sldImg"/>
          </p:nvPr>
        </p:nvSpPr>
        <p:spPr>
          <a:ln/>
        </p:spPr>
      </p:sp>
      <p:sp>
        <p:nvSpPr>
          <p:cNvPr id="1110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7902077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AB22C0-C21F-4D73-8B58-E7B4EF97351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2594" name="Rectangle 2"/>
          <p:cNvSpPr>
            <a:spLocks noGrp="1" noRot="1" noChangeAspect="1" noChangeArrowheads="1" noTextEdit="1"/>
          </p:cNvSpPr>
          <p:nvPr>
            <p:ph type="sldImg"/>
          </p:nvPr>
        </p:nvSpPr>
        <p:spPr>
          <a:ln/>
        </p:spPr>
      </p:sp>
      <p:sp>
        <p:nvSpPr>
          <p:cNvPr id="622595" name="Rectangle 3"/>
          <p:cNvSpPr>
            <a:spLocks noGrp="1" noChangeArrowheads="1"/>
          </p:cNvSpPr>
          <p:nvPr>
            <p:ph type="body" idx="1"/>
          </p:nvPr>
        </p:nvSpPr>
        <p:spPr/>
        <p:txBody>
          <a:bodyPr/>
          <a:lstStyle/>
          <a:p>
            <a:r>
              <a:rPr lang="en-US" dirty="0"/>
              <a:t>DN: there was a bullet like this (not</a:t>
            </a:r>
            <a:r>
              <a:rPr lang="en-US" baseline="0" dirty="0"/>
              <a:t> clear what it meant):</a:t>
            </a:r>
          </a:p>
          <a:p>
            <a:pPr defTabSz="932734">
              <a:defRPr/>
            </a:pPr>
            <a:r>
              <a:rPr lang="en-US" dirty="0"/>
              <a:t>* A parallel algorithm can be slow when execution resources are saturated due to low algorithm efficiency</a:t>
            </a:r>
          </a:p>
          <a:p>
            <a:endParaRPr lang="en-US" dirty="0"/>
          </a:p>
        </p:txBody>
      </p:sp>
    </p:spTree>
    <p:extLst>
      <p:ext uri="{BB962C8B-B14F-4D97-AF65-F5344CB8AC3E}">
        <p14:creationId xmlns:p14="http://schemas.microsoft.com/office/powerpoint/2010/main" val="4051926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Analogy: we finished eating well before the dinner table is clean, the plates are in the dishwasher, and the floor is swept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804596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6D8702-8316-450A-9DC3-2B00139D7D4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6162" name="Rectangle 2"/>
          <p:cNvSpPr>
            <a:spLocks noGrp="1" noRot="1" noChangeAspect="1" noChangeArrowheads="1" noTextEdit="1"/>
          </p:cNvSpPr>
          <p:nvPr>
            <p:ph type="sldImg"/>
          </p:nvPr>
        </p:nvSpPr>
        <p:spPr>
          <a:ln/>
        </p:spPr>
      </p:sp>
      <p:sp>
        <p:nvSpPr>
          <p:cNvPr id="11161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5416236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56A26-5935-44BD-9882-7192147AF19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8210" name="Rectangle 2"/>
          <p:cNvSpPr>
            <a:spLocks noGrp="1" noRot="1" noChangeAspect="1" noChangeArrowheads="1" noTextEdit="1"/>
          </p:cNvSpPr>
          <p:nvPr>
            <p:ph type="sldImg"/>
          </p:nvPr>
        </p:nvSpPr>
        <p:spPr>
          <a:ln/>
        </p:spPr>
      </p:sp>
      <p:sp>
        <p:nvSpPr>
          <p:cNvPr id="1118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7900122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6F626E-363B-430A-A50A-850081E9D31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4642" name="Rectangle 2"/>
          <p:cNvSpPr>
            <a:spLocks noGrp="1" noRot="1" noChangeAspect="1" noChangeArrowheads="1" noTextEdit="1"/>
          </p:cNvSpPr>
          <p:nvPr>
            <p:ph type="sldImg"/>
          </p:nvPr>
        </p:nvSpPr>
        <p:spPr>
          <a:ln/>
        </p:spPr>
      </p:sp>
      <p:sp>
        <p:nvSpPr>
          <p:cNvPr id="624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9042983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BD807F-F9A3-4FED-B64D-CB608CA62C9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4354" name="Rectangle 2"/>
          <p:cNvSpPr>
            <a:spLocks noGrp="1" noRot="1" noChangeAspect="1" noChangeArrowheads="1" noTextEdit="1"/>
          </p:cNvSpPr>
          <p:nvPr>
            <p:ph type="sldImg"/>
          </p:nvPr>
        </p:nvSpPr>
        <p:spPr>
          <a:ln/>
        </p:spPr>
      </p:sp>
      <p:sp>
        <p:nvSpPr>
          <p:cNvPr id="112435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4675981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C247ED-6695-4CF8-9903-66746494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2306" name="Rectangle 2"/>
          <p:cNvSpPr>
            <a:spLocks noGrp="1" noRot="1" noChangeAspect="1" noChangeArrowheads="1" noTextEdit="1"/>
          </p:cNvSpPr>
          <p:nvPr>
            <p:ph type="sldImg"/>
          </p:nvPr>
        </p:nvSpPr>
        <p:spPr>
          <a:ln/>
        </p:spPr>
      </p:sp>
      <p:sp>
        <p:nvSpPr>
          <p:cNvPr id="11223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2439966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45C299-687D-486D-B9F0-8BEA0C284BA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6402" name="Rectangle 2"/>
          <p:cNvSpPr>
            <a:spLocks noGrp="1" noRot="1" noChangeAspect="1" noChangeArrowheads="1" noTextEdit="1"/>
          </p:cNvSpPr>
          <p:nvPr>
            <p:ph type="sldImg"/>
          </p:nvPr>
        </p:nvSpPr>
        <p:spPr>
          <a:ln/>
        </p:spPr>
      </p:sp>
      <p:sp>
        <p:nvSpPr>
          <p:cNvPr id="11264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9998231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9239D-854D-4F6D-8800-1571807282B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8450" name="Rectangle 2"/>
          <p:cNvSpPr>
            <a:spLocks noGrp="1" noRot="1" noChangeAspect="1" noChangeArrowheads="1" noTextEdit="1"/>
          </p:cNvSpPr>
          <p:nvPr>
            <p:ph type="sldImg"/>
          </p:nvPr>
        </p:nvSpPr>
        <p:spPr>
          <a:ln/>
        </p:spPr>
      </p:sp>
      <p:sp>
        <p:nvSpPr>
          <p:cNvPr id="1128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656093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1C165A-7FDB-43D5-868F-FD541826641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0498" name="Rectangle 2"/>
          <p:cNvSpPr>
            <a:spLocks noGrp="1" noRot="1" noChangeAspect="1" noChangeArrowheads="1" noTextEdit="1"/>
          </p:cNvSpPr>
          <p:nvPr>
            <p:ph type="sldImg"/>
          </p:nvPr>
        </p:nvSpPr>
        <p:spPr>
          <a:ln/>
        </p:spPr>
      </p:sp>
      <p:sp>
        <p:nvSpPr>
          <p:cNvPr id="1130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4482803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B0EAB-0987-467E-BB10-0F1A4EF39D1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6642" name="Rectangle 2"/>
          <p:cNvSpPr>
            <a:spLocks noGrp="1" noRot="1" noChangeAspect="1" noChangeArrowheads="1" noTextEdit="1"/>
          </p:cNvSpPr>
          <p:nvPr>
            <p:ph type="sldImg"/>
          </p:nvPr>
        </p:nvSpPr>
        <p:spPr>
          <a:ln/>
        </p:spPr>
      </p:sp>
      <p:sp>
        <p:nvSpPr>
          <p:cNvPr id="1136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4347991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It only blocks the specified stream processing, at the point at which the </a:t>
            </a:r>
            <a:r>
              <a:rPr lang="en-US" sz="1200" b="0" i="0" kern="1200" dirty="0" err="1">
                <a:solidFill>
                  <a:schemeClr val="tx1"/>
                </a:solidFill>
                <a:effectLst/>
                <a:latin typeface="Arial" pitchFamily="34" charset="0"/>
                <a:ea typeface="+mn-ea"/>
                <a:cs typeface="+mn-cs"/>
              </a:rPr>
              <a:t>WaitEvent</a:t>
            </a:r>
            <a:r>
              <a:rPr lang="en-US" sz="1200" b="0" i="0" kern="1200" dirty="0">
                <a:solidFill>
                  <a:schemeClr val="tx1"/>
                </a:solidFill>
                <a:effectLst/>
                <a:latin typeface="Arial" pitchFamily="34" charset="0"/>
                <a:ea typeface="+mn-ea"/>
                <a:cs typeface="+mn-cs"/>
              </a:rPr>
              <a:t> was inserted into the stream queue. The host processing will continue. You can use </a:t>
            </a:r>
            <a:r>
              <a:rPr lang="en-US" sz="1200" b="0" i="0" u="none" strike="noStrike" kern="1200" dirty="0" err="1">
                <a:solidFill>
                  <a:schemeClr val="tx1"/>
                </a:solidFill>
                <a:effectLst/>
                <a:latin typeface="Arial" pitchFamily="34" charset="0"/>
                <a:ea typeface="+mn-ea"/>
                <a:cs typeface="+mn-cs"/>
                <a:hlinkClick r:id="rId3"/>
              </a:rPr>
              <a:t>cudaStreamSynchronize</a:t>
            </a:r>
            <a:r>
              <a:rPr lang="en-US" sz="1200" b="0" i="0" u="none" strike="noStrike" kern="1200" dirty="0">
                <a:solidFill>
                  <a:schemeClr val="tx1"/>
                </a:solidFill>
                <a:effectLst/>
                <a:latin typeface="Arial" pitchFamily="34" charset="0"/>
                <a:ea typeface="+mn-ea"/>
                <a:cs typeface="+mn-cs"/>
                <a:hlinkClick r:id="rId3"/>
              </a:rPr>
              <a:t>()</a:t>
            </a:r>
            <a:r>
              <a:rPr lang="en-US" sz="1200" b="0" i="0" kern="1200" dirty="0">
                <a:solidFill>
                  <a:schemeClr val="tx1"/>
                </a:solidFill>
                <a:effectLst/>
                <a:latin typeface="Arial" pitchFamily="34" charset="0"/>
                <a:ea typeface="+mn-ea"/>
                <a:cs typeface="+mn-cs"/>
              </a:rPr>
              <a:t> to force the host to wait on completion of the processing in a particular stream.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1472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Analogy: we finished eating well before the dinner table is clean, the plates are in the dishwasher, and the floor is swept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34872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Overlaps H2D copy with D2H copy.</a:t>
            </a:r>
          </a:p>
          <a:p>
            <a:r>
              <a:rPr lang="en-US" dirty="0"/>
              <a:t>Additionally, it does not start the kernel until H2D data has been copied.</a:t>
            </a:r>
          </a:p>
          <a:p>
            <a:r>
              <a:rPr lang="en-US" dirty="0"/>
              <a:t>Moreover, </a:t>
            </a:r>
            <a:r>
              <a:rPr lang="en-US" dirty="0" err="1"/>
              <a:t>somCPUfunction</a:t>
            </a:r>
            <a:r>
              <a:rPr lang="en-US" dirty="0"/>
              <a:t> is called right away.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47785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5748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5748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207772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F6407-0B83-4B0C-8967-41028FCE4DF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8842898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536136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gencode</a:t>
            </a:r>
            <a:r>
              <a:rPr lang="en-US" dirty="0"/>
              <a:t> flags</a:t>
            </a:r>
            <a:r>
              <a:rPr lang="en-US" baseline="0" dirty="0"/>
              <a:t> are to compile the </a:t>
            </a:r>
            <a:r>
              <a:rPr lang="en-US" baseline="0" dirty="0" err="1"/>
              <a:t>cubins</a:t>
            </a:r>
            <a:r>
              <a:rPr lang="en-US" baseline="0" dirty="0"/>
              <a:t> offline once and for all (no JIT compilation): better reproducibility and consistency:</a:t>
            </a:r>
          </a:p>
          <a:p>
            <a:r>
              <a:rPr lang="en-US" dirty="0"/>
              <a:t>Sm_10 -&gt; Tesla chip</a:t>
            </a:r>
          </a:p>
          <a:p>
            <a:r>
              <a:rPr lang="en-US" dirty="0"/>
              <a:t>SM_20 -&gt;</a:t>
            </a:r>
            <a:r>
              <a:rPr lang="en-US" baseline="0" dirty="0"/>
              <a:t> Fermi chip</a:t>
            </a:r>
          </a:p>
          <a:p>
            <a:endParaRPr lang="en-US" baseline="0" dirty="0"/>
          </a:p>
          <a:p>
            <a:r>
              <a:rPr lang="en-US" baseline="0" dirty="0"/>
              <a:t>The –g and –G flags are to generate debug information (function name, local variables)</a:t>
            </a:r>
          </a:p>
          <a:p>
            <a:r>
              <a:rPr lang="en-US" baseline="0" dirty="0"/>
              <a:t>-g: generate host-code debug info</a:t>
            </a:r>
          </a:p>
          <a:p>
            <a:r>
              <a:rPr lang="en-US" baseline="0" dirty="0"/>
              <a:t>-G: generate device-code debug info</a:t>
            </a:r>
          </a:p>
          <a:p>
            <a:endParaRPr lang="en-US" baseline="0" dirty="0"/>
          </a:p>
          <a:p>
            <a:r>
              <a:rPr lang="en-US" baseline="0" dirty="0"/>
              <a:t>The line number information is always generated on the device side.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49520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78063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78063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explain kernel entry breakpoints in more details: other options, when it stops, may hit multiple times if #blocks exceed </a:t>
            </a:r>
            <a:r>
              <a:rPr lang="en-US" dirty="0" err="1"/>
              <a:t>hw</a:t>
            </a:r>
            <a:r>
              <a:rPr lang="en-US" dirty="0"/>
              <a:t> resources.,</a:t>
            </a:r>
            <a:r>
              <a:rPr lang="en-US" baseline="0" dirty="0"/>
              <a:t> insert hidden breakpoint on first instruction of kernel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45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branch</a:t>
            </a:r>
            <a:r>
              <a:rPr lang="en-US" baseline="0" dirty="0"/>
              <a:t> prediction: requires more hardware to implement the logic (keep track of previous paths)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25841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31209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31209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Thousands</a:t>
            </a:r>
            <a:r>
              <a:rPr lang="en-US" baseline="0" dirty="0"/>
              <a:t> of threads to deal with.</a:t>
            </a:r>
          </a:p>
          <a:p>
            <a:r>
              <a:rPr lang="en-US" baseline="0" dirty="0"/>
              <a:t>Cannot display all at once.</a:t>
            </a:r>
          </a:p>
          <a:p>
            <a:r>
              <a:rPr lang="en-US" dirty="0"/>
              <a:t>Thread focus dictates which thread the user</a:t>
            </a:r>
            <a:r>
              <a:rPr lang="en-US" baseline="0" dirty="0"/>
              <a:t> is currently looking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26828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say that</a:t>
            </a:r>
            <a:r>
              <a:rPr lang="en-US" baseline="0" dirty="0"/>
              <a:t> is shows the compute properties of each device (and the list of visible devices in the system)</a:t>
            </a:r>
            <a:endParaRPr lang="en-US" dirty="0"/>
          </a:p>
          <a:p>
            <a:endParaRPr lang="en-US" dirty="0"/>
          </a:p>
          <a:p>
            <a:r>
              <a:rPr lang="en-US" dirty="0"/>
              <a:t>About</a:t>
            </a:r>
            <a:r>
              <a:rPr lang="en-US" baseline="0" dirty="0"/>
              <a:t> the “active </a:t>
            </a:r>
            <a:r>
              <a:rPr lang="en-US" baseline="0" dirty="0" err="1"/>
              <a:t>sms</a:t>
            </a:r>
            <a:r>
              <a:rPr lang="en-US" baseline="0" dirty="0"/>
              <a:t> mask”, just say that it’s a hardware concept not covered in this presentation and you will be happy to answer questions about it offline. You just do not want to go too deep into details in this presentation.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87165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mapping between a kernel id (unique id across</a:t>
            </a:r>
            <a:r>
              <a:rPr lang="en-US" baseline="0" dirty="0"/>
              <a:t> multiple </a:t>
            </a:r>
            <a:r>
              <a:rPr lang="en-US" baseline="0" dirty="0" err="1"/>
              <a:t>gpus</a:t>
            </a:r>
            <a:r>
              <a:rPr lang="en-US" baseline="0" dirty="0"/>
              <a:t>) and a (</a:t>
            </a:r>
            <a:r>
              <a:rPr lang="en-US" baseline="0" dirty="0" err="1"/>
              <a:t>dev,grid</a:t>
            </a:r>
            <a:r>
              <a:rPr lang="en-US" baseline="0" dirty="0"/>
              <a:t>) tuple. The grid id is unique per </a:t>
            </a:r>
            <a:r>
              <a:rPr lang="en-US" baseline="0" dirty="0" err="1"/>
              <a:t>gpu</a:t>
            </a:r>
            <a:r>
              <a:rPr lang="en-US" baseline="0" dirty="0"/>
              <a:t> only.  Imagine it as </a:t>
            </a:r>
            <a:r>
              <a:rPr lang="en-US" baseline="0" dirty="0" err="1"/>
              <a:t>dev.grid</a:t>
            </a:r>
            <a:r>
              <a:rPr lang="en-US" baseline="0" dirty="0"/>
              <a:t> </a:t>
            </a:r>
          </a:p>
          <a:p>
            <a:endParaRPr lang="en-US" baseline="0" dirty="0"/>
          </a:p>
          <a:p>
            <a:r>
              <a:rPr lang="en-US" baseline="0" dirty="0"/>
              <a:t>The name of the kernel is displayed as are its size and its parameters.</a:t>
            </a:r>
          </a:p>
          <a:p>
            <a:endParaRPr lang="en-US" baseline="0" dirty="0"/>
          </a:p>
          <a:p>
            <a:r>
              <a:rPr lang="en-US" baseline="0" dirty="0"/>
              <a:t>Do not explain SMs Mask. Out of the scope of this presentation.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87165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a component is not specified, the current value is assumed. If the current value is not valid, then the closest value is chosen (best-effort).</a:t>
            </a:r>
          </a:p>
          <a:p>
            <a:endParaRPr lang="en-US" baseline="0" dirty="0"/>
          </a:p>
          <a:p>
            <a:r>
              <a:rPr lang="en-US" baseline="0" dirty="0"/>
              <a:t>Error message if there is no such thread.</a:t>
            </a:r>
          </a:p>
          <a:p>
            <a:endParaRPr lang="en-US" baseline="0" dirty="0"/>
          </a:p>
          <a:p>
            <a:r>
              <a:rPr lang="en-US" baseline="0" dirty="0"/>
              <a:t>Similar to the host-equivalent command to switch focus to a different host thread: “thread N”</a:t>
            </a:r>
          </a:p>
          <a:p>
            <a:endParaRPr lang="en-US" baseline="0" dirty="0"/>
          </a:p>
          <a:p>
            <a:r>
              <a:rPr lang="en-US" baseline="0" dirty="0"/>
              <a:t>Hardware focus: device id, </a:t>
            </a:r>
            <a:r>
              <a:rPr lang="en-US" baseline="0" dirty="0" err="1"/>
              <a:t>sm</a:t>
            </a:r>
            <a:r>
              <a:rPr lang="en-US" baseline="0" dirty="0"/>
              <a:t> id, warp id, lane id &amp; there is 1:1 mapping</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39630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Threads displayed</a:t>
            </a:r>
            <a:r>
              <a:rPr lang="en-US" baseline="0" dirty="0"/>
              <a:t> as (</a:t>
            </a:r>
            <a:r>
              <a:rPr lang="en-US" baseline="0" dirty="0" err="1"/>
              <a:t>block,thread</a:t>
            </a:r>
            <a:r>
              <a:rPr lang="en-US" baseline="0" dirty="0"/>
              <a:t>) ranges.</a:t>
            </a:r>
          </a:p>
          <a:p>
            <a:r>
              <a:rPr lang="en-US" baseline="0" dirty="0" err="1"/>
              <a:t>Cnt</a:t>
            </a:r>
            <a:r>
              <a:rPr lang="en-US" baseline="0" dirty="0"/>
              <a:t>  indicates the number of threads within each range</a:t>
            </a:r>
          </a:p>
          <a:p>
            <a:r>
              <a:rPr lang="en-US" baseline="0" dirty="0"/>
              <a:t>All threads in the same range are contiguous (no hole).</a:t>
            </a:r>
          </a:p>
          <a:p>
            <a:r>
              <a:rPr lang="en-US" baseline="0" dirty="0"/>
              <a:t>All threads in the same range shared the same PC (and filename/</a:t>
            </a:r>
            <a:r>
              <a:rPr lang="en-US" baseline="0" dirty="0" err="1"/>
              <a:t>lineno</a:t>
            </a:r>
            <a:r>
              <a:rPr lang="en-US" baseline="0" dirty="0"/>
              <a:t>).</a:t>
            </a:r>
          </a:p>
          <a:p>
            <a:endParaRPr lang="en-US" baseline="0" dirty="0"/>
          </a:p>
          <a:p>
            <a:r>
              <a:rPr lang="en-US" baseline="0" dirty="0"/>
              <a:t>Similar command to the host command “info threads” that displays the list of host threads.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87165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p>
          <a:p>
            <a:r>
              <a:rPr lang="en-US" dirty="0"/>
              <a:t>Device stack trace detached from host stack trace</a:t>
            </a:r>
          </a:p>
          <a:p>
            <a:pPr lvl="1"/>
            <a:r>
              <a:rPr lang="en-US" dirty="0"/>
              <a:t>because the kernel launches are asynchronous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536996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good example – recursive call &amp; so</a:t>
            </a:r>
            <a:r>
              <a:rPr lang="en-US" baseline="0" dirty="0"/>
              <a:t> it can be confusing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536996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optimization with</a:t>
            </a:r>
            <a:r>
              <a:rPr lang="en-US" baseline="0" dirty="0"/>
              <a:t> debug builds is required because limited stack space to store local variables. Cannot afford spilling all the source variables all the time. Also, it’s very slow.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632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CU controls the DATAPATH (the functional units + registers</a:t>
            </a:r>
            <a:r>
              <a:rPr lang="en-US" b="1" baseline="0" dirty="0"/>
              <a:t> + buses)</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692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Depart</a:t>
            </a:r>
            <a:r>
              <a:rPr lang="en-US" dirty="0"/>
              <a:t> from the “assembly line” analogy.  Here, think of a car manufacturing plant where more car models are produced simultaneously, by sharing common available resources (stations).</a:t>
            </a:r>
          </a:p>
          <a:p>
            <a:endParaRPr lang="en-US" dirty="0"/>
          </a:p>
          <a:p>
            <a:r>
              <a:rPr lang="en-US" dirty="0"/>
              <a:t>It’s actually</a:t>
            </a:r>
            <a:r>
              <a:rPr lang="en-US" baseline="0" dirty="0"/>
              <a:t> good here to have very different “car models”:  it’s less likely to have competition for same resources (stations).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46137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Textures</a:t>
            </a:r>
          </a:p>
          <a:p>
            <a:pPr lvl="1"/>
            <a:r>
              <a:rPr lang="en-US" dirty="0"/>
              <a:t>read-only</a:t>
            </a:r>
          </a:p>
          <a:p>
            <a:pPr lvl="1"/>
            <a:r>
              <a:rPr lang="en-US" dirty="0"/>
              <a:t>must be cast to the type of the array they are bound to</a:t>
            </a:r>
          </a:p>
          <a:p>
            <a:pPr lvl="1"/>
            <a:r>
              <a:rPr lang="en-US" dirty="0"/>
              <a:t>indexed like standard multi-dimensional C arrays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635463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27942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mention the device PC. The</a:t>
            </a:r>
            <a:r>
              <a:rPr lang="en-US" baseline="0" dirty="0"/>
              <a:t> offset is self-</a:t>
            </a:r>
            <a:r>
              <a:rPr lang="en-US" baseline="0" dirty="0" err="1"/>
              <a:t>explicity</a:t>
            </a:r>
            <a:r>
              <a:rPr lang="en-US" baseline="0" dirty="0"/>
              <a:t>.</a:t>
            </a:r>
          </a:p>
          <a:p>
            <a:endParaRPr lang="en-US" baseline="0" dirty="0"/>
          </a:p>
          <a:p>
            <a:r>
              <a:rPr lang="en-US" dirty="0"/>
              <a:t>X = disassemble (eXtract)</a:t>
            </a:r>
          </a:p>
          <a:p>
            <a:r>
              <a:rPr lang="en-US" dirty="0"/>
              <a:t>10i</a:t>
            </a:r>
            <a:r>
              <a:rPr lang="en-US" baseline="0" dirty="0"/>
              <a:t> = 10 instructions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1363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precise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181094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User stack</a:t>
            </a:r>
          </a:p>
          <a:p>
            <a:r>
              <a:rPr lang="en-US" dirty="0"/>
              <a:t>CRS</a:t>
            </a:r>
            <a:r>
              <a:rPr lang="en-US" baseline="0" dirty="0"/>
              <a:t> stack</a:t>
            </a:r>
          </a:p>
          <a:p>
            <a:r>
              <a:rPr lang="en-US" baseline="0" dirty="0"/>
              <a:t>Hardware stack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Precise</a:t>
            </a:r>
          </a:p>
          <a:p>
            <a:pPr lvl="1"/>
            <a:r>
              <a:rPr lang="en-US" sz="1100" dirty="0">
                <a:latin typeface="Trebuchet MS" pitchFamily="34" charset="0"/>
                <a:cs typeface="Consolas" pitchFamily="49" charset="0"/>
              </a:rPr>
              <a:t>Exact thread </a:t>
            </a:r>
            <a:r>
              <a:rPr lang="en-US" sz="1100" dirty="0" err="1">
                <a:latin typeface="Trebuchet MS" pitchFamily="34" charset="0"/>
                <a:cs typeface="Consolas" pitchFamily="49" charset="0"/>
              </a:rPr>
              <a:t>idx</a:t>
            </a:r>
            <a:endParaRPr lang="en-US" sz="1100" dirty="0">
              <a:latin typeface="Trebuchet MS" pitchFamily="34" charset="0"/>
              <a:cs typeface="Consolas" pitchFamily="49" charset="0"/>
            </a:endParaRPr>
          </a:p>
          <a:p>
            <a:pPr lvl="1"/>
            <a:r>
              <a:rPr lang="en-US" sz="1100" dirty="0">
                <a:latin typeface="Trebuchet MS" pitchFamily="34" charset="0"/>
                <a:cs typeface="Consolas" pitchFamily="49" charset="0"/>
              </a:rPr>
              <a:t>Exact PC</a:t>
            </a:r>
          </a:p>
          <a:p>
            <a:r>
              <a:rPr lang="en-US" sz="1100" dirty="0">
                <a:latin typeface="Trebuchet MS" pitchFamily="34" charset="0"/>
                <a:cs typeface="Consolas" pitchFamily="49" charset="0"/>
              </a:rPr>
              <a:t>Not precise</a:t>
            </a:r>
          </a:p>
          <a:p>
            <a:pPr lvl="1"/>
            <a:r>
              <a:rPr lang="en-US" sz="1100" dirty="0">
                <a:latin typeface="Trebuchet MS" pitchFamily="34" charset="0"/>
                <a:cs typeface="Consolas" pitchFamily="49" charset="0"/>
              </a:rPr>
              <a:t>A group of threads or blocks</a:t>
            </a:r>
          </a:p>
          <a:p>
            <a:pPr lvl="1"/>
            <a:r>
              <a:rPr lang="en-US" sz="1100" dirty="0">
                <a:latin typeface="Trebuchet MS" pitchFamily="34" charset="0"/>
                <a:cs typeface="Consolas" pitchFamily="49" charset="0"/>
              </a:rPr>
              <a:t>The PC is several instructions after the offending load/store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Note that line where the out-of-bounds access occurs is accessing a couple of different arrays… need to narrow it down</a:t>
            </a:r>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842" indent="-285708" eaLnBrk="0" hangingPunct="0">
              <a:defRPr>
                <a:solidFill>
                  <a:schemeClr val="tx1"/>
                </a:solidFill>
                <a:latin typeface="Arial" charset="0"/>
                <a:cs typeface="Arial" charset="0"/>
              </a:defRPr>
            </a:lvl2pPr>
            <a:lvl3pPr marL="1142833" indent="-228567" eaLnBrk="0" hangingPunct="0">
              <a:defRPr>
                <a:solidFill>
                  <a:schemeClr val="tx1"/>
                </a:solidFill>
                <a:latin typeface="Arial" charset="0"/>
                <a:cs typeface="Arial" charset="0"/>
              </a:defRPr>
            </a:lvl3pPr>
            <a:lvl4pPr marL="1599966" indent="-228567" eaLnBrk="0" hangingPunct="0">
              <a:defRPr>
                <a:solidFill>
                  <a:schemeClr val="tx1"/>
                </a:solidFill>
                <a:latin typeface="Arial" charset="0"/>
                <a:cs typeface="Arial" charset="0"/>
              </a:defRPr>
            </a:lvl4pPr>
            <a:lvl5pPr marL="2057099" indent="-228567" eaLnBrk="0" hangingPunct="0">
              <a:defRPr>
                <a:solidFill>
                  <a:schemeClr val="tx1"/>
                </a:solidFill>
                <a:latin typeface="Arial" charset="0"/>
                <a:cs typeface="Arial" charset="0"/>
              </a:defRPr>
            </a:lvl5pPr>
            <a:lvl6pPr marL="2514232" indent="-228567" eaLnBrk="0" fontAlgn="base" hangingPunct="0">
              <a:spcBef>
                <a:spcPct val="0"/>
              </a:spcBef>
              <a:spcAft>
                <a:spcPct val="0"/>
              </a:spcAft>
              <a:defRPr>
                <a:solidFill>
                  <a:schemeClr val="tx1"/>
                </a:solidFill>
                <a:latin typeface="Arial" charset="0"/>
                <a:cs typeface="Arial" charset="0"/>
              </a:defRPr>
            </a:lvl6pPr>
            <a:lvl7pPr marL="2971365" indent="-228567" eaLnBrk="0" fontAlgn="base" hangingPunct="0">
              <a:spcBef>
                <a:spcPct val="0"/>
              </a:spcBef>
              <a:spcAft>
                <a:spcPct val="0"/>
              </a:spcAft>
              <a:defRPr>
                <a:solidFill>
                  <a:schemeClr val="tx1"/>
                </a:solidFill>
                <a:latin typeface="Arial" charset="0"/>
                <a:cs typeface="Arial" charset="0"/>
              </a:defRPr>
            </a:lvl7pPr>
            <a:lvl8pPr marL="3428497" indent="-228567" eaLnBrk="0" fontAlgn="base" hangingPunct="0">
              <a:spcBef>
                <a:spcPct val="0"/>
              </a:spcBef>
              <a:spcAft>
                <a:spcPct val="0"/>
              </a:spcAft>
              <a:defRPr>
                <a:solidFill>
                  <a:schemeClr val="tx1"/>
                </a:solidFill>
                <a:latin typeface="Arial" charset="0"/>
                <a:cs typeface="Arial" charset="0"/>
              </a:defRPr>
            </a:lvl8pPr>
            <a:lvl9pPr marL="3885630" indent="-228567" eaLnBrk="0" fontAlgn="base" hangingPunct="0">
              <a:spcBef>
                <a:spcPct val="0"/>
              </a:spcBef>
              <a:spcAft>
                <a:spcPct val="0"/>
              </a:spcAft>
              <a:defRPr>
                <a:solidFill>
                  <a:schemeClr val="tx1"/>
                </a:solidFill>
                <a:latin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97E8C3-AAFD-40E0-A10A-86DD4E66CDA5}" type="slidenum">
              <a:rPr kumimoji="0" lang="en-US"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384</a:t>
            </a:fld>
            <a:endParaRPr kumimoji="0" lang="en-US"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Here’s a typical CUDA</a:t>
            </a:r>
            <a:r>
              <a:rPr lang="en-US" baseline="0" dirty="0"/>
              <a:t> debug workflow.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Here’s a typical CUDA</a:t>
            </a:r>
            <a:r>
              <a:rPr lang="en-US" baseline="0" dirty="0"/>
              <a:t> debug workflow.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86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 acts as supervisor to see what instructions can be issued and dispatched simultaneously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9955406"/>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 Useful info here:</a:t>
            </a:r>
            <a:br>
              <a:rPr lang="en-US" dirty="0"/>
            </a:br>
            <a:r>
              <a:rPr lang="en-US" dirty="0"/>
              <a:t>http://www.resultsovercoffee.com/2011/02/cudavisibledevices.html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8630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2311400" y="525463"/>
            <a:ext cx="4673600" cy="2628900"/>
          </a:xfrm>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800" dirty="0"/>
              <a:t>NVIDIA visual profiler is one tool that is available to help with optimization phase</a:t>
            </a:r>
          </a:p>
          <a:p>
            <a:endParaRPr lang="en-US" sz="800" dirty="0"/>
          </a:p>
          <a:p>
            <a:r>
              <a:rPr lang="en-US" sz="800" dirty="0"/>
              <a:t>As we will see visual profiler does not just produce a lot of data which you must interpret</a:t>
            </a:r>
          </a:p>
          <a:p>
            <a:r>
              <a:rPr lang="en-US" sz="800" dirty="0"/>
              <a:t>Performs automated analysis of your application to identify optimization opportunities</a:t>
            </a:r>
          </a:p>
          <a:p>
            <a:endParaRPr lang="en-US" sz="800" dirty="0"/>
          </a:p>
          <a:p>
            <a:r>
              <a:rPr lang="en-US" sz="800" dirty="0"/>
              <a:t>VP is cross platform (</a:t>
            </a:r>
            <a:r>
              <a:rPr lang="en-US" sz="800" dirty="0" err="1"/>
              <a:t>linux</a:t>
            </a:r>
            <a:r>
              <a:rPr lang="en-US" sz="800" dirty="0"/>
              <a:t>, mac, windows), but on windows you also have option of using Parallel </a:t>
            </a:r>
            <a:r>
              <a:rPr lang="en-US" sz="800" dirty="0" err="1"/>
              <a:t>Nsight</a:t>
            </a:r>
            <a:r>
              <a:rPr lang="en-US" sz="800" dirty="0"/>
              <a:t> for Visual Studio</a:t>
            </a:r>
          </a:p>
        </p:txBody>
      </p:sp>
      <p:sp>
        <p:nvSpPr>
          <p:cNvPr id="860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41DAAB-239E-4D8D-BBF8-EA8B63639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141239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One possible optimization here: use multiple streams to copy pieces of the two vectors and work on those, while the next pieces come 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01841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50" dirty="0"/>
              <a:t>Provides a nice GUI and ample information regarding your run</a:t>
            </a:r>
          </a:p>
          <a:p>
            <a:pPr marL="171450" indent="-171450">
              <a:buFont typeface="Arial" panose="020B0604020202020204" pitchFamily="34" charset="0"/>
              <a:buChar char="•"/>
            </a:pPr>
            <a:r>
              <a:rPr lang="en-US" sz="1050" dirty="0"/>
              <a:t>Available on Euler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840913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100" dirty="0"/>
              <a:t>Integrated with IDEs (Visual Studio, Eclipse)</a:t>
            </a:r>
          </a:p>
          <a:p>
            <a:pPr marL="171450" indent="-171450">
              <a:buFont typeface="Arial" panose="020B0604020202020204" pitchFamily="34" charset="0"/>
              <a:buChar char="•"/>
            </a:pPr>
            <a:r>
              <a:rPr lang="en-US" sz="1100" dirty="0"/>
              <a:t>Debugging and profiling tools</a:t>
            </a:r>
          </a:p>
          <a:p>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90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multiple-issue</a:t>
            </a:r>
            <a:r>
              <a:rPr lang="en-US" baseline="0" dirty="0"/>
              <a:t> makes use of a buffer for instructions to be able</a:t>
            </a:r>
            <a:r>
              <a:rPr lang="en-US" b="0" baseline="0" dirty="0"/>
              <a:t> to </a:t>
            </a:r>
            <a:r>
              <a:rPr lang="en-US" b="1" baseline="0" dirty="0"/>
              <a:t>look ahead</a:t>
            </a:r>
            <a:r>
              <a:rPr lang="en-US" baseline="0" dirty="0"/>
              <a:t>.</a:t>
            </a:r>
          </a:p>
          <a:p>
            <a:endParaRPr lang="en-US" baseline="0" dirty="0"/>
          </a:p>
          <a:p>
            <a:r>
              <a:rPr lang="en-US" baseline="0" dirty="0"/>
              <a:t>We already alluded to other ILP techniques:</a:t>
            </a:r>
          </a:p>
          <a:p>
            <a:pPr marL="171450" indent="-171450">
              <a:buFont typeface="Arial" panose="020B0604020202020204" pitchFamily="34" charset="0"/>
              <a:buChar char="•"/>
            </a:pPr>
            <a:r>
              <a:rPr lang="en-US" b="1" baseline="0" dirty="0"/>
              <a:t>out of order execution</a:t>
            </a:r>
          </a:p>
          <a:p>
            <a:pPr marL="171450" indent="-171450">
              <a:buFont typeface="Arial" panose="020B0604020202020204" pitchFamily="34" charset="0"/>
              <a:buChar char="•"/>
            </a:pPr>
            <a:r>
              <a:rPr lang="en-US" b="1" baseline="0" dirty="0"/>
              <a:t>speculative execution and branch prediction</a:t>
            </a:r>
          </a:p>
          <a:p>
            <a:pPr marL="171450" indent="-171450">
              <a:buFont typeface="Arial" panose="020B0604020202020204" pitchFamily="34" charset="0"/>
              <a:buChar char="•"/>
            </a:pPr>
            <a:r>
              <a:rPr lang="en-US" b="1" baseline="0" dirty="0"/>
              <a:t>also, register renaming, etc.</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06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Program Execution Time is what you care about (end-to-end time to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461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9779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34">
              <a:defRPr/>
            </a:pPr>
            <a:r>
              <a:rPr lang="en-US" dirty="0"/>
              <a:t>[</a:t>
            </a:r>
            <a:r>
              <a:rPr lang="en-US" dirty="0" err="1"/>
              <a:t>Rauber&amp;Runger</a:t>
            </a:r>
            <a:r>
              <a:rPr lang="en-US" dirty="0"/>
              <a:t>]→ Typical access times are 0.5–2.5 ns (ns = nanoseconds = 10−9 seconds) compared to 50–70 ns for DRAM (values from 2008 [84])</a:t>
            </a:r>
          </a:p>
          <a:p>
            <a:pPr defTabSz="932734">
              <a:defRPr/>
            </a:pPr>
            <a:r>
              <a:rPr lang="en-US" dirty="0"/>
              <a:t>From Rochester (http://www.cs.rochester.edu/~sandhya/csc252/lectures/lecture-storage.pdf):</a:t>
            </a:r>
          </a:p>
          <a:p>
            <a:r>
              <a:rPr lang="en-US" dirty="0"/>
              <a:t>Key features</a:t>
            </a:r>
          </a:p>
          <a:p>
            <a:r>
              <a:rPr lang="en-US" dirty="0"/>
              <a:t>– RAM is packaged as a chip.</a:t>
            </a:r>
          </a:p>
          <a:p>
            <a:r>
              <a:rPr lang="en-US" dirty="0"/>
              <a:t>– Basic storage unit is a cell (one bit per cell).</a:t>
            </a:r>
          </a:p>
          <a:p>
            <a:r>
              <a:rPr lang="en-US" dirty="0"/>
              <a:t>– Multiple RAM chips form a memory.</a:t>
            </a:r>
          </a:p>
          <a:p>
            <a:r>
              <a:rPr lang="en-US" dirty="0"/>
              <a:t>• Static RAM (SRAM)</a:t>
            </a:r>
          </a:p>
          <a:p>
            <a:r>
              <a:rPr lang="en-US" dirty="0"/>
              <a:t>– Each cell stores bit with a six-transistor circuit.</a:t>
            </a:r>
          </a:p>
          <a:p>
            <a:r>
              <a:rPr lang="en-US" dirty="0"/>
              <a:t>– Retains value indefinitely, as long as it is kept powered.</a:t>
            </a:r>
          </a:p>
          <a:p>
            <a:r>
              <a:rPr lang="en-US" dirty="0"/>
              <a:t>– Relatively insensitive to disturbances such as electrical noise.</a:t>
            </a:r>
          </a:p>
          <a:p>
            <a:r>
              <a:rPr lang="en-US" dirty="0"/>
              <a:t>– Faster and more expensive than DRAM.</a:t>
            </a:r>
          </a:p>
          <a:p>
            <a:r>
              <a:rPr lang="en-US" dirty="0"/>
              <a:t>• Dynamic RAM (DRAM)</a:t>
            </a:r>
          </a:p>
          <a:p>
            <a:r>
              <a:rPr lang="en-US" dirty="0"/>
              <a:t>– Each cell stores bit with a capacitor and transistor.</a:t>
            </a:r>
          </a:p>
          <a:p>
            <a:r>
              <a:rPr lang="en-US" dirty="0"/>
              <a:t>– Value must be refreshed every 10-100 </a:t>
            </a:r>
            <a:r>
              <a:rPr lang="en-US" dirty="0" err="1"/>
              <a:t>ms.</a:t>
            </a:r>
            <a:endParaRPr lang="en-US" dirty="0"/>
          </a:p>
          <a:p>
            <a:r>
              <a:rPr lang="en-US" dirty="0"/>
              <a:t>– Sensitive to disturbances.</a:t>
            </a:r>
          </a:p>
          <a:p>
            <a:r>
              <a:rPr lang="en-US" dirty="0"/>
              <a:t>– Slower and cheaper than SRAM.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84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28367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412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6324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6324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 ISA is used, at execution</a:t>
            </a:r>
            <a:r>
              <a:rPr lang="en-US" baseline="0" dirty="0"/>
              <a:t> time these instructions need to be:</a:t>
            </a:r>
          </a:p>
          <a:p>
            <a:pPr marL="171450" indent="-171450">
              <a:buFont typeface="Arial" panose="020B0604020202020204" pitchFamily="34" charset="0"/>
              <a:buChar char="•"/>
            </a:pPr>
            <a:r>
              <a:rPr lang="en-US" baseline="0" dirty="0"/>
              <a:t>fetched (brought over from memory)</a:t>
            </a:r>
          </a:p>
          <a:p>
            <a:pPr marL="171450" indent="-171450">
              <a:buFont typeface="Arial" panose="020B0604020202020204" pitchFamily="34" charset="0"/>
              <a:buChar char="•"/>
            </a:pPr>
            <a:r>
              <a:rPr lang="en-US" baseline="0" dirty="0"/>
              <a:t>decoded (interpreted, to some extent “undoing” what the compiler did which was an encoding into ISA)</a:t>
            </a:r>
          </a:p>
          <a:p>
            <a:pPr marL="171450" indent="-171450">
              <a:buFont typeface="Arial" panose="020B0604020202020204" pitchFamily="34" charset="0"/>
              <a:buChar char="•"/>
            </a:pPr>
            <a:r>
              <a:rPr lang="en-US" baseline="0" dirty="0"/>
              <a:t>executed (dispatched to the ALUs)</a:t>
            </a:r>
          </a:p>
          <a:p>
            <a:endParaRPr lang="en-US" baseline="0" dirty="0"/>
          </a:p>
          <a:p>
            <a:r>
              <a:rPr lang="en-US" baseline="0" dirty="0"/>
              <a:t>All these are performed by the CU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438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 or 9, or 3, etc. – these are cache line (or blocks). In main memory, called “a block”; in cache, called “a line”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416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281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307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53464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679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Text Box 1"/>
          <p:cNvSpPr txBox="1">
            <a:spLocks noChangeArrowheads="1"/>
          </p:cNvSpPr>
          <p:nvPr/>
        </p:nvSpPr>
        <p:spPr bwMode="auto">
          <a:xfrm>
            <a:off x="1731798" y="557429"/>
            <a:ext cx="6448771" cy="2748801"/>
          </a:xfrm>
          <a:prstGeom prst="rect">
            <a:avLst/>
          </a:prstGeom>
          <a:solidFill>
            <a:srgbClr val="FFFFFF"/>
          </a:solidFill>
          <a:ln w="9525">
            <a:solidFill>
              <a:srgbClr val="000000"/>
            </a:solidFill>
            <a:miter lim="800000"/>
            <a:headEnd/>
            <a:tailEnd/>
          </a:ln>
        </p:spPr>
        <p:txBody>
          <a:bodyPr wrap="none" lIns="93287" tIns="46644" rIns="93287" bIns="4664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515" name="Rectangle 2"/>
          <p:cNvSpPr txBox="1">
            <a:spLocks noGrp="1" noChangeArrowheads="1"/>
          </p:cNvSpPr>
          <p:nvPr>
            <p:ph type="body"/>
          </p:nvPr>
        </p:nvSpPr>
        <p:spPr>
          <a:xfrm>
            <a:off x="1322196" y="3496299"/>
            <a:ext cx="7266336" cy="3312617"/>
          </a:xfrm>
          <a:noFill/>
          <a:ln/>
        </p:spPr>
        <p:txBody>
          <a:bodyPr wrap="none" lIns="97233" tIns="48617" rIns="97233" bIns="48617" anchor="ctr"/>
          <a:lstStyle/>
          <a:p>
            <a:endParaRPr lang="en-US"/>
          </a:p>
        </p:txBody>
      </p:sp>
    </p:spTree>
    <p:extLst>
      <p:ext uri="{BB962C8B-B14F-4D97-AF65-F5344CB8AC3E}">
        <p14:creationId xmlns:p14="http://schemas.microsoft.com/office/powerpoint/2010/main" val="3631574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body"/>
          </p:nvPr>
        </p:nvSpPr>
        <p:spPr>
          <a:xfrm>
            <a:off x="1322196" y="3496299"/>
            <a:ext cx="7266336" cy="3312617"/>
          </a:xfrm>
          <a:noFill/>
          <a:ln/>
        </p:spPr>
        <p:txBody>
          <a:bodyPr wrap="none" anchor="ctr"/>
          <a:lstStyle/>
          <a:p>
            <a:endParaRPr lang="en-US"/>
          </a:p>
        </p:txBody>
      </p:sp>
      <p:sp>
        <p:nvSpPr>
          <p:cNvPr id="39939" name="Text Box 3"/>
          <p:cNvSpPr txBox="1">
            <a:spLocks noChangeArrowheads="1"/>
          </p:cNvSpPr>
          <p:nvPr/>
        </p:nvSpPr>
        <p:spPr bwMode="auto">
          <a:xfrm>
            <a:off x="1735075" y="557429"/>
            <a:ext cx="6452047" cy="2750399"/>
          </a:xfrm>
          <a:prstGeom prst="rect">
            <a:avLst/>
          </a:prstGeom>
          <a:solidFill>
            <a:srgbClr val="FFFFFF"/>
          </a:solidFill>
          <a:ln w="9525">
            <a:solidFill>
              <a:srgbClr val="000000"/>
            </a:solidFill>
            <a:miter lim="800000"/>
            <a:headEnd/>
            <a:tailEnd/>
          </a:ln>
        </p:spPr>
        <p:txBody>
          <a:bodyPr wrap="none" lIns="93287" tIns="46644" rIns="93287" bIns="4664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731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1320558" y="3496299"/>
            <a:ext cx="7267975" cy="3312617"/>
          </a:xfrm>
          <a:noFill/>
          <a:ln/>
        </p:spPr>
        <p:txBody>
          <a:bodyPr lIns="97616" tIns="47952" rIns="97616" bIns="47952"/>
          <a:lstStyle/>
          <a:p>
            <a:endParaRPr lang="en-US"/>
          </a:p>
        </p:txBody>
      </p:sp>
      <p:sp>
        <p:nvSpPr>
          <p:cNvPr id="40963" name="Rectangle 3"/>
          <p:cNvSpPr>
            <a:spLocks noGrp="1" noRot="1" noChangeAspect="1" noChangeArrowheads="1" noTextEdit="1"/>
          </p:cNvSpPr>
          <p:nvPr>
            <p:ph type="sldImg"/>
          </p:nvPr>
        </p:nvSpPr>
        <p:spPr>
          <a:xfrm>
            <a:off x="2498725" y="549275"/>
            <a:ext cx="4914900" cy="2763838"/>
          </a:xfrm>
          <a:ln w="12700" cap="flat">
            <a:solidFill>
              <a:schemeClr val="tx1"/>
            </a:solidFill>
          </a:ln>
        </p:spPr>
      </p:sp>
    </p:spTree>
    <p:extLst>
      <p:ext uri="{BB962C8B-B14F-4D97-AF65-F5344CB8AC3E}">
        <p14:creationId xmlns:p14="http://schemas.microsoft.com/office/powerpoint/2010/main" val="3128654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506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5265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 instructions, the operation is completely defined by the opcode</a:t>
            </a:r>
          </a:p>
          <a:p>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Consolas" pitchFamily="49" charset="0"/>
                <a:cs typeface="Consolas" pitchFamily="49" charset="0"/>
              </a:rPr>
              <a:t>addi</a:t>
            </a:r>
            <a:r>
              <a:rPr lang="en-US" sz="1200" baseline="0" dirty="0">
                <a:latin typeface="Consolas" pitchFamily="49" charset="0"/>
                <a:cs typeface="Consolas" pitchFamily="49" charset="0"/>
              </a:rPr>
              <a:t> </a:t>
            </a:r>
            <a:r>
              <a:rPr lang="en-US" sz="1200" dirty="0">
                <a:latin typeface="Consolas" pitchFamily="49" charset="0"/>
                <a:cs typeface="Consolas" pitchFamily="49" charset="0"/>
              </a:rPr>
              <a:t>$t,$</a:t>
            </a:r>
            <a:r>
              <a:rPr lang="en-US" sz="1200" dirty="0" err="1">
                <a:latin typeface="Consolas" pitchFamily="49" charset="0"/>
                <a:cs typeface="Consolas" pitchFamily="49" charset="0"/>
              </a:rPr>
              <a:t>s,C</a:t>
            </a:r>
            <a:br>
              <a:rPr lang="en-US" sz="1200" dirty="0">
                <a:latin typeface="Consolas" pitchFamily="49" charset="0"/>
                <a:cs typeface="Consolas" pitchFamily="49" charset="0"/>
              </a:rPr>
            </a:br>
            <a:r>
              <a:rPr lang="en-US" sz="1200" b="0" i="0" kern="1200" dirty="0">
                <a:solidFill>
                  <a:schemeClr val="tx1"/>
                </a:solidFill>
                <a:effectLst/>
                <a:latin typeface="Arial" pitchFamily="34" charset="0"/>
                <a:ea typeface="+mn-ea"/>
                <a:cs typeface="+mn-cs"/>
              </a:rPr>
              <a:t>$t = $s + C (signed)</a:t>
            </a:r>
            <a:br>
              <a:rPr lang="en-US" sz="1200" b="0" i="0" kern="1200" dirty="0">
                <a:solidFill>
                  <a:schemeClr val="tx1"/>
                </a:solidFill>
                <a:effectLst/>
                <a:latin typeface="Arial" pitchFamily="34" charset="0"/>
                <a:ea typeface="+mn-ea"/>
                <a:cs typeface="+mn-cs"/>
              </a:rPr>
            </a:br>
            <a:r>
              <a:rPr lang="en-US" dirty="0"/>
              <a:t>001000 </a:t>
            </a:r>
            <a:r>
              <a:rPr lang="en-US" dirty="0" err="1"/>
              <a:t>sssss</a:t>
            </a:r>
            <a:r>
              <a:rPr lang="en-US" dirty="0"/>
              <a:t> </a:t>
            </a:r>
            <a:r>
              <a:rPr lang="en-US" dirty="0" err="1"/>
              <a:t>ttttt</a:t>
            </a:r>
            <a:r>
              <a:rPr lang="en-US" dirty="0"/>
              <a:t> CCCC </a:t>
            </a:r>
            <a:r>
              <a:rPr lang="en-US" dirty="0" err="1"/>
              <a:t>CCCC</a:t>
            </a:r>
            <a:r>
              <a:rPr lang="en-US" dirty="0"/>
              <a:t> </a:t>
            </a:r>
            <a:r>
              <a:rPr lang="en-US" dirty="0" err="1"/>
              <a:t>CCCC</a:t>
            </a:r>
            <a:r>
              <a:rPr lang="en-US" dirty="0"/>
              <a:t> </a:t>
            </a:r>
            <a:r>
              <a:rPr lang="en-US" dirty="0" err="1"/>
              <a:t>CCCC</a:t>
            </a:r>
            <a:endParaRPr lang="en-US" sz="1200" dirty="0">
              <a:latin typeface="Consolas" pitchFamily="49" charset="0"/>
              <a:cs typeface="Consolas" pitchFamily="49"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4240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Ignore for the moment the messiness</a:t>
            </a:r>
            <a:r>
              <a:rPr lang="en-US" baseline="0" dirty="0"/>
              <a:t> of the physical memory and concentrate on how the “pristine” layout of the virtual memory is seen by a process.</a:t>
            </a:r>
          </a:p>
          <a:p>
            <a:r>
              <a:rPr lang="en-US" baseline="0" dirty="0"/>
              <a:t>Each process partitions its virtual memory layout in several segments as shown here.</a:t>
            </a:r>
          </a:p>
          <a:p>
            <a:r>
              <a:rPr lang="en-US" baseline="0" dirty="0"/>
              <a:t>Nice discussion why BSS &amp; DATA segments are needed is here: https://stackoverflow.com/questions/16557677/difference-between-data-section-and-the-bss-section-in-c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2406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the stack: you don’t know how many times a function is called.</a:t>
            </a:r>
            <a:r>
              <a:rPr lang="en-US" baseline="0" dirty="0"/>
              <a:t> The function needs to place its data somewhere. It’s like a hidden malloc followed by a copying of the arguments (a and b, above) in this memory, which will also be hit by t1, t2, etc.</a:t>
            </a:r>
            <a:endParaRPr lang="en-US" dirty="0"/>
          </a:p>
          <a:p>
            <a:endParaRPr lang="en-US" dirty="0"/>
          </a:p>
          <a:p>
            <a:r>
              <a:rPr lang="en-US" dirty="0"/>
              <a:t>The stack is a segment of </a:t>
            </a:r>
            <a:r>
              <a:rPr lang="en-US" b="1" dirty="0"/>
              <a:t>fixed size </a:t>
            </a:r>
            <a:r>
              <a:rPr lang="en-US" dirty="0"/>
              <a:t>that is managed in a </a:t>
            </a:r>
            <a:r>
              <a:rPr lang="en-US" b="1" dirty="0"/>
              <a:t>LIFO</a:t>
            </a:r>
            <a:r>
              <a:rPr lang="en-US" dirty="0"/>
              <a:t> manner</a:t>
            </a:r>
            <a:r>
              <a:rPr lang="en-US" baseline="0" dirty="0"/>
              <a:t> (push and pop).</a:t>
            </a:r>
            <a:endParaRPr lang="en-US" dirty="0"/>
          </a:p>
          <a:p>
            <a:r>
              <a:rPr lang="en-US" dirty="0"/>
              <a:t>Order of variables in stack is decided by compiler.  Typically arrays are stored contiguously.</a:t>
            </a:r>
          </a:p>
          <a:p>
            <a:endParaRPr lang="en-US" dirty="0"/>
          </a:p>
          <a:p>
            <a:r>
              <a:rPr lang="en-US" dirty="0"/>
              <a:t>Note:</a:t>
            </a:r>
            <a:r>
              <a:rPr lang="en-US" baseline="0" dirty="0"/>
              <a:t> stack also stores value of return address (from subroutine).  This is a back-door that can be used by </a:t>
            </a:r>
            <a:r>
              <a:rPr lang="en-US" b="1" baseline="0" dirty="0"/>
              <a:t>malicious</a:t>
            </a:r>
            <a:r>
              <a:rPr lang="en-US" baseline="0" dirty="0"/>
              <a:t> programs to hijack execution:  bar() above could try to write to initials[1000] in the hope to overwrite a return address for a function higher up in the call stack.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716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virtual memory is split into </a:t>
            </a:r>
            <a:r>
              <a:rPr lang="en-US" b="1" dirty="0"/>
              <a:t>pages</a:t>
            </a:r>
            <a:r>
              <a:rPr lang="en-US" dirty="0"/>
              <a:t>. </a:t>
            </a:r>
          </a:p>
          <a:p>
            <a:r>
              <a:rPr lang="en-US" dirty="0"/>
              <a:t>The</a:t>
            </a:r>
            <a:r>
              <a:rPr lang="en-US" baseline="0" dirty="0"/>
              <a:t> physical memory is split into </a:t>
            </a:r>
            <a:r>
              <a:rPr lang="en-US" b="1" baseline="0" dirty="0"/>
              <a:t>frames</a:t>
            </a:r>
            <a:r>
              <a:rPr lang="en-US" baseline="0" dirty="0"/>
              <a:t>.</a:t>
            </a:r>
            <a:endParaRPr lang="en-US" dirty="0"/>
          </a:p>
          <a:p>
            <a:endParaRPr lang="en-US" dirty="0"/>
          </a:p>
          <a:p>
            <a:r>
              <a:rPr lang="en-US" dirty="0"/>
              <a:t>This is for a 32-bit OS</a:t>
            </a:r>
            <a:r>
              <a:rPr lang="en-US" baseline="0" dirty="0"/>
              <a:t> with virtual pages of </a:t>
            </a:r>
            <a:r>
              <a:rPr lang="en-US" b="1" baseline="0" dirty="0"/>
              <a:t>4096 bytes</a:t>
            </a:r>
            <a:r>
              <a:rPr lang="en-US" baseline="0" dirty="0"/>
              <a:t>.</a:t>
            </a:r>
          </a:p>
          <a:p>
            <a:pPr marL="174913" indent="-174913">
              <a:buFont typeface="Arial" panose="020B0604020202020204" pitchFamily="34" charset="0"/>
              <a:buChar char="•"/>
            </a:pPr>
            <a:r>
              <a:rPr lang="en-US" baseline="0" dirty="0"/>
              <a:t>4096 = 2^12   </a:t>
            </a:r>
            <a:r>
              <a:rPr lang="en-US" baseline="0" dirty="0">
                <a:sym typeface="Wingdings" panose="05000000000000000000" pitchFamily="2" charset="2"/>
              </a:rPr>
              <a:t> need 12 bits to indicate the </a:t>
            </a:r>
            <a:r>
              <a:rPr lang="en-US" b="1" baseline="0" dirty="0">
                <a:sym typeface="Wingdings" panose="05000000000000000000" pitchFamily="2" charset="2"/>
              </a:rPr>
              <a:t>offset</a:t>
            </a:r>
            <a:r>
              <a:rPr lang="en-US" baseline="0" dirty="0">
                <a:sym typeface="Wingdings" panose="05000000000000000000" pitchFamily="2" charset="2"/>
              </a:rPr>
              <a:t> in the page.</a:t>
            </a:r>
          </a:p>
          <a:p>
            <a:pPr marL="174913" indent="-174913">
              <a:buFont typeface="Arial" panose="020B0604020202020204" pitchFamily="34" charset="0"/>
              <a:buChar char="•"/>
            </a:pPr>
            <a:r>
              <a:rPr lang="en-US" baseline="0" dirty="0">
                <a:sym typeface="Wingdings" panose="05000000000000000000" pitchFamily="2" charset="2"/>
              </a:rPr>
              <a:t>(Note: unit of address resolution is 8 bits  a virtual page holds 4 KB)</a:t>
            </a:r>
          </a:p>
          <a:p>
            <a:pPr marL="174913" indent="-174913">
              <a:buFont typeface="Arial" panose="020B0604020202020204" pitchFamily="34" charset="0"/>
              <a:buChar char="•"/>
            </a:pPr>
            <a:r>
              <a:rPr lang="en-US" baseline="0" dirty="0">
                <a:sym typeface="Wingdings" panose="05000000000000000000" pitchFamily="2" charset="2"/>
              </a:rPr>
              <a:t>The remaining 32-12 = 20 bits used to index into the Page Table to get the corresponding frame number (which is held in N bits)</a:t>
            </a:r>
          </a:p>
          <a:p>
            <a:endParaRPr lang="en-US" baseline="0" dirty="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62437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378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page fault</a:t>
            </a:r>
            <a:r>
              <a:rPr lang="en-US" baseline="0" dirty="0"/>
              <a:t>, the OS does the following:</a:t>
            </a:r>
          </a:p>
          <a:p>
            <a:pPr marL="174913" indent="-174913">
              <a:buFont typeface="Arial" panose="020B0604020202020204" pitchFamily="34" charset="0"/>
              <a:buChar char="•"/>
            </a:pPr>
            <a:r>
              <a:rPr lang="en-US" baseline="0" dirty="0"/>
              <a:t>data requested is located in secondary storage</a:t>
            </a:r>
          </a:p>
          <a:p>
            <a:pPr marL="174913" indent="-174913">
              <a:buFont typeface="Arial" panose="020B0604020202020204" pitchFamily="34" charset="0"/>
              <a:buChar char="•"/>
            </a:pPr>
            <a:r>
              <a:rPr lang="en-US" baseline="0" dirty="0"/>
              <a:t>request made for an entire (“surrounding”) frame to be brought over in main memory</a:t>
            </a:r>
          </a:p>
          <a:p>
            <a:pPr marL="174913" indent="-174913">
              <a:buFont typeface="Arial" panose="020B0604020202020204" pitchFamily="34" charset="0"/>
              <a:buChar char="•"/>
            </a:pPr>
            <a:r>
              <a:rPr lang="en-US" baseline="0" dirty="0"/>
              <a:t>room is made for the new frame as a virtual page (this may require evicting an existing one; e.g. using a LRU strategy)</a:t>
            </a:r>
          </a:p>
          <a:p>
            <a:pPr marL="174913" indent="-174913">
              <a:buFont typeface="Arial" panose="020B0604020202020204" pitchFamily="34" charset="0"/>
              <a:buChar char="•"/>
            </a:pPr>
            <a:r>
              <a:rPr lang="en-US" baseline="0" dirty="0"/>
              <a:t>the new frame is loaded in the virtual page</a:t>
            </a:r>
          </a:p>
          <a:p>
            <a:pPr marL="174913" indent="-174913">
              <a:buFont typeface="Arial" panose="020B0604020202020204" pitchFamily="34" charset="0"/>
              <a:buChar char="•"/>
            </a:pPr>
            <a:r>
              <a:rPr lang="en-US" baseline="0" dirty="0"/>
              <a:t>the PT is updated to reflect the change</a:t>
            </a:r>
          </a:p>
          <a:p>
            <a:pPr marL="174913" indent="-174913">
              <a:buFont typeface="Arial" panose="020B0604020202020204" pitchFamily="34" charset="0"/>
              <a:buChar char="•"/>
            </a:pPr>
            <a:r>
              <a:rPr lang="en-US" baseline="0" dirty="0"/>
              <a:t>control returns to process which is instructed to retry the instruction that led to a page fault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099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virtual memory mechanism allows</a:t>
            </a:r>
            <a:r>
              <a:rPr lang="en-US" baseline="0" dirty="0"/>
              <a:t> looking </a:t>
            </a:r>
            <a:r>
              <a:rPr lang="en-US" b="1" baseline="0" dirty="0"/>
              <a:t>at main memory as a “cache” for secondary storage</a:t>
            </a:r>
            <a:r>
              <a:rPr lang="en-US" baseline="0" dirty="0"/>
              <a:t>.</a:t>
            </a:r>
          </a:p>
          <a:p>
            <a:pPr marL="174913" indent="-174913">
              <a:buFont typeface="Arial" panose="020B0604020202020204" pitchFamily="34" charset="0"/>
              <a:buChar char="•"/>
            </a:pPr>
            <a:r>
              <a:rPr lang="en-US" b="1" baseline="0" dirty="0"/>
              <a:t>Memory block </a:t>
            </a:r>
            <a:r>
              <a:rPr lang="en-US" b="1" baseline="0" dirty="0">
                <a:sym typeface="Wingdings" panose="05000000000000000000" pitchFamily="2" charset="2"/>
              </a:rPr>
              <a:t> memory frame</a:t>
            </a:r>
            <a:endParaRPr lang="en-US" b="1" baseline="0" dirty="0"/>
          </a:p>
          <a:p>
            <a:pPr marL="174913" indent="-174913">
              <a:buFont typeface="Arial" panose="020B0604020202020204" pitchFamily="34" charset="0"/>
              <a:buChar char="•"/>
            </a:pPr>
            <a:r>
              <a:rPr lang="en-US" b="1" baseline="0" dirty="0"/>
              <a:t>Cache line (64 bytes) </a:t>
            </a:r>
            <a:r>
              <a:rPr lang="en-US" b="1" baseline="0" dirty="0">
                <a:sym typeface="Wingdings" panose="05000000000000000000" pitchFamily="2" charset="2"/>
              </a:rPr>
              <a:t> virtual memory page (4096 bytes)</a:t>
            </a:r>
          </a:p>
          <a:p>
            <a:pPr marL="174913" indent="-174913">
              <a:buFont typeface="Arial" panose="020B0604020202020204" pitchFamily="34" charset="0"/>
              <a:buChar char="•"/>
            </a:pPr>
            <a:r>
              <a:rPr lang="en-US" b="1" baseline="0" dirty="0">
                <a:sym typeface="Wingdings" panose="05000000000000000000" pitchFamily="2" charset="2"/>
              </a:rPr>
              <a:t>Cache miss  page fault</a:t>
            </a:r>
          </a:p>
          <a:p>
            <a:endParaRPr lang="en-US" baseline="0" dirty="0">
              <a:sym typeface="Wingdings" panose="05000000000000000000" pitchFamily="2" charset="2"/>
            </a:endParaRPr>
          </a:p>
          <a:p>
            <a:r>
              <a:rPr lang="en-US" baseline="0" dirty="0">
                <a:sym typeface="Wingdings" panose="05000000000000000000" pitchFamily="2" charset="2"/>
              </a:rPr>
              <a:t>Note: page fault much more costly (secondary storage is even “farther” from RAM than RAM is to CPU)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4931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C5E6B7-E3FD-4D7B-8EEF-C3EDA13F6FF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p:txBody>
          <a:bodyPr/>
          <a:lstStyle/>
          <a:p>
            <a:pPr marL="228534" indent="-228534"/>
            <a:r>
              <a:rPr lang="en-US" dirty="0"/>
              <a:t>Predicted in 2000:</a:t>
            </a:r>
          </a:p>
          <a:p>
            <a:pPr marL="228534" indent="-228534"/>
            <a:endParaRPr lang="en-US" dirty="0"/>
          </a:p>
        </p:txBody>
      </p:sp>
    </p:spTree>
    <p:extLst>
      <p:ext uri="{BB962C8B-B14F-4D97-AF65-F5344CB8AC3E}">
        <p14:creationId xmlns:p14="http://schemas.microsoft.com/office/powerpoint/2010/main" val="36220065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Hammad: in</a:t>
            </a:r>
            <a:r>
              <a:rPr lang="en-US" sz="1000" baseline="0" dirty="0"/>
              <a:t> the fifth edition of the book embedded/mobile have their own diagram</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2195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C1290A-2C49-4E8A-91E6-D34C2C6C330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227725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AB3CC7-953A-40B4-B1CA-2BB39201098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67265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see http://courses.cs.washington.edu/courses/cse378/09au/lectures/cse378au09-04.pdf for a nice discussion of I and R type instructions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2435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A0A092-ECCD-4662-9DE3-34C6E8C68C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868776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D0BC1-32C7-4A8D-AEB3-6082478DE37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3938"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3939" name="Rectangle 3"/>
          <p:cNvSpPr txBox="1">
            <a:spLocks noGrp="1" noChangeArrowheads="1"/>
          </p:cNvSpPr>
          <p:nvPr>
            <p:ph type="body"/>
          </p:nvPr>
        </p:nvSpPr>
        <p:spPr>
          <a:xfrm>
            <a:off x="1438443" y="3334810"/>
            <a:ext cx="6411449" cy="2684538"/>
          </a:xfrm>
          <a:ln/>
        </p:spPr>
        <p:txBody>
          <a:bodyPr wrap="none" anchor="ctr"/>
          <a:lstStyle/>
          <a:p>
            <a:endParaRPr lang="en-US"/>
          </a:p>
        </p:txBody>
      </p:sp>
    </p:spTree>
    <p:extLst>
      <p:ext uri="{BB962C8B-B14F-4D97-AF65-F5344CB8AC3E}">
        <p14:creationId xmlns:p14="http://schemas.microsoft.com/office/powerpoint/2010/main" val="3983263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5440680" y="6949440"/>
            <a:ext cx="4160520" cy="3657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251" tIns="50126" rIns="100251" bIns="50126" anchor="b"/>
          <a:lstStyle>
            <a:lvl1pPr>
              <a:defRPr sz="2400">
                <a:solidFill>
                  <a:srgbClr val="FFFBFC"/>
                </a:solidFill>
                <a:latin typeface="Arial" charset="0"/>
              </a:defRPr>
            </a:lvl1pPr>
            <a:lvl2pPr marL="742950" indent="-285750">
              <a:defRPr sz="2400">
                <a:solidFill>
                  <a:srgbClr val="FFFBFC"/>
                </a:solidFill>
                <a:latin typeface="Arial" charset="0"/>
              </a:defRPr>
            </a:lvl2pPr>
            <a:lvl3pPr marL="1143000" indent="-228600">
              <a:defRPr sz="2400">
                <a:solidFill>
                  <a:srgbClr val="FFFBFC"/>
                </a:solidFill>
                <a:latin typeface="Arial" charset="0"/>
              </a:defRPr>
            </a:lvl3pPr>
            <a:lvl4pPr marL="1600200" indent="-228600">
              <a:defRPr sz="2400">
                <a:solidFill>
                  <a:srgbClr val="FFFBFC"/>
                </a:solidFill>
                <a:latin typeface="Arial" charset="0"/>
              </a:defRPr>
            </a:lvl4pPr>
            <a:lvl5pPr marL="2057400" indent="-228600">
              <a:defRPr sz="2400">
                <a:solidFill>
                  <a:srgbClr val="FFFBFC"/>
                </a:solidFill>
                <a:latin typeface="Arial" charset="0"/>
              </a:defRPr>
            </a:lvl5pPr>
            <a:lvl6pPr marL="2514600" indent="-228600" algn="ctr" eaLnBrk="0" fontAlgn="base" hangingPunct="0">
              <a:spcBef>
                <a:spcPct val="50000"/>
              </a:spcBef>
              <a:spcAft>
                <a:spcPct val="0"/>
              </a:spcAft>
              <a:defRPr sz="2400">
                <a:solidFill>
                  <a:srgbClr val="FFFBFC"/>
                </a:solidFill>
                <a:latin typeface="Arial" charset="0"/>
              </a:defRPr>
            </a:lvl6pPr>
            <a:lvl7pPr marL="2971800" indent="-228600" algn="ctr" eaLnBrk="0" fontAlgn="base" hangingPunct="0">
              <a:spcBef>
                <a:spcPct val="50000"/>
              </a:spcBef>
              <a:spcAft>
                <a:spcPct val="0"/>
              </a:spcAft>
              <a:defRPr sz="2400">
                <a:solidFill>
                  <a:srgbClr val="FFFBFC"/>
                </a:solidFill>
                <a:latin typeface="Arial" charset="0"/>
              </a:defRPr>
            </a:lvl7pPr>
            <a:lvl8pPr marL="3429000" indent="-228600" algn="ctr" eaLnBrk="0" fontAlgn="base" hangingPunct="0">
              <a:spcBef>
                <a:spcPct val="50000"/>
              </a:spcBef>
              <a:spcAft>
                <a:spcPct val="0"/>
              </a:spcAft>
              <a:defRPr sz="2400">
                <a:solidFill>
                  <a:srgbClr val="FFFBFC"/>
                </a:solidFill>
                <a:latin typeface="Arial" charset="0"/>
              </a:defRPr>
            </a:lvl8pPr>
            <a:lvl9pPr marL="3886200" indent="-228600" algn="ctr" eaLnBrk="0" fontAlgn="base" hangingPunct="0">
              <a:spcBef>
                <a:spcPct val="50000"/>
              </a:spcBef>
              <a:spcAft>
                <a:spcPct val="0"/>
              </a:spcAft>
              <a:defRPr sz="2400">
                <a:solidFill>
                  <a:srgbClr val="FFFBFC"/>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DF618-151A-4B4F-BAE6-B83DBC3DA041}" type="slidenum">
              <a:rPr kumimoji="0" lang="en-US" sz="1300" b="0" i="0" u="none" strike="noStrike" kern="1200" cap="none" spc="0" normalizeH="0" baseline="0" noProof="0">
                <a:ln>
                  <a:noFill/>
                </a:ln>
                <a:solidFill>
                  <a:srgbClr val="FFFBFC"/>
                </a:solidFill>
                <a:effectLst/>
                <a:uLnTx/>
                <a:uFillTx/>
                <a:latin typeface="Trebuchet MS"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300" b="0" i="0" u="none" strike="noStrike" kern="1200" cap="none" spc="0" normalizeH="0" baseline="0" noProof="0" dirty="0">
              <a:ln>
                <a:noFill/>
              </a:ln>
              <a:solidFill>
                <a:srgbClr val="FFFBFC"/>
              </a:solidFill>
              <a:effectLst/>
              <a:uLnTx/>
              <a:uFillTx/>
              <a:latin typeface="Trebuchet MS" pitchFamily="34" charset="0"/>
              <a:ea typeface="+mn-ea"/>
              <a:cs typeface="+mn-cs"/>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960120" y="3474721"/>
            <a:ext cx="7680960" cy="336677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r>
              <a:rPr lang="en-GB" dirty="0"/>
              <a:t>Hammad</a:t>
            </a:r>
            <a:r>
              <a:rPr lang="en-GB" baseline="0" dirty="0"/>
              <a:t> – GPU numbers are for a Pascal P100, PCI numbers are for PCIe3 </a:t>
            </a:r>
          </a:p>
          <a:p>
            <a:pPr eaLnBrk="1" hangingPunct="1"/>
            <a:r>
              <a:rPr lang="en-GB" baseline="0" dirty="0" err="1"/>
              <a:t>Infiniband</a:t>
            </a:r>
            <a:r>
              <a:rPr lang="en-GB" baseline="0" dirty="0"/>
              <a:t> is assuming </a:t>
            </a:r>
            <a:r>
              <a:rPr lang="en-GB" baseline="0" dirty="0" err="1"/>
              <a:t>mellanox</a:t>
            </a:r>
            <a:r>
              <a:rPr lang="en-GB" baseline="0" dirty="0"/>
              <a:t> results from here: http://</a:t>
            </a:r>
            <a:r>
              <a:rPr lang="en-GB" baseline="0" dirty="0" err="1"/>
              <a:t>www.mellanox.com</a:t>
            </a:r>
            <a:r>
              <a:rPr lang="en-GB" baseline="0" dirty="0"/>
              <a:t>/page/</a:t>
            </a:r>
            <a:r>
              <a:rPr lang="en-GB" baseline="0" dirty="0" err="1"/>
              <a:t>performance_infiniband</a:t>
            </a:r>
            <a:endParaRPr lang="en-GB" baseline="0" dirty="0"/>
          </a:p>
          <a:p>
            <a:pPr eaLnBrk="1" hangingPunct="1"/>
            <a:r>
              <a:rPr lang="en-GB" baseline="0" dirty="0"/>
              <a:t>CPU memory numbers are for a E7 8890v3 http://</a:t>
            </a:r>
            <a:r>
              <a:rPr lang="en-GB" baseline="0" dirty="0" err="1"/>
              <a:t>ark.intel.com</a:t>
            </a:r>
            <a:r>
              <a:rPr lang="en-GB" baseline="0" dirty="0"/>
              <a:t>/products/84685/Intel-Xeon-Processor-E7-8890-v3-45M-Cache-2_50-GHz</a:t>
            </a:r>
          </a:p>
          <a:p>
            <a:pPr eaLnBrk="1" hangingPunct="1"/>
            <a:r>
              <a:rPr lang="en-GB" baseline="0" dirty="0"/>
              <a:t>CPU cache numbers are an average between expected L1 and L3 cache performance (not exact but approximate)</a:t>
            </a:r>
          </a:p>
        </p:txBody>
      </p:sp>
    </p:spTree>
    <p:extLst>
      <p:ext uri="{BB962C8B-B14F-4D97-AF65-F5344CB8AC3E}">
        <p14:creationId xmlns:p14="http://schemas.microsoft.com/office/powerpoint/2010/main" val="594108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0BF0DA-4B7B-442A-9B4F-EE8DE122AAE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7842" name="Rectangle 2"/>
          <p:cNvSpPr>
            <a:spLocks noGrp="1" noRot="1" noChangeAspect="1" noChangeArrowheads="1" noTextEdit="1"/>
          </p:cNvSpPr>
          <p:nvPr>
            <p:ph type="sldImg"/>
          </p:nvPr>
        </p:nvSpPr>
        <p:spPr>
          <a:ln/>
        </p:spPr>
      </p:sp>
      <p:sp>
        <p:nvSpPr>
          <p:cNvPr id="547843" name="Rectangle 3"/>
          <p:cNvSpPr>
            <a:spLocks noGrp="1" noChangeArrowheads="1"/>
          </p:cNvSpPr>
          <p:nvPr>
            <p:ph type="body" idx="1"/>
          </p:nvPr>
        </p:nvSpPr>
        <p:spPr/>
        <p:txBody>
          <a:bodyPr/>
          <a:lstStyle/>
          <a:p>
            <a:pPr>
              <a:lnSpc>
                <a:spcPct val="80000"/>
              </a:lnSpc>
            </a:pPr>
            <a:endParaRPr lang="en-US" dirty="0"/>
          </a:p>
        </p:txBody>
      </p:sp>
    </p:spTree>
    <p:extLst>
      <p:ext uri="{BB962C8B-B14F-4D97-AF65-F5344CB8AC3E}">
        <p14:creationId xmlns:p14="http://schemas.microsoft.com/office/powerpoint/2010/main" val="3927520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People realized quickly that GPUs can be used for more, beyond graphics.</a:t>
            </a:r>
          </a:p>
          <a:p>
            <a:r>
              <a:rPr lang="en-US" sz="1050" b="1" dirty="0"/>
              <a:t>GPGPU</a:t>
            </a:r>
            <a:r>
              <a:rPr lang="en-US" sz="1050" dirty="0"/>
              <a:t> </a:t>
            </a:r>
            <a:r>
              <a:rPr lang="en-US" sz="800" dirty="0"/>
              <a:t>– first utilization</a:t>
            </a:r>
            <a:r>
              <a:rPr lang="en-US" sz="800" baseline="0" dirty="0"/>
              <a:t> of GPUs for General Purpose.</a:t>
            </a:r>
          </a:p>
          <a:p>
            <a:r>
              <a:rPr lang="en-US" sz="800" baseline="0" dirty="0"/>
              <a:t>The idea was to “hijack” </a:t>
            </a:r>
            <a:r>
              <a:rPr lang="en-US" sz="800" baseline="0" dirty="0" err="1"/>
              <a:t>shader</a:t>
            </a:r>
            <a:r>
              <a:rPr lang="en-US" sz="800" baseline="0" dirty="0"/>
              <a:t> programs to make them do other useful computations</a:t>
            </a:r>
          </a:p>
          <a:p>
            <a:pPr marL="171450" indent="-171450">
              <a:buFont typeface="Arial" panose="020B0604020202020204" pitchFamily="34" charset="0"/>
              <a:buChar char="•"/>
            </a:pPr>
            <a:r>
              <a:rPr lang="en-US" sz="800" baseline="0" dirty="0"/>
              <a:t>very awkward and difficult</a:t>
            </a:r>
          </a:p>
          <a:p>
            <a:pPr marL="171450" indent="-171450">
              <a:buFont typeface="Arial" panose="020B0604020202020204" pitchFamily="34" charset="0"/>
              <a:buChar char="•"/>
            </a:pPr>
            <a:r>
              <a:rPr lang="en-US" sz="800" baseline="0" dirty="0"/>
              <a:t>limited (e.g. communication limited between pixels: only gather, but no scatter – could only write to 1 pixel, no support for integer arithmetic)</a:t>
            </a:r>
          </a:p>
          <a:p>
            <a:pPr marL="171450" indent="-171450">
              <a:buFont typeface="Arial" panose="020B0604020202020204" pitchFamily="34" charset="0"/>
              <a:buChar char="•"/>
            </a:pPr>
            <a:endParaRPr lang="en-US" sz="800" dirty="0"/>
          </a:p>
        </p:txBody>
      </p:sp>
    </p:spTree>
    <p:extLst>
      <p:ext uri="{BB962C8B-B14F-4D97-AF65-F5344CB8AC3E}">
        <p14:creationId xmlns:p14="http://schemas.microsoft.com/office/powerpoint/2010/main" val="13934389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37ADBE-3CC0-48D3-8E37-4866A12F389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p:txBody>
          <a:bodyPr/>
          <a:lstStyle/>
          <a:p>
            <a:r>
              <a:rPr lang="en-US" sz="900" dirty="0"/>
              <a:t>The model is:</a:t>
            </a:r>
            <a:endParaRPr lang="en-US" sz="900" baseline="0" dirty="0"/>
          </a:p>
          <a:p>
            <a:pPr marL="171450" indent="-171450">
              <a:buFont typeface="Arial" panose="020B0604020202020204" pitchFamily="34" charset="0"/>
              <a:buChar char="•"/>
            </a:pPr>
            <a:r>
              <a:rPr lang="en-US" sz="900" baseline="0" dirty="0"/>
              <a:t>host copies data to device</a:t>
            </a:r>
          </a:p>
          <a:p>
            <a:pPr marL="171450" indent="-171450">
              <a:buFont typeface="Arial" panose="020B0604020202020204" pitchFamily="34" charset="0"/>
              <a:buChar char="•"/>
            </a:pPr>
            <a:r>
              <a:rPr lang="en-US" sz="900" baseline="0" dirty="0"/>
              <a:t>host launches a computation (kernel) on the device</a:t>
            </a:r>
          </a:p>
          <a:p>
            <a:pPr marL="171450" indent="-171450">
              <a:buFont typeface="Arial" panose="020B0604020202020204" pitchFamily="34" charset="0"/>
              <a:buChar char="•"/>
            </a:pPr>
            <a:r>
              <a:rPr lang="en-US" sz="900" baseline="0" dirty="0"/>
              <a:t>host copies back data from device</a:t>
            </a:r>
            <a:endParaRPr lang="en-US" sz="900" dirty="0"/>
          </a:p>
        </p:txBody>
      </p:sp>
    </p:spTree>
    <p:extLst>
      <p:ext uri="{BB962C8B-B14F-4D97-AF65-F5344CB8AC3E}">
        <p14:creationId xmlns:p14="http://schemas.microsoft.com/office/powerpoint/2010/main" val="10265858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800" b="1" dirty="0"/>
              <a:t>NOTE:  Execution</a:t>
            </a:r>
            <a:r>
              <a:rPr lang="en-US" sz="800" b="1" baseline="0" dirty="0"/>
              <a:t> on the GPU is ORDERED!   </a:t>
            </a:r>
          </a:p>
          <a:p>
            <a:r>
              <a:rPr lang="en-US" sz="800" b="1" baseline="0" dirty="0"/>
              <a:t>You can COUNT on this + global memory PERSISTENT </a:t>
            </a:r>
            <a:r>
              <a:rPr lang="en-US" sz="800" b="1" baseline="0" dirty="0">
                <a:sym typeface="Wingdings" panose="05000000000000000000" pitchFamily="2" charset="2"/>
              </a:rPr>
              <a:t> split work in multiple kernels.</a:t>
            </a:r>
            <a:endParaRPr lang="en-US" sz="800" b="1" dirty="0"/>
          </a:p>
          <a:p>
            <a:endParaRPr lang="en-US" sz="800" b="1" dirty="0"/>
          </a:p>
          <a:p>
            <a:r>
              <a:rPr lang="en-US" sz="800" b="1" dirty="0"/>
              <a:t>Asynchronous:  Important</a:t>
            </a:r>
            <a:r>
              <a:rPr lang="en-US" sz="800" dirty="0"/>
              <a:t> because you can do useful work on the CPU  while the GPU works</a:t>
            </a:r>
          </a:p>
          <a:p>
            <a:r>
              <a:rPr lang="en-US" sz="800" dirty="0"/>
              <a:t>Beware</a:t>
            </a:r>
            <a:r>
              <a:rPr lang="en-US" sz="800" baseline="0" dirty="0"/>
              <a:t> of this when timing kernel execution – see later</a:t>
            </a:r>
          </a:p>
          <a:p>
            <a:endParaRPr lang="en-US" sz="800" baseline="0" dirty="0"/>
          </a:p>
          <a:p>
            <a:r>
              <a:rPr lang="en-US" sz="800" baseline="0" dirty="0"/>
              <a:t>If you really need to make the CPU wait for the GPU, use </a:t>
            </a:r>
            <a:r>
              <a:rPr lang="en-US" sz="1200" kern="1200" dirty="0" err="1">
                <a:solidFill>
                  <a:schemeClr val="tx1"/>
                </a:solidFill>
                <a:latin typeface="+mn-lt"/>
                <a:ea typeface="+mn-ea"/>
                <a:cs typeface="+mn-cs"/>
              </a:rPr>
              <a:t>cudaDeviceSynchronize</a:t>
            </a:r>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which enforces the CPU to wait </a:t>
            </a:r>
            <a:r>
              <a:rPr lang="en-US" sz="1200" b="0" i="0" u="none" strike="noStrike" kern="1200" baseline="0" dirty="0">
                <a:solidFill>
                  <a:schemeClr val="tx1"/>
                </a:solidFill>
                <a:latin typeface="+mn-lt"/>
                <a:ea typeface="+mn-ea"/>
                <a:cs typeface="+mn-cs"/>
              </a:rPr>
              <a:t>until all preceding commands in all streams of all host threads have completed.</a:t>
            </a:r>
            <a:endParaRPr lang="en-US" sz="800" baseline="0" dirty="0"/>
          </a:p>
          <a:p>
            <a:endParaRPr lang="en-US" sz="800" baseline="0" dirty="0"/>
          </a:p>
          <a:p>
            <a:r>
              <a:rPr lang="en-US" sz="800" baseline="0" dirty="0"/>
              <a:t>Copying data from device back to host is a synchronization point in that stream:  </a:t>
            </a:r>
            <a:r>
              <a:rPr lang="en-US" sz="800" baseline="0" dirty="0" err="1"/>
              <a:t>cudaMemcpy</a:t>
            </a:r>
            <a:r>
              <a:rPr lang="en-US" sz="800" baseline="0" dirty="0"/>
              <a:t> is synchronous.</a:t>
            </a:r>
          </a:p>
          <a:p>
            <a:r>
              <a:rPr lang="en-US" sz="800" baseline="0" dirty="0"/>
              <a:t>There are asynchronous versions of </a:t>
            </a:r>
            <a:r>
              <a:rPr lang="en-US" sz="800" baseline="0" dirty="0" err="1"/>
              <a:t>cudaMemcpy</a:t>
            </a:r>
            <a:endParaRPr lang="en-US" sz="8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660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6828635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5516584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551658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J instructions, the operation is completely defined by the opcode.</a:t>
            </a:r>
          </a:p>
          <a:p>
            <a:endParaRPr lang="en-US" dirty="0"/>
          </a:p>
          <a:p>
            <a:r>
              <a:rPr lang="en-US" dirty="0"/>
              <a:t>Just</a:t>
            </a:r>
            <a:r>
              <a:rPr lang="en-US" baseline="0" dirty="0"/>
              <a:t> two J-type instructions (j and </a:t>
            </a:r>
            <a:r>
              <a:rPr lang="en-US" baseline="0" dirty="0" err="1"/>
              <a:t>jal</a:t>
            </a:r>
            <a:r>
              <a:rPr lang="en-US" baseline="0" dirty="0"/>
              <a:t>).   These set the PC register!</a:t>
            </a:r>
          </a:p>
          <a:p>
            <a:r>
              <a:rPr lang="en-US" baseline="0" dirty="0"/>
              <a:t>Can jump to an address less than 256 MB</a:t>
            </a:r>
          </a:p>
          <a:p>
            <a:endParaRPr lang="en-US" baseline="0" dirty="0"/>
          </a:p>
          <a:p>
            <a:r>
              <a:rPr lang="en-US" baseline="0" dirty="0" err="1"/>
              <a:t>jr</a:t>
            </a:r>
            <a:r>
              <a:rPr lang="en-US" baseline="0" dirty="0"/>
              <a:t> is R-type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2052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31482308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F9D74F-9827-41E0-A77C-8589CA8466D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r>
              <a:rPr lang="en-US" dirty="0"/>
              <a:t>Can combine: __device__ __host__</a:t>
            </a:r>
          </a:p>
        </p:txBody>
      </p:sp>
    </p:spTree>
    <p:extLst>
      <p:ext uri="{BB962C8B-B14F-4D97-AF65-F5344CB8AC3E}">
        <p14:creationId xmlns:p14="http://schemas.microsoft.com/office/powerpoint/2010/main" val="4171702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6708B-B714-43D3-A3F0-1335EE474C0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r>
              <a:rPr lang="en-US" sz="800" dirty="0"/>
              <a:t>How many threads do you want to use?</a:t>
            </a:r>
          </a:p>
          <a:p>
            <a:endParaRPr lang="en-US" sz="800" dirty="0"/>
          </a:p>
          <a:p>
            <a:r>
              <a:rPr lang="en-US" sz="800" b="1" dirty="0"/>
              <a:t>Difference with an </a:t>
            </a:r>
            <a:r>
              <a:rPr lang="en-US" sz="800" b="1" dirty="0" err="1"/>
              <a:t>OpenMP</a:t>
            </a:r>
            <a:r>
              <a:rPr lang="en-US" sz="800" b="1" dirty="0"/>
              <a:t> </a:t>
            </a:r>
            <a:r>
              <a:rPr lang="en-US" sz="800" dirty="0"/>
              <a:t>parallel for loop (forward reference)</a:t>
            </a:r>
          </a:p>
          <a:p>
            <a:pPr marL="171450" indent="-171450">
              <a:buFont typeface="Arial" panose="020B0604020202020204" pitchFamily="34" charset="0"/>
              <a:buChar char="•"/>
            </a:pPr>
            <a:r>
              <a:rPr lang="en-US" sz="800" dirty="0"/>
              <a:t>on</a:t>
            </a:r>
            <a:r>
              <a:rPr lang="en-US" sz="800" baseline="0" dirty="0"/>
              <a:t> CPU you typically use as many threads as (virtual) cores you have</a:t>
            </a:r>
          </a:p>
          <a:p>
            <a:pPr marL="171450" indent="-171450">
              <a:buFont typeface="Arial" panose="020B0604020202020204" pitchFamily="34" charset="0"/>
              <a:buChar char="•"/>
            </a:pPr>
            <a:r>
              <a:rPr lang="en-US" sz="800" b="1" baseline="0" dirty="0"/>
              <a:t>on a GPU you launch many more threads than SPs!</a:t>
            </a:r>
          </a:p>
          <a:p>
            <a:pPr marL="171450" indent="-171450">
              <a:buFont typeface="Arial" panose="020B0604020202020204" pitchFamily="34" charset="0"/>
              <a:buChar char="•"/>
            </a:pPr>
            <a:r>
              <a:rPr lang="en-US" sz="800" baseline="0" dirty="0"/>
              <a:t>if you have a loop with 1 million iterations, those will be divided into 8 chunks on CPU</a:t>
            </a:r>
          </a:p>
          <a:p>
            <a:pPr marL="171450" indent="-171450">
              <a:buFont typeface="Arial" panose="020B0604020202020204" pitchFamily="34" charset="0"/>
              <a:buChar char="•"/>
            </a:pPr>
            <a:r>
              <a:rPr lang="en-US" sz="800" b="1" baseline="0" dirty="0"/>
              <a:t>on a GPU you launch 1 million threads</a:t>
            </a:r>
            <a:endParaRPr lang="en-US" sz="800" b="1" dirty="0"/>
          </a:p>
          <a:p>
            <a:endParaRPr lang="en-US" sz="800" dirty="0"/>
          </a:p>
          <a:p>
            <a:r>
              <a:rPr lang="en-US" sz="800" dirty="0"/>
              <a:t>You must divide the threads into blocks </a:t>
            </a:r>
            <a:r>
              <a:rPr lang="en-US" sz="800" dirty="0">
                <a:sym typeface="Wingdings" panose="05000000000000000000" pitchFamily="2" charset="2"/>
              </a:rPr>
              <a:t> these are executed by one SM (quantum of GPU scalability)</a:t>
            </a:r>
          </a:p>
          <a:p>
            <a:endParaRPr lang="en-US" sz="800" dirty="0"/>
          </a:p>
          <a:p>
            <a:r>
              <a:rPr lang="en-US" sz="800" dirty="0"/>
              <a:t>Max.</a:t>
            </a:r>
            <a:r>
              <a:rPr lang="en-US" sz="800" baseline="0" dirty="0"/>
              <a:t> number threads / block = 1024</a:t>
            </a:r>
            <a:endParaRPr lang="en-US" sz="800" dirty="0"/>
          </a:p>
        </p:txBody>
      </p:sp>
    </p:spTree>
    <p:extLst>
      <p:ext uri="{BB962C8B-B14F-4D97-AF65-F5344CB8AC3E}">
        <p14:creationId xmlns:p14="http://schemas.microsoft.com/office/powerpoint/2010/main" val="39018114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dirty="0">
                <a:effectLst/>
              </a:rPr>
              <a:t>Discuss 1-D,</a:t>
            </a:r>
            <a:r>
              <a:rPr lang="en-US" sz="900" b="1" baseline="0" dirty="0">
                <a:effectLst/>
              </a:rPr>
              <a:t> 2-D, 3-D configurations</a:t>
            </a:r>
            <a:r>
              <a:rPr lang="en-US" sz="900" baseline="0" dirty="0">
                <a:effectLst/>
              </a:rPr>
              <a:t>.</a:t>
            </a:r>
          </a:p>
          <a:p>
            <a:endParaRPr lang="en-US" sz="900" dirty="0">
              <a:effectLst/>
            </a:endParaRPr>
          </a:p>
          <a:p>
            <a:r>
              <a:rPr lang="en-US" sz="900" dirty="0">
                <a:effectLst/>
              </a:rPr>
              <a:t>As of compute capability 5.x:</a:t>
            </a:r>
          </a:p>
          <a:p>
            <a:pPr marL="171450" indent="-171450">
              <a:buFont typeface="Arial" panose="020B0604020202020204" pitchFamily="34" charset="0"/>
              <a:buChar char="•"/>
            </a:pPr>
            <a:r>
              <a:rPr lang="en-US" sz="900" dirty="0">
                <a:effectLst/>
              </a:rPr>
              <a:t>Maximum number of resident blocks per</a:t>
            </a:r>
            <a:r>
              <a:rPr lang="en-US" sz="900" baseline="0" dirty="0">
                <a:effectLst/>
              </a:rPr>
              <a:t> </a:t>
            </a:r>
            <a:r>
              <a:rPr lang="en-US" sz="900" dirty="0">
                <a:effectLst/>
              </a:rPr>
              <a:t>multiprocessor:</a:t>
            </a:r>
            <a:r>
              <a:rPr lang="en-US" sz="900" baseline="0" dirty="0">
                <a:effectLst/>
              </a:rPr>
              <a:t> </a:t>
            </a:r>
            <a:r>
              <a:rPr lang="en-US" sz="900" dirty="0">
                <a:effectLst/>
              </a:rPr>
              <a:t>32</a:t>
            </a:r>
          </a:p>
          <a:p>
            <a:pPr marL="171450" indent="-171450">
              <a:buFont typeface="Arial" panose="020B0604020202020204" pitchFamily="34" charset="0"/>
              <a:buChar char="•"/>
            </a:pPr>
            <a:r>
              <a:rPr lang="en-US" sz="900" dirty="0">
                <a:effectLst/>
              </a:rPr>
              <a:t>Maximum number of resident warps per multiprocessor:</a:t>
            </a:r>
            <a:r>
              <a:rPr lang="en-US" sz="900" baseline="0" dirty="0">
                <a:effectLst/>
              </a:rPr>
              <a:t> </a:t>
            </a:r>
            <a:r>
              <a:rPr lang="en-US" sz="900" dirty="0">
                <a:effectLst/>
              </a:rPr>
              <a:t>64</a:t>
            </a:r>
          </a:p>
          <a:p>
            <a:pPr marL="171450" indent="-171450">
              <a:buFont typeface="Arial" panose="020B0604020202020204" pitchFamily="34" charset="0"/>
              <a:buChar char="•"/>
            </a:pPr>
            <a:r>
              <a:rPr lang="en-US" sz="900" dirty="0">
                <a:effectLst/>
              </a:rPr>
              <a:t>Maximum number of resident threads per multiprocessor: 2048</a:t>
            </a:r>
          </a:p>
          <a:p>
            <a:pPr marL="171450" indent="-171450">
              <a:buFont typeface="Arial" panose="020B0604020202020204" pitchFamily="34" charset="0"/>
              <a:buChar char="•"/>
            </a:pPr>
            <a:endParaRPr lang="en-US" sz="900" dirty="0">
              <a:effectLst/>
            </a:endParaRPr>
          </a:p>
          <a:p>
            <a:pPr marL="0" indent="0">
              <a:buFont typeface="Arial" panose="020B0604020202020204" pitchFamily="34" charset="0"/>
              <a:buNone/>
            </a:pPr>
            <a:r>
              <a:rPr lang="en-US" sz="900" b="1" dirty="0">
                <a:effectLst/>
              </a:rPr>
              <a:t>Question</a:t>
            </a:r>
            <a:r>
              <a:rPr lang="en-US" sz="900" dirty="0">
                <a:effectLst/>
              </a:rPr>
              <a:t>:</a:t>
            </a:r>
            <a:r>
              <a:rPr lang="en-US" sz="900" baseline="0" dirty="0">
                <a:effectLst/>
              </a:rPr>
              <a:t>  what do you do when you have more threads than possible?  Launch multiple kernels!</a:t>
            </a:r>
            <a:endParaRPr lang="en-US" sz="900" dirty="0">
              <a:effectLs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814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F7A6CE-1950-4FB3-BBC1-478A128D08E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sz="900" dirty="0"/>
              <a:t>A block is a collection of threads that can cooperate with each other by: </a:t>
            </a:r>
          </a:p>
          <a:p>
            <a:pPr marL="171450" indent="-171450">
              <a:buFont typeface="Arial" panose="020B0604020202020204" pitchFamily="34" charset="0"/>
              <a:buChar char="•"/>
            </a:pPr>
            <a:r>
              <a:rPr lang="en-US" sz="900" dirty="0"/>
              <a:t>Synchronizing their execution</a:t>
            </a:r>
          </a:p>
          <a:p>
            <a:pPr marL="171450" indent="-171450">
              <a:buFont typeface="Arial" panose="020B0604020202020204" pitchFamily="34" charset="0"/>
              <a:buChar char="•"/>
            </a:pPr>
            <a:r>
              <a:rPr lang="en-US" sz="900" dirty="0"/>
              <a:t>Efficiently sharing data through a low-latency shared memory</a:t>
            </a:r>
          </a:p>
          <a:p>
            <a:endParaRPr lang="en-US" sz="900" dirty="0"/>
          </a:p>
          <a:p>
            <a:r>
              <a:rPr lang="en-US" sz="900" dirty="0"/>
              <a:t>Each thread </a:t>
            </a:r>
            <a:r>
              <a:rPr lang="en-US" sz="900" b="1" dirty="0"/>
              <a:t>must know what piece</a:t>
            </a:r>
            <a:r>
              <a:rPr lang="en-US" sz="900" b="1" baseline="0" dirty="0"/>
              <a:t> of data it’s working on </a:t>
            </a:r>
            <a:r>
              <a:rPr lang="en-US" sz="900" baseline="0" dirty="0">
                <a:sym typeface="Wingdings" panose="05000000000000000000" pitchFamily="2" charset="2"/>
              </a:rPr>
              <a:t> must be able to “differentiate” itself from other threads in the same block or in a different block</a:t>
            </a:r>
            <a:endParaRPr lang="en-US" sz="900" dirty="0"/>
          </a:p>
          <a:p>
            <a:endParaRPr lang="en-US" sz="900" dirty="0"/>
          </a:p>
          <a:p>
            <a:r>
              <a:rPr lang="en-US" sz="900" dirty="0"/>
              <a:t>Exercise:</a:t>
            </a:r>
          </a:p>
          <a:p>
            <a:pPr marL="171450" indent="-171450">
              <a:buFont typeface="Arial" panose="020B0604020202020204" pitchFamily="34" charset="0"/>
              <a:buChar char="•"/>
            </a:pPr>
            <a:r>
              <a:rPr lang="en-US" sz="900" dirty="0"/>
              <a:t>How was the grid defined here (how many dimensions, how</a:t>
            </a:r>
            <a:r>
              <a:rPr lang="en-US" sz="900" baseline="0" dirty="0"/>
              <a:t> many blocks in each direction)?</a:t>
            </a:r>
          </a:p>
          <a:p>
            <a:pPr marL="171450" indent="-171450">
              <a:buFont typeface="Arial" panose="020B0604020202020204" pitchFamily="34" charset="0"/>
              <a:buChar char="•"/>
            </a:pPr>
            <a:r>
              <a:rPr lang="en-US" sz="900" baseline="0" dirty="0"/>
              <a:t>How was a block defined?</a:t>
            </a:r>
            <a:endParaRPr lang="en-US" sz="900" dirty="0"/>
          </a:p>
        </p:txBody>
      </p:sp>
    </p:spTree>
    <p:extLst>
      <p:ext uri="{BB962C8B-B14F-4D97-AF65-F5344CB8AC3E}">
        <p14:creationId xmlns:p14="http://schemas.microsoft.com/office/powerpoint/2010/main" val="13412213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dim3 </a:t>
            </a:r>
            <a:r>
              <a:rPr lang="en-US" sz="1000" dirty="0">
                <a:sym typeface="Wingdings" panose="05000000000000000000" pitchFamily="2" charset="2"/>
              </a:rPr>
              <a:t> unspecified</a:t>
            </a:r>
            <a:r>
              <a:rPr lang="en-US" sz="1000" baseline="0" dirty="0">
                <a:sym typeface="Wingdings" panose="05000000000000000000" pitchFamily="2" charset="2"/>
              </a:rPr>
              <a:t> dimensions are initialized to 1 (not zero!)</a:t>
            </a:r>
            <a:endParaRPr lang="en-US" sz="1000" dirty="0"/>
          </a:p>
          <a:p>
            <a:r>
              <a:rPr lang="en-US" sz="1000" dirty="0" err="1"/>
              <a:t>warpSize</a:t>
            </a:r>
            <a:r>
              <a:rPr lang="en-US" sz="1000" dirty="0"/>
              <a:t> </a:t>
            </a:r>
            <a:r>
              <a:rPr lang="en-US" sz="1000" dirty="0">
                <a:sym typeface="Wingdings" panose="05000000000000000000" pitchFamily="2" charset="2"/>
              </a:rPr>
              <a:t> not used directly by CUDA code</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476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AB2D0-77B6-4A31-A42B-DCCE280A2D0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r>
              <a:rPr lang="en-US" sz="900" b="1" dirty="0"/>
              <a:t>Discuss why we have the local variable </a:t>
            </a:r>
            <a:r>
              <a:rPr lang="en-US" sz="900" b="1" dirty="0" err="1"/>
              <a:t>Pvalue</a:t>
            </a:r>
            <a:endParaRPr lang="en-US" sz="900" b="1" dirty="0"/>
          </a:p>
          <a:p>
            <a:pPr marL="171450" indent="-171450">
              <a:buFont typeface="Arial" panose="020B0604020202020204" pitchFamily="34" charset="0"/>
              <a:buChar char="•"/>
            </a:pPr>
            <a:r>
              <a:rPr lang="en-US" sz="900" dirty="0"/>
              <a:t>if we updated directly into the desired entry of P, we would make trips to global memory at each iteration</a:t>
            </a:r>
          </a:p>
          <a:p>
            <a:pPr marL="171450" indent="-171450">
              <a:buFont typeface="Arial" panose="020B0604020202020204" pitchFamily="34" charset="0"/>
              <a:buChar char="•"/>
            </a:pPr>
            <a:r>
              <a:rPr lang="en-US" sz="900" dirty="0" err="1"/>
              <a:t>Pvalue</a:t>
            </a:r>
            <a:r>
              <a:rPr lang="en-US" sz="900" dirty="0"/>
              <a:t> declared</a:t>
            </a:r>
            <a:r>
              <a:rPr lang="en-US" sz="900" baseline="0" dirty="0"/>
              <a:t> here is local (and stored in a register)</a:t>
            </a:r>
          </a:p>
          <a:p>
            <a:pPr marL="171450" indent="-171450">
              <a:buFont typeface="Arial" panose="020B0604020202020204" pitchFamily="34" charset="0"/>
              <a:buChar char="•"/>
            </a:pPr>
            <a:r>
              <a:rPr lang="en-US" sz="900" baseline="0" dirty="0"/>
              <a:t>we make a single trip to global memory to deposit the aggregate </a:t>
            </a:r>
            <a:r>
              <a:rPr lang="en-US" sz="900" baseline="0" dirty="0" err="1"/>
              <a:t>Pvalue</a:t>
            </a:r>
            <a:endParaRPr lang="en-US" sz="900" baseline="0" dirty="0"/>
          </a:p>
          <a:p>
            <a:pPr marL="171450" indent="-171450">
              <a:buFont typeface="Arial" panose="020B0604020202020204" pitchFamily="34" charset="0"/>
              <a:buChar char="•"/>
            </a:pPr>
            <a:endParaRPr lang="en-US" sz="900" baseline="0" dirty="0"/>
          </a:p>
          <a:p>
            <a:pPr marL="0" indent="0">
              <a:buFont typeface="Arial" panose="020B0604020202020204" pitchFamily="34" charset="0"/>
              <a:buNone/>
            </a:pPr>
            <a:r>
              <a:rPr lang="en-US" sz="900" baseline="0" dirty="0"/>
              <a:t>Note: a similar “trick” used in CPU code.  There it has to do with not trashing the cache.</a:t>
            </a:r>
            <a:endParaRPr lang="en-US" sz="900" dirty="0"/>
          </a:p>
        </p:txBody>
      </p:sp>
    </p:spTree>
    <p:extLst>
      <p:ext uri="{BB962C8B-B14F-4D97-AF65-F5344CB8AC3E}">
        <p14:creationId xmlns:p14="http://schemas.microsoft.com/office/powerpoint/2010/main" val="28944004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RECALL:  make sure you do not access outside of bounds.</a:t>
            </a:r>
          </a:p>
          <a:p>
            <a:r>
              <a:rPr lang="en-US" sz="900" dirty="0"/>
              <a:t>Always, check the thread ID against the data size.</a:t>
            </a:r>
          </a:p>
          <a:p>
            <a:endParaRPr lang="en-US" sz="900" dirty="0"/>
          </a:p>
          <a:p>
            <a:r>
              <a:rPr lang="en-US" sz="900" dirty="0"/>
              <a:t>Mapping threads &lt;-&gt;</a:t>
            </a:r>
            <a:r>
              <a:rPr lang="en-US" sz="900" baseline="0" dirty="0"/>
              <a:t> work is a recurring theme in CUDA programming.  Important to do it right!   Frustrating arithmetic and logic.</a:t>
            </a: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1394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Made up example, where a block can only have 8 threads,</a:t>
            </a:r>
            <a:r>
              <a:rPr lang="en-US" sz="800" baseline="0" dirty="0"/>
              <a:t> but we want to process an array with 32 entries.  </a:t>
            </a:r>
            <a:endParaRPr lang="en-US" sz="800" dirty="0"/>
          </a:p>
          <a:p>
            <a:r>
              <a:rPr lang="en-US" sz="800" dirty="0"/>
              <a:t>0 &lt;= </a:t>
            </a:r>
            <a:r>
              <a:rPr lang="en-US" sz="800" dirty="0" err="1"/>
              <a:t>threadIdx.x</a:t>
            </a:r>
            <a:r>
              <a:rPr lang="en-US" sz="800" dirty="0"/>
              <a:t> &lt;= 7</a:t>
            </a:r>
          </a:p>
          <a:p>
            <a:endParaRPr lang="en-US" sz="800" dirty="0"/>
          </a:p>
          <a:p>
            <a:r>
              <a:rPr lang="en-US" sz="800" dirty="0"/>
              <a:t>What thread works on entry 21?</a:t>
            </a:r>
          </a:p>
          <a:p>
            <a:endParaRPr lang="en-US" sz="800" dirty="0"/>
          </a:p>
          <a:p>
            <a:r>
              <a:rPr lang="en-US" sz="800" dirty="0"/>
              <a:t>Identical to finding offset in 1-dimensional storage of a 2-dimensional matrix:</a:t>
            </a:r>
          </a:p>
          <a:p>
            <a:pPr>
              <a:buNone/>
            </a:pPr>
            <a:r>
              <a:rPr lang="en-US" sz="800" dirty="0">
                <a:solidFill>
                  <a:schemeClr val="accent1">
                    <a:lumMod val="75000"/>
                  </a:schemeClr>
                </a:solidFill>
                <a:latin typeface="Courier New" pitchFamily="49" charset="0"/>
                <a:cs typeface="Courier New" pitchFamily="49" charset="0"/>
              </a:rPr>
              <a:t>       </a:t>
            </a:r>
            <a:r>
              <a:rPr lang="en-US" sz="800" dirty="0" err="1">
                <a:solidFill>
                  <a:schemeClr val="accent1">
                    <a:lumMod val="75000"/>
                  </a:schemeClr>
                </a:solidFill>
                <a:latin typeface="Courier New" pitchFamily="49" charset="0"/>
                <a:cs typeface="Courier New" pitchFamily="49" charset="0"/>
              </a:rPr>
              <a:t>int</a:t>
            </a:r>
            <a:r>
              <a:rPr lang="en-US" sz="800" dirty="0">
                <a:latin typeface="Courier New" pitchFamily="49" charset="0"/>
                <a:cs typeface="Courier New" pitchFamily="49" charset="0"/>
              </a:rPr>
              <a:t> index = x + width * y;</a:t>
            </a:r>
            <a:endParaRPr lang="en-US" sz="800" dirty="0"/>
          </a:p>
          <a:p>
            <a:endParaRPr lang="en-GB"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79B22-D358-4828-9DF5-093E97D430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8482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22CFF5-784C-49B6-A9C9-1B4DB72FC03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0098" name="Rectangle 2"/>
          <p:cNvSpPr>
            <a:spLocks noGrp="1" noRot="1" noChangeAspect="1" noChangeArrowheads="1" noTextEdit="1"/>
          </p:cNvSpPr>
          <p:nvPr>
            <p:ph type="sldImg"/>
          </p:nvPr>
        </p:nvSpPr>
        <p:spPr>
          <a:ln/>
        </p:spPr>
      </p:sp>
      <p:sp>
        <p:nvSpPr>
          <p:cNvPr id="900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56080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A transistor (when used in a CPU) is essentially a switch, like a light switch except that you don't have to turn it on or off manually. Rather, it is controlled by an electrical current. The most important thing to understand is that </a:t>
            </a:r>
            <a:r>
              <a:rPr lang="en-US" sz="1200" b="1" i="0" kern="1200" dirty="0">
                <a:solidFill>
                  <a:schemeClr val="tx1"/>
                </a:solidFill>
                <a:effectLst/>
                <a:latin typeface="Arial" pitchFamily="34" charset="0"/>
                <a:ea typeface="+mn-ea"/>
                <a:cs typeface="+mn-cs"/>
              </a:rPr>
              <a:t>modern computers are two-state devices</a:t>
            </a:r>
            <a:r>
              <a:rPr lang="en-US" sz="1200" b="0" i="0" kern="1200" dirty="0">
                <a:solidFill>
                  <a:schemeClr val="tx1"/>
                </a:solidFill>
                <a:effectLst/>
                <a:latin typeface="Arial" pitchFamily="34" charset="0"/>
                <a:ea typeface="+mn-ea"/>
                <a:cs typeface="+mn-cs"/>
              </a:rPr>
              <a:t>: the only thing that really matters is whether a wire has a current or not.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854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Understanding</a:t>
            </a:r>
            <a:r>
              <a:rPr lang="en-US" sz="900" baseline="0" dirty="0"/>
              <a:t> execution scheduling is important for performance (effectively using the hardware).</a:t>
            </a:r>
          </a:p>
          <a:p>
            <a:endParaRPr lang="en-US" sz="900" baseline="0" dirty="0"/>
          </a:p>
          <a:p>
            <a:r>
              <a:rPr lang="en-US" sz="900" baseline="0" dirty="0"/>
              <a:t>Knowing the underlying hardware is also important on the CPU (e.g. being aware of caching – as we will see in the </a:t>
            </a:r>
            <a:r>
              <a:rPr lang="en-US" sz="900" baseline="0" dirty="0" err="1"/>
              <a:t>OpenMP</a:t>
            </a:r>
            <a:r>
              <a:rPr lang="en-US" sz="900" baseline="0" dirty="0"/>
              <a:t> section). However, the compiler and tool development on the GPU is much more recent and more is left to the developer.</a:t>
            </a: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695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aseline="0" dirty="0"/>
              <a:t>We’ll talk more about the SM-level scheduler as it is more interesting and important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6585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39AC7D-492B-4DB4-85E8-9C9B68E49DEF}"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2274" name="Rectangle 2"/>
          <p:cNvSpPr>
            <a:spLocks noGrp="1" noRot="1" noChangeAspect="1" noChangeArrowheads="1" noTextEdit="1"/>
          </p:cNvSpPr>
          <p:nvPr>
            <p:ph type="sldImg"/>
          </p:nvPr>
        </p:nvSpPr>
        <p:spPr>
          <a:xfrm>
            <a:off x="2362200" y="547688"/>
            <a:ext cx="4875213" cy="2743200"/>
          </a:xfrm>
          <a:ln/>
        </p:spPr>
      </p:sp>
      <p:sp>
        <p:nvSpPr>
          <p:cNvPr id="182275" name="Rectangle 3"/>
          <p:cNvSpPr>
            <a:spLocks noGrp="1" noChangeArrowheads="1"/>
          </p:cNvSpPr>
          <p:nvPr>
            <p:ph type="body" idx="1"/>
          </p:nvPr>
        </p:nvSpPr>
        <p:spPr/>
        <p:txBody>
          <a:bodyPr/>
          <a:lstStyle/>
          <a:p>
            <a:r>
              <a:rPr lang="en-US" sz="800" dirty="0"/>
              <a:t>Device-level</a:t>
            </a:r>
            <a:r>
              <a:rPr lang="en-US" sz="800" baseline="0" dirty="0"/>
              <a:t> schedules blocks for execution.  </a:t>
            </a:r>
          </a:p>
          <a:p>
            <a:pPr marL="171450" indent="-171450">
              <a:buFont typeface="Arial" panose="020B0604020202020204" pitchFamily="34" charset="0"/>
              <a:buChar char="•"/>
            </a:pPr>
            <a:r>
              <a:rPr lang="en-US" sz="800" b="1" baseline="0" dirty="0"/>
              <a:t>You cannot rely on order of block execution or assignment of blocks over SMs</a:t>
            </a:r>
            <a:r>
              <a:rPr lang="en-US" sz="800" baseline="0" dirty="0"/>
              <a:t>.</a:t>
            </a:r>
          </a:p>
          <a:p>
            <a:pPr marL="171450" indent="-171450">
              <a:buFont typeface="Arial" panose="020B0604020202020204" pitchFamily="34" charset="0"/>
              <a:buChar char="•"/>
            </a:pPr>
            <a:r>
              <a:rPr lang="en-US" sz="800" baseline="0" dirty="0"/>
              <a:t>You can have 8 (Fermi) or 16 (Kepler) or 32 (recent) blocks resident on an SM</a:t>
            </a:r>
          </a:p>
          <a:p>
            <a:endParaRPr lang="en-US" sz="800" dirty="0"/>
          </a:p>
        </p:txBody>
      </p:sp>
    </p:spTree>
    <p:extLst>
      <p:ext uri="{BB962C8B-B14F-4D97-AF65-F5344CB8AC3E}">
        <p14:creationId xmlns:p14="http://schemas.microsoft.com/office/powerpoint/2010/main" val="3202758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C188EA-7A37-4ADE-83F1-4AA0514BBF7E}"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6370" name="Rectangle 2"/>
          <p:cNvSpPr>
            <a:spLocks noGrp="1" noRot="1" noChangeAspect="1" noChangeArrowheads="1" noTextEdit="1"/>
          </p:cNvSpPr>
          <p:nvPr>
            <p:ph type="sldImg"/>
          </p:nvPr>
        </p:nvSpPr>
        <p:spPr>
          <a:xfrm>
            <a:off x="2362200" y="547688"/>
            <a:ext cx="4875213" cy="2743200"/>
          </a:xfrm>
          <a:ln/>
        </p:spPr>
      </p:sp>
      <p:sp>
        <p:nvSpPr>
          <p:cNvPr id="186371" name="Rectangle 3"/>
          <p:cNvSpPr>
            <a:spLocks noGrp="1" noChangeArrowheads="1"/>
          </p:cNvSpPr>
          <p:nvPr>
            <p:ph type="body" idx="1"/>
          </p:nvPr>
        </p:nvSpPr>
        <p:spPr/>
        <p:txBody>
          <a:bodyPr/>
          <a:lstStyle/>
          <a:p>
            <a:r>
              <a:rPr lang="en-US" sz="900" dirty="0"/>
              <a:t>Assume 2 blocks</a:t>
            </a:r>
            <a:r>
              <a:rPr lang="en-US" sz="900" baseline="0" dirty="0"/>
              <a:t> with 256 threads each.  </a:t>
            </a:r>
          </a:p>
          <a:p>
            <a:r>
              <a:rPr lang="en-US" sz="900" baseline="0" dirty="0"/>
              <a:t>So you have </a:t>
            </a:r>
            <a:r>
              <a:rPr lang="en-US" sz="900" b="1" baseline="0" dirty="0"/>
              <a:t>512 threads </a:t>
            </a:r>
            <a:r>
              <a:rPr lang="en-US" sz="900" baseline="0" dirty="0"/>
              <a:t>that must be executed on a small number of SPs (32 on Fermi, 64 on Pascal).  </a:t>
            </a:r>
          </a:p>
          <a:p>
            <a:r>
              <a:rPr lang="en-US" sz="900" baseline="0" dirty="0"/>
              <a:t>How do they get a chance to execution?</a:t>
            </a:r>
          </a:p>
          <a:p>
            <a:endParaRPr lang="en-US" sz="900" baseline="0" dirty="0"/>
          </a:p>
          <a:p>
            <a:r>
              <a:rPr lang="en-US" sz="900" baseline="0" dirty="0"/>
              <a:t>The SM has 2 warp schedulers.   What gets scheduled for execution on an SM are warps.  So we must deal with </a:t>
            </a:r>
            <a:r>
              <a:rPr lang="en-US" sz="900" b="1" baseline="0" dirty="0"/>
              <a:t>16 warps from 2 blocks</a:t>
            </a:r>
            <a:r>
              <a:rPr lang="en-US" sz="900" baseline="0" dirty="0"/>
              <a:t>.   </a:t>
            </a:r>
          </a:p>
          <a:p>
            <a:endParaRPr lang="en-US" sz="900" baseline="0" dirty="0"/>
          </a:p>
          <a:p>
            <a:r>
              <a:rPr lang="en-US" sz="900" baseline="0" dirty="0"/>
              <a:t>Scheduling is done based on </a:t>
            </a:r>
            <a:r>
              <a:rPr lang="en-US" sz="900" b="1" baseline="0" dirty="0" err="1"/>
              <a:t>scoreboarding</a:t>
            </a:r>
            <a:r>
              <a:rPr lang="en-US" sz="900" baseline="0" dirty="0"/>
              <a:t>:  each warp gets a score based on whether or not they have everything needed to execute (e.g. all operands, required SFU).  The schedulers work at ½ the frequency of the SPs.</a:t>
            </a:r>
            <a:endParaRPr lang="en-US" sz="900" dirty="0"/>
          </a:p>
        </p:txBody>
      </p:sp>
    </p:spTree>
    <p:extLst>
      <p:ext uri="{BB962C8B-B14F-4D97-AF65-F5344CB8AC3E}">
        <p14:creationId xmlns:p14="http://schemas.microsoft.com/office/powerpoint/2010/main" val="7696319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Thread indices are a </a:t>
            </a:r>
            <a:r>
              <a:rPr lang="en-US" sz="900" b="1" dirty="0"/>
              <a:t>convenience</a:t>
            </a:r>
            <a:r>
              <a:rPr lang="en-US" sz="900" dirty="0"/>
              <a:t> to the programmer.</a:t>
            </a:r>
          </a:p>
          <a:p>
            <a:r>
              <a:rPr lang="en-US" sz="900" dirty="0"/>
              <a:t>The actual threads are organized in a single, linear array of IDs.</a:t>
            </a:r>
          </a:p>
          <a:p>
            <a:endParaRPr lang="en-US" sz="900" dirty="0"/>
          </a:p>
          <a:p>
            <a:r>
              <a:rPr lang="en-US" sz="900" b="1" dirty="0"/>
              <a:t>This concept also very important in how threads are organized into warps</a:t>
            </a:r>
            <a:r>
              <a:rPr lang="en-US" sz="900" dirty="0"/>
              <a:t>.</a:t>
            </a:r>
          </a:p>
          <a:p>
            <a:r>
              <a:rPr lang="en-US" sz="900" dirty="0"/>
              <a:t>Warps are important because the threads in a warp proceed</a:t>
            </a:r>
            <a:r>
              <a:rPr lang="en-US" sz="900" baseline="0" dirty="0"/>
              <a:t> in lock-step fashion (implications to thread divergence, etc.).  Warps are the quantum unit of scheduling on an SM.</a:t>
            </a:r>
          </a:p>
          <a:p>
            <a:endParaRPr lang="en-US" sz="900" baseline="0" dirty="0"/>
          </a:p>
          <a:p>
            <a:r>
              <a:rPr lang="en-US" sz="900" baseline="0" dirty="0"/>
              <a:t>The index that runs faster is x, next y, slowest z.</a:t>
            </a:r>
          </a:p>
          <a:p>
            <a:endParaRPr lang="en-US" sz="900" baseline="0" dirty="0"/>
          </a:p>
          <a:p>
            <a:r>
              <a:rPr lang="en-US" sz="900" b="1" baseline="0" dirty="0"/>
              <a:t>For thread with thread index (4,2,3), the next one (for scheduling purposes) is thread with index (5,2,3)!   Not (4,2,4)</a:t>
            </a:r>
            <a:endParaRPr lang="en-US" sz="9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4153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13AAA3-62D5-40B8-9C0F-E2B6656587A4}"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r>
              <a:rPr lang="en-US" sz="900" dirty="0"/>
              <a:t>In other words, thread with ID 67 will always be in warp 2.  You can use that!</a:t>
            </a:r>
          </a:p>
          <a:p>
            <a:r>
              <a:rPr lang="en-US" sz="900" dirty="0"/>
              <a:t>    (What you probably will use is that thread IDs 66 and 67 are in the same warp)</a:t>
            </a:r>
          </a:p>
          <a:p>
            <a:r>
              <a:rPr lang="en-US" sz="900" dirty="0"/>
              <a:t>But you cannot count on, say, warp 1 to be always scheduled before</a:t>
            </a:r>
            <a:r>
              <a:rPr lang="en-US" sz="900" baseline="0" dirty="0"/>
              <a:t> warp 2!</a:t>
            </a:r>
            <a:endParaRPr lang="en-US" sz="900" dirty="0"/>
          </a:p>
        </p:txBody>
      </p:sp>
    </p:spTree>
    <p:extLst>
      <p:ext uri="{BB962C8B-B14F-4D97-AF65-F5344CB8AC3E}">
        <p14:creationId xmlns:p14="http://schemas.microsoft.com/office/powerpoint/2010/main" val="27494450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 block of 128 threads, color-coded in 4 colors (4 warps).</a:t>
            </a:r>
          </a:p>
          <a:p>
            <a:r>
              <a:rPr lang="en-US" sz="900" dirty="0"/>
              <a:t>The warps are scheduled as a unit.</a:t>
            </a:r>
          </a:p>
          <a:p>
            <a:endParaRPr lang="en-US" sz="900" dirty="0"/>
          </a:p>
          <a:p>
            <a:r>
              <a:rPr lang="en-US" sz="900" b="1" dirty="0"/>
              <a:t>It is not required to have the block size a multiple of 32, but it’s a good idea!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484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7A5E69-27BF-48CD-B997-1D9A59AA012B}"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8418" name="Rectangle 2"/>
          <p:cNvSpPr>
            <a:spLocks noGrp="1" noRot="1" noChangeAspect="1" noChangeArrowheads="1" noTextEdit="1"/>
          </p:cNvSpPr>
          <p:nvPr>
            <p:ph type="sldImg"/>
          </p:nvPr>
        </p:nvSpPr>
        <p:spPr>
          <a:xfrm>
            <a:off x="2362200" y="547688"/>
            <a:ext cx="4875213" cy="2743200"/>
          </a:xfrm>
          <a:ln/>
        </p:spPr>
      </p:sp>
      <p:sp>
        <p:nvSpPr>
          <p:cNvPr id="188419" name="Rectangle 3"/>
          <p:cNvSpPr>
            <a:spLocks noGrp="1" noChangeArrowheads="1"/>
          </p:cNvSpPr>
          <p:nvPr>
            <p:ph type="body" idx="1"/>
          </p:nvPr>
        </p:nvSpPr>
        <p:spPr/>
        <p:txBody>
          <a:bodyPr/>
          <a:lstStyle/>
          <a:p>
            <a:r>
              <a:rPr lang="en-US" sz="900" b="1" dirty="0"/>
              <a:t>Low overhead </a:t>
            </a:r>
            <a:r>
              <a:rPr lang="en-US" sz="900" dirty="0"/>
              <a:t>for changing context (unlike</a:t>
            </a:r>
            <a:r>
              <a:rPr lang="en-US" sz="900" baseline="0" dirty="0"/>
              <a:t> CPU)</a:t>
            </a:r>
          </a:p>
          <a:p>
            <a:r>
              <a:rPr lang="en-US" sz="900" baseline="0" dirty="0"/>
              <a:t>This is because the context for each thread (e.g. registers) is already available (no need to pack/unpack this with the threads as done on the CPU).</a:t>
            </a:r>
          </a:p>
          <a:p>
            <a:endParaRPr lang="en-US" sz="900" baseline="0" dirty="0"/>
          </a:p>
          <a:p>
            <a:r>
              <a:rPr lang="en-US" sz="900" baseline="0" dirty="0"/>
              <a:t>Important to have many warps on an SM:  better chance to find one that’s ready to be executed.</a:t>
            </a:r>
          </a:p>
          <a:p>
            <a:endParaRPr lang="en-US" sz="900" baseline="0" dirty="0"/>
          </a:p>
          <a:p>
            <a:r>
              <a:rPr lang="en-US" sz="900" baseline="0" dirty="0"/>
              <a:t>Note: on old cards (Tesla) there were only 8 SPs and one scheduler:  4 cycles needed for one instruction (for one warp).    Fermi has 2 schedulers and 2x16 SPs that work at twice the frequency of the schedulers </a:t>
            </a:r>
            <a:r>
              <a:rPr lang="en-US" sz="900" baseline="0" dirty="0">
                <a:sym typeface="Wingdings" panose="05000000000000000000" pitchFamily="2" charset="2"/>
              </a:rPr>
              <a:t> 1 instruction / cycle</a:t>
            </a:r>
          </a:p>
          <a:p>
            <a:endParaRPr lang="en-US" sz="900" baseline="0" dirty="0">
              <a:sym typeface="Wingdings" panose="05000000000000000000" pitchFamily="2" charset="2"/>
            </a:endParaRPr>
          </a:p>
          <a:p>
            <a:r>
              <a:rPr lang="en-US" sz="900" baseline="0" dirty="0">
                <a:sym typeface="Wingdings" panose="05000000000000000000" pitchFamily="2" charset="2"/>
              </a:rPr>
              <a:t>This information is important because it can tell you how many warps are needed (for a particular code) to hide memory access latencies with useful computations.  In this example: 34 warps minimum.</a:t>
            </a:r>
          </a:p>
          <a:p>
            <a:r>
              <a:rPr lang="en-US" sz="900" baseline="0" dirty="0">
                <a:sym typeface="Wingdings" panose="05000000000000000000" pitchFamily="2" charset="2"/>
              </a:rPr>
              <a:t>High arithmetic intensity  fewer warps needed to hide latencies.</a:t>
            </a:r>
            <a:endParaRPr lang="en-US" sz="900" dirty="0"/>
          </a:p>
        </p:txBody>
      </p:sp>
    </p:spTree>
    <p:extLst>
      <p:ext uri="{BB962C8B-B14F-4D97-AF65-F5344CB8AC3E}">
        <p14:creationId xmlns:p14="http://schemas.microsoft.com/office/powerpoint/2010/main" val="36250239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4 function units: </a:t>
            </a:r>
          </a:p>
          <a:p>
            <a:pPr marL="171450" indent="-171450">
              <a:buFont typeface="Arial" panose="020B0604020202020204" pitchFamily="34" charset="0"/>
              <a:buChar char="•"/>
            </a:pPr>
            <a:r>
              <a:rPr lang="en-US" sz="800" dirty="0"/>
              <a:t>16 ALU/FPU (integer/single precision)</a:t>
            </a:r>
          </a:p>
          <a:p>
            <a:pPr marL="171450" indent="-171450">
              <a:buFont typeface="Arial" panose="020B0604020202020204" pitchFamily="34" charset="0"/>
              <a:buChar char="•"/>
            </a:pPr>
            <a:r>
              <a:rPr lang="en-US" sz="800" dirty="0"/>
              <a:t>16 ALU/FPU</a:t>
            </a:r>
            <a:r>
              <a:rPr lang="en-US" sz="800" baseline="0" dirty="0"/>
              <a:t> (integer/single precision)</a:t>
            </a:r>
          </a:p>
          <a:p>
            <a:pPr marL="171450" indent="-171450">
              <a:buFont typeface="Arial" panose="020B0604020202020204" pitchFamily="34" charset="0"/>
              <a:buChar char="•"/>
            </a:pPr>
            <a:r>
              <a:rPr lang="en-US" sz="800" baseline="0" dirty="0"/>
              <a:t>4 SFU (for special mathematical functions)</a:t>
            </a:r>
          </a:p>
          <a:p>
            <a:pPr marL="171450" indent="-171450">
              <a:buFont typeface="Arial" panose="020B0604020202020204" pitchFamily="34" charset="0"/>
              <a:buChar char="•"/>
            </a:pPr>
            <a:r>
              <a:rPr lang="en-US" sz="800" baseline="0" dirty="0"/>
              <a:t>16 LDST (load/store)</a:t>
            </a:r>
          </a:p>
          <a:p>
            <a:r>
              <a:rPr lang="en-US" sz="800" baseline="0" dirty="0"/>
              <a:t>For double precision: both 1 and 2 are used</a:t>
            </a:r>
          </a:p>
          <a:p>
            <a:endParaRPr lang="en-US" sz="800" baseline="0" dirty="0"/>
          </a:p>
          <a:p>
            <a:r>
              <a:rPr lang="en-US" sz="800" b="1" baseline="0" dirty="0" err="1"/>
              <a:t>Scoreboarding</a:t>
            </a:r>
            <a:r>
              <a:rPr lang="en-US" sz="800" b="1" baseline="0" dirty="0"/>
              <a:t> looks at:</a:t>
            </a:r>
          </a:p>
          <a:p>
            <a:pPr marL="171450" indent="-171450">
              <a:buFont typeface="Arial" panose="020B0604020202020204" pitchFamily="34" charset="0"/>
              <a:buChar char="•"/>
            </a:pPr>
            <a:r>
              <a:rPr lang="en-US" sz="800" b="1" baseline="0" dirty="0"/>
              <a:t>instructions being fetched/decoded</a:t>
            </a:r>
          </a:p>
          <a:p>
            <a:pPr marL="171450" indent="-171450">
              <a:buFont typeface="Arial" panose="020B0604020202020204" pitchFamily="34" charset="0"/>
              <a:buChar char="•"/>
            </a:pPr>
            <a:r>
              <a:rPr lang="en-US" sz="800" b="1" baseline="0" dirty="0"/>
              <a:t>necessary resources (operands ready?  SFU required?)</a:t>
            </a:r>
          </a:p>
          <a:p>
            <a:pPr marL="171450" indent="-171450">
              <a:buFont typeface="Arial" panose="020B0604020202020204" pitchFamily="34" charset="0"/>
              <a:buChar char="•"/>
            </a:pPr>
            <a:r>
              <a:rPr lang="en-US" sz="800" b="1" baseline="0" dirty="0"/>
              <a:t>what instruction modifies what register</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Two warps with same score are selected </a:t>
            </a:r>
            <a:r>
              <a:rPr lang="en-US" sz="800" b="1" baseline="0" dirty="0"/>
              <a:t>oldest-first</a:t>
            </a:r>
          </a:p>
          <a:p>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9445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Because</a:t>
            </a:r>
            <a:r>
              <a:rPr lang="en-US" sz="800" baseline="0" dirty="0"/>
              <a:t> there are 2 schedulers: </a:t>
            </a:r>
            <a:r>
              <a:rPr lang="en-US" sz="800" b="1" baseline="0" dirty="0"/>
              <a:t>at most 2 instructions are dispatched </a:t>
            </a:r>
            <a:r>
              <a:rPr lang="en-US" sz="800" baseline="0" dirty="0"/>
              <a:t>for execution in a cycle.</a:t>
            </a:r>
          </a:p>
          <a:p>
            <a:endParaRPr lang="en-US" sz="800" baseline="0" dirty="0"/>
          </a:p>
          <a:p>
            <a:r>
              <a:rPr lang="en-US" sz="800" baseline="0" dirty="0"/>
              <a:t>But you can have </a:t>
            </a:r>
            <a:r>
              <a:rPr lang="en-US" sz="800" b="1" baseline="0" dirty="0"/>
              <a:t>more of them being executed at any given time</a:t>
            </a:r>
            <a:r>
              <a:rPr lang="en-US" sz="800" baseline="0" dirty="0"/>
              <a:t>!   Indeed, an SFU for example needs 4 cycles to complete.  Other warps that do not require them can be executing on other FUs (ALU, FPU, LDST)</a:t>
            </a:r>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51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a:t>
            </a:r>
            <a:r>
              <a:rPr lang="en-US" baseline="0" dirty="0"/>
              <a:t> completeness: NAND + NOR</a:t>
            </a:r>
          </a:p>
          <a:p>
            <a:endParaRPr lang="en-US" baseline="0" dirty="0"/>
          </a:p>
          <a:p>
            <a:r>
              <a:rPr lang="en-US" baseline="0" dirty="0"/>
              <a:t>Also: AND + NOT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0160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dirty="0"/>
              <a:t>Do</a:t>
            </a:r>
            <a:r>
              <a:rPr lang="en-US" sz="900" baseline="0" dirty="0"/>
              <a:t> not launch N blocks each with 1 thread!</a:t>
            </a:r>
          </a:p>
          <a:p>
            <a:pPr marL="171450" indent="-171450">
              <a:buFont typeface="Arial" panose="020B0604020202020204" pitchFamily="34" charset="0"/>
              <a:buChar char="•"/>
            </a:pPr>
            <a:r>
              <a:rPr lang="en-US" sz="900" baseline="0" dirty="0"/>
              <a:t>OK, but not great, to have 32 threads in 1 block (that’s only 1 warp)</a:t>
            </a:r>
          </a:p>
          <a:p>
            <a:pPr marL="171450" indent="-171450">
              <a:buFont typeface="Arial" panose="020B0604020202020204" pitchFamily="34" charset="0"/>
              <a:buChar char="•"/>
            </a:pPr>
            <a:r>
              <a:rPr lang="en-US" sz="900" baseline="0" dirty="0"/>
              <a:t>Best: Use 128, 256 threads/block</a:t>
            </a:r>
          </a:p>
          <a:p>
            <a:endParaRPr lang="en-US" sz="900" baseline="0" dirty="0"/>
          </a:p>
          <a:p>
            <a:r>
              <a:rPr lang="en-US" sz="900" baseline="0" dirty="0"/>
              <a:t>But maximum number of threads in a block is limited by shared memory (for example – see later).  That would limit the number of blocks resident on an SM.  This may reduce occupancy.</a:t>
            </a:r>
          </a:p>
          <a:p>
            <a:endParaRPr lang="en-US" sz="900" baseline="0" dirty="0"/>
          </a:p>
          <a:p>
            <a:r>
              <a:rPr lang="en-US" sz="900" b="1" baseline="0" dirty="0"/>
              <a:t>The moral of the story:  algorithms may need to be changed for parallel computing, maybe to something that would be ridiculous to do on a sequential architecture!</a:t>
            </a:r>
          </a:p>
          <a:p>
            <a:r>
              <a:rPr lang="en-US" sz="900" b="0" baseline="0" dirty="0"/>
              <a:t>We will see this on matrix multiplication with shared memory</a:t>
            </a:r>
          </a:p>
          <a:p>
            <a:endParaRPr lang="en-US" sz="900" baseline="0" dirty="0"/>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90225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900" kern="1200" dirty="0">
                <a:solidFill>
                  <a:prstClr val="black"/>
                </a:solidFill>
                <a:latin typeface="Arial" charset="0"/>
                <a:ea typeface="+mn-ea"/>
                <a:cs typeface="Consolas" pitchFamily="49" charset="0"/>
              </a:rPr>
              <a:t>New topic related to execution scheduling</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1956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Some threads in the warp follow the if branch.  The rest are idle.</a:t>
            </a:r>
          </a:p>
          <a:p>
            <a:r>
              <a:rPr lang="en-US" sz="900" dirty="0"/>
              <a:t>Some</a:t>
            </a:r>
            <a:r>
              <a:rPr lang="en-US" sz="900" baseline="0" dirty="0"/>
              <a:t> threads in the warp follow the else branch. The rest are idle.</a:t>
            </a:r>
          </a:p>
          <a:p>
            <a:endParaRPr lang="en-US" sz="9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7212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aseline="0" dirty="0"/>
              <a:t>You do not need to understand this to write code that runs </a:t>
            </a:r>
            <a:r>
              <a:rPr lang="en-US" sz="800" b="1" baseline="0" dirty="0"/>
              <a:t>correctly</a:t>
            </a:r>
            <a:r>
              <a:rPr lang="en-US" sz="800" baseline="0" dirty="0"/>
              <a:t>.  The system handles this.</a:t>
            </a:r>
          </a:p>
          <a:p>
            <a:r>
              <a:rPr lang="en-US" sz="800" baseline="0" dirty="0"/>
              <a:t>You need to worry about this for code that is </a:t>
            </a:r>
            <a:r>
              <a:rPr lang="en-US" sz="800" b="1" baseline="0" dirty="0"/>
              <a:t>performant</a:t>
            </a:r>
            <a:r>
              <a:rPr lang="en-US" sz="800" baseline="0" dirty="0"/>
              <a:t>.</a:t>
            </a:r>
            <a:endParaRPr lang="en-US" sz="800" dirty="0"/>
          </a:p>
          <a:p>
            <a:endParaRPr lang="en-US" sz="800" dirty="0"/>
          </a:p>
          <a:p>
            <a:r>
              <a:rPr lang="en-US" sz="800" dirty="0"/>
              <a:t>Thread divergence is why NVIDIA calls their execution model </a:t>
            </a:r>
            <a:r>
              <a:rPr lang="en-US" sz="800" b="1" dirty="0"/>
              <a:t>SIMT</a:t>
            </a:r>
            <a:r>
              <a:rPr lang="en-US" sz="800" dirty="0"/>
              <a:t>.   Subtle difference</a:t>
            </a:r>
            <a:r>
              <a:rPr lang="en-US" sz="800" baseline="0" dirty="0"/>
              <a:t> from </a:t>
            </a:r>
            <a:r>
              <a:rPr lang="en-US" sz="800" b="1" baseline="0" dirty="0"/>
              <a:t>SIMD</a:t>
            </a:r>
            <a:r>
              <a:rPr lang="en-US" sz="800" baseline="0" dirty="0"/>
              <a:t>:  SIMT is SIMD for as long as the threads in a warp execute in lockstep mode; slightly different when threads diverge.</a:t>
            </a:r>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453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Note</a:t>
            </a:r>
            <a:r>
              <a:rPr lang="en-US" sz="800" dirty="0"/>
              <a:t>: </a:t>
            </a:r>
          </a:p>
          <a:p>
            <a:pPr marL="171450" indent="-171450">
              <a:buFont typeface="Arial" panose="020B0604020202020204" pitchFamily="34" charset="0"/>
              <a:buChar char="•"/>
            </a:pPr>
            <a:r>
              <a:rPr lang="en-US" sz="800" dirty="0"/>
              <a:t>the presence of an if/else statement in a kernel function is not a problem by itself.</a:t>
            </a:r>
          </a:p>
          <a:p>
            <a:pPr marL="171450" indent="-171450">
              <a:buFont typeface="Arial" panose="020B0604020202020204" pitchFamily="34" charset="0"/>
              <a:buChar char="•"/>
            </a:pPr>
            <a:r>
              <a:rPr lang="en-US" sz="800" dirty="0"/>
              <a:t>thread</a:t>
            </a:r>
            <a:r>
              <a:rPr lang="en-US" sz="800" baseline="0" dirty="0"/>
              <a:t> divergence concerns only divergence of threads </a:t>
            </a:r>
            <a:r>
              <a:rPr lang="en-US" sz="800" b="1" baseline="0" dirty="0"/>
              <a:t>within</a:t>
            </a:r>
            <a:r>
              <a:rPr lang="en-US" sz="800" baseline="0" dirty="0"/>
              <a:t> a warp!</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Even for threads diverging inside a warp, in special situations (short sequences), the compiler can modify the code to remove thread divergence: all threads in a warp execute the same instructions, but some of those are replaced by the compiler with no-ops which do not write memory or registers. </a:t>
            </a:r>
            <a:r>
              <a:rPr lang="en-US" sz="800" baseline="0" dirty="0">
                <a:sym typeface="Wingdings" panose="05000000000000000000" pitchFamily="2" charset="2"/>
              </a:rPr>
              <a:t> acceptable penalty hit</a:t>
            </a:r>
            <a:endParaRPr lang="en-US" sz="800" dirty="0"/>
          </a:p>
          <a:p>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89457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Independent thread scheduling in Volta ensures that even if a thread T0 currently holds the lock for node A, another thread T1 in the same warp can successfully wait for the lock to become available without impeding the progress of thread T0. Note, however, that because active threads in a warp execute together, threads spinning on a lock may degrade the performance of the thread holding the lock.</a:t>
            </a:r>
          </a:p>
          <a:p>
            <a:endParaRPr lang="en-US" dirty="0"/>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is also important to note that the use of a per-node lock in the above example is critical for performance on the GPU. Traditional doubly-linked list implementations may use a coarse- grained lock that provides exclusive access to the entire structure, rather than separately protecting individual nodes. This approach typically leads to poor performance in applications with many threads—Volta may have up to 163,840 concurrent threads—caused by extremely high contention for the lock. By using a fine-grained lock on each node, the average per-node contention in large lists will usually be low except under certain pathological node insertion patterns.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97439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5780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36AD9-60E1-43B5-A8A9-635E224059A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xfrm>
            <a:off x="1240732" y="3330172"/>
            <a:ext cx="6814939" cy="3155144"/>
          </a:xfrm>
        </p:spPr>
        <p:txBody>
          <a:bodyPr/>
          <a:lstStyle/>
          <a:p>
            <a:r>
              <a:rPr lang="en-US" dirty="0"/>
              <a:t>Global, constant, and texture memory spaces are persistent across kernels called by the same application.</a:t>
            </a:r>
          </a:p>
          <a:p>
            <a:r>
              <a:rPr lang="en-US" dirty="0"/>
              <a:t>“surface” memory is like “texture”, except that the former can be written (“texture” can only be read)</a:t>
            </a:r>
          </a:p>
        </p:txBody>
      </p:sp>
    </p:spTree>
    <p:extLst>
      <p:ext uri="{BB962C8B-B14F-4D97-AF65-F5344CB8AC3E}">
        <p14:creationId xmlns:p14="http://schemas.microsoft.com/office/powerpoint/2010/main" val="26510180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407584-AEE0-4EB4-885F-7A0D071837F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898" name="Rectangle 2"/>
          <p:cNvSpPr>
            <a:spLocks noGrp="1" noRot="1" noChangeAspect="1" noChangeArrowheads="1" noTextEdit="1"/>
          </p:cNvSpPr>
          <p:nvPr>
            <p:ph type="sldImg"/>
          </p:nvPr>
        </p:nvSpPr>
        <p:spPr>
          <a:xfrm>
            <a:off x="2311400" y="525463"/>
            <a:ext cx="4672013" cy="2628900"/>
          </a:xfrm>
          <a:ln/>
        </p:spPr>
      </p:sp>
      <p:sp>
        <p:nvSpPr>
          <p:cNvPr id="208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80992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B8CE96-CEAD-4E1C-BAAD-114F07E0F44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010" name="Rectangle 2"/>
          <p:cNvSpPr>
            <a:spLocks noGrp="1" noRot="1" noChangeAspect="1" noChangeArrowheads="1" noTextEdit="1"/>
          </p:cNvSpPr>
          <p:nvPr>
            <p:ph type="sldImg"/>
          </p:nvPr>
        </p:nvSpPr>
        <p:spPr>
          <a:xfrm>
            <a:off x="2311400" y="525463"/>
            <a:ext cx="4672013" cy="2628900"/>
          </a:xfrm>
          <a:ln/>
        </p:spPr>
      </p:sp>
      <p:sp>
        <p:nvSpPr>
          <p:cNvPr id="299011" name="Rectangle 3"/>
          <p:cNvSpPr>
            <a:spLocks noGrp="1" noChangeArrowheads="1"/>
          </p:cNvSpPr>
          <p:nvPr>
            <p:ph type="body" idx="1"/>
          </p:nvPr>
        </p:nvSpPr>
        <p:spPr>
          <a:xfrm>
            <a:off x="1240733" y="3330173"/>
            <a:ext cx="6814939" cy="3155144"/>
          </a:xfrm>
        </p:spPr>
        <p:txBody>
          <a:bodyPr/>
          <a:lstStyle/>
          <a:p>
            <a:r>
              <a:rPr lang="en-US"/>
              <a:t>Global, constant, and texture memory spaces are persistent across kernels called by the same application.</a:t>
            </a:r>
          </a:p>
        </p:txBody>
      </p:sp>
    </p:spTree>
    <p:extLst>
      <p:ext uri="{BB962C8B-B14F-4D97-AF65-F5344CB8AC3E}">
        <p14:creationId xmlns:p14="http://schemas.microsoft.com/office/powerpoint/2010/main" val="2295954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idea:  combine simpler blocks to get a more complex block</a:t>
            </a:r>
          </a:p>
          <a:p>
            <a:r>
              <a:rPr lang="en-US" dirty="0"/>
              <a:t>Throw in a </a:t>
            </a:r>
            <a:r>
              <a:rPr lang="en-US" b="1" dirty="0"/>
              <a:t>multiplexor</a:t>
            </a:r>
            <a:r>
              <a:rPr lang="en-US" dirty="0"/>
              <a:t> (a “selector”) and you can build a more complex “LEGO brick”, a COMBO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0164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previous plot is bandwidth for </a:t>
            </a:r>
            <a:r>
              <a:rPr lang="en-US" sz="1000" b="1" dirty="0"/>
              <a:t>moving data from/to global memory</a:t>
            </a:r>
            <a:r>
              <a:rPr lang="en-US" sz="1000" dirty="0"/>
              <a:t>.</a:t>
            </a:r>
          </a:p>
          <a:p>
            <a:r>
              <a:rPr lang="en-US" sz="1000" dirty="0"/>
              <a:t>Each SM has local L1 cache (shared</a:t>
            </a:r>
            <a:r>
              <a:rPr lang="en-US" sz="1000" baseline="0" dirty="0"/>
              <a:t> with shared memory, ratio under user control).</a:t>
            </a:r>
          </a:p>
          <a:p>
            <a:endParaRPr lang="en-US" sz="1000" baseline="0" dirty="0"/>
          </a:p>
          <a:p>
            <a:r>
              <a:rPr lang="en-US" sz="1000" baseline="0" dirty="0"/>
              <a:t>Fermi default: 48 KB shared / 16 KB L1 cache (can also do16/48)</a:t>
            </a:r>
          </a:p>
          <a:p>
            <a:r>
              <a:rPr lang="en-US" sz="1000" baseline="0" dirty="0"/>
              <a:t>Kepler: 48/16, 32/32, 16/48</a:t>
            </a:r>
          </a:p>
          <a:p>
            <a:endParaRPr lang="en-US" sz="1000" baseline="0" dirty="0"/>
          </a:p>
          <a:p>
            <a:r>
              <a:rPr lang="en-US" sz="1000" baseline="0" dirty="0"/>
              <a:t>Difference: </a:t>
            </a:r>
            <a:r>
              <a:rPr lang="en-US" sz="1000" b="1" baseline="0" dirty="0"/>
              <a:t>shared memory is controlled by the user</a:t>
            </a:r>
            <a:r>
              <a:rPr lang="en-US" sz="1000" baseline="0" dirty="0"/>
              <a:t>.  L1 cache use is automatic.   If you do not use shared memory, increase the chunk for L1 cache to allow the hardware to leverage it.</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6514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84583-C15A-4014-9BE9-EE4B9EF87EA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994969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BE07BD-EFCB-4683-B25B-AE776B37BC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673572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179C55-A364-4D60-A4F4-DD7570001B3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p:txBody>
          <a:bodyPr/>
          <a:lstStyle/>
          <a:p>
            <a:r>
              <a:rPr lang="en-US" dirty="0" err="1"/>
              <a:t>PCIe</a:t>
            </a:r>
            <a:r>
              <a:rPr lang="en-US" dirty="0"/>
              <a:t> 4.0 16X  (expected 2017) </a:t>
            </a:r>
            <a:r>
              <a:rPr lang="en-US" dirty="0">
                <a:sym typeface="Wingdings" panose="05000000000000000000" pitchFamily="2" charset="2"/>
              </a:rPr>
              <a:t> almost 32 GB/s</a:t>
            </a:r>
          </a:p>
          <a:p>
            <a:r>
              <a:rPr lang="en-US" dirty="0" err="1">
                <a:sym typeface="Wingdings" panose="05000000000000000000" pitchFamily="2" charset="2"/>
              </a:rPr>
              <a:t>NVLink</a:t>
            </a:r>
            <a:r>
              <a:rPr lang="en-US" dirty="0">
                <a:sym typeface="Wingdings" panose="05000000000000000000" pitchFamily="2" charset="2"/>
              </a:rPr>
              <a:t> (available on Pascal)  5-12 times faster than </a:t>
            </a:r>
            <a:r>
              <a:rPr lang="en-US" dirty="0" err="1">
                <a:sym typeface="Wingdings" panose="05000000000000000000" pitchFamily="2" charset="2"/>
              </a:rPr>
              <a:t>PCIe</a:t>
            </a:r>
            <a:r>
              <a:rPr lang="en-US" dirty="0">
                <a:sym typeface="Wingdings" panose="05000000000000000000" pitchFamily="2" charset="2"/>
              </a:rPr>
              <a:t> 3.0</a:t>
            </a:r>
            <a:endParaRPr lang="en-US" dirty="0"/>
          </a:p>
        </p:txBody>
      </p:sp>
    </p:spTree>
    <p:extLst>
      <p:ext uri="{BB962C8B-B14F-4D97-AF65-F5344CB8AC3E}">
        <p14:creationId xmlns:p14="http://schemas.microsoft.com/office/powerpoint/2010/main" val="22435140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E75B10-DF6D-4DA6-9C62-4181DA28B18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r>
              <a:rPr lang="en-US" sz="800" dirty="0"/>
              <a:t>Take away message: organize your code to use as much as possible the faster memory:</a:t>
            </a:r>
          </a:p>
          <a:p>
            <a:pPr marL="171450" indent="-171450">
              <a:buFont typeface="Arial" panose="020B0604020202020204" pitchFamily="34" charset="0"/>
              <a:buChar char="•"/>
            </a:pPr>
            <a:r>
              <a:rPr lang="en-US" sz="800" dirty="0"/>
              <a:t>keep in mind the relative access times (some of these change with new hardware)</a:t>
            </a:r>
          </a:p>
          <a:p>
            <a:pPr marL="171450" indent="-171450">
              <a:buFont typeface="Arial" panose="020B0604020202020204" pitchFamily="34" charset="0"/>
              <a:buChar char="•"/>
            </a:pPr>
            <a:r>
              <a:rPr lang="en-US" sz="800" dirty="0"/>
              <a:t>be careful how you organize data and what data you bring</a:t>
            </a:r>
            <a:r>
              <a:rPr lang="en-US" sz="800" baseline="0" dirty="0"/>
              <a:t> over (do not duplicate information)</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Recall:</a:t>
            </a:r>
          </a:p>
          <a:p>
            <a:pPr marL="171450" indent="-171450">
              <a:buFont typeface="Arial" panose="020B0604020202020204" pitchFamily="34" charset="0"/>
              <a:buChar char="•"/>
            </a:pPr>
            <a:r>
              <a:rPr lang="en-US" sz="800" baseline="0" dirty="0"/>
              <a:t>GPUs have much larger register files than a CPU</a:t>
            </a:r>
          </a:p>
          <a:p>
            <a:pPr marL="171450" indent="-171450">
              <a:buFont typeface="Arial" panose="020B0604020202020204" pitchFamily="34" charset="0"/>
              <a:buChar char="•"/>
            </a:pPr>
            <a:r>
              <a:rPr lang="en-US" sz="800" baseline="0" dirty="0"/>
              <a:t>64K registers (each one word, i.e. 32 bits) per SM on Pascal</a:t>
            </a:r>
          </a:p>
          <a:p>
            <a:pPr marL="171450" indent="-171450">
              <a:buFont typeface="Arial" panose="020B0604020202020204" pitchFamily="34" charset="0"/>
              <a:buChar char="•"/>
            </a:pPr>
            <a:r>
              <a:rPr lang="en-US" sz="800" baseline="0" dirty="0"/>
              <a:t>But you can also have up to 2048 threads resident per SM</a:t>
            </a:r>
          </a:p>
          <a:p>
            <a:pPr marL="171450" indent="-171450">
              <a:buFont typeface="Arial" panose="020B0604020202020204" pitchFamily="34" charset="0"/>
              <a:buChar char="•"/>
            </a:pPr>
            <a:r>
              <a:rPr lang="en-US" sz="800" baseline="0" dirty="0"/>
              <a:t>So you end up with just 32 registers per thread!</a:t>
            </a:r>
          </a:p>
          <a:p>
            <a:pPr marL="171450" indent="-171450">
              <a:buFont typeface="Arial" panose="020B0604020202020204" pitchFamily="34" charset="0"/>
              <a:buChar char="•"/>
            </a:pPr>
            <a:r>
              <a:rPr lang="en-US" sz="800" baseline="0" dirty="0"/>
              <a:t>In fact, NVIDIA sets an upper limit of 255 registers/thread</a:t>
            </a:r>
          </a:p>
        </p:txBody>
      </p:sp>
    </p:spTree>
    <p:extLst>
      <p:ext uri="{BB962C8B-B14F-4D97-AF65-F5344CB8AC3E}">
        <p14:creationId xmlns:p14="http://schemas.microsoft.com/office/powerpoint/2010/main" val="31770376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DC1405-2A0C-427C-90B9-E5E96BB7F7F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a:xfrm>
            <a:off x="1240732" y="3330172"/>
            <a:ext cx="6814939" cy="3155144"/>
          </a:xfrm>
        </p:spPr>
        <p:txBody>
          <a:bodyPr/>
          <a:lstStyle/>
          <a:p>
            <a:endParaRPr lang="en-US"/>
          </a:p>
        </p:txBody>
      </p:sp>
    </p:spTree>
    <p:extLst>
      <p:ext uri="{BB962C8B-B14F-4D97-AF65-F5344CB8AC3E}">
        <p14:creationId xmlns:p14="http://schemas.microsoft.com/office/powerpoint/2010/main" val="34757280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9E0D24-C628-4693-B239-0D9A3D68970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sz="900" dirty="0"/>
              <a:t>Recall: global memory:</a:t>
            </a:r>
            <a:r>
              <a:rPr lang="en-US" sz="900" baseline="0" dirty="0"/>
              <a:t> DRAM</a:t>
            </a:r>
            <a:br>
              <a:rPr lang="en-US" sz="900" baseline="0" dirty="0"/>
            </a:br>
            <a:r>
              <a:rPr lang="en-US" sz="900" baseline="0" dirty="0"/>
              <a:t>Shared memory: SRAM (split with L1 - Fermi or dedicated - Pascal)</a:t>
            </a:r>
            <a:endParaRPr lang="en-US" sz="900" dirty="0"/>
          </a:p>
          <a:p>
            <a:endParaRPr lang="en-US" sz="900" dirty="0"/>
          </a:p>
          <a:p>
            <a:r>
              <a:rPr lang="en-US" sz="900" dirty="0"/>
              <a:t>Focus on </a:t>
            </a:r>
            <a:r>
              <a:rPr lang="en-US" sz="900" b="1" dirty="0"/>
              <a:t>data reuse</a:t>
            </a:r>
          </a:p>
          <a:p>
            <a:r>
              <a:rPr lang="en-US" sz="900" b="0" dirty="0"/>
              <a:t>Introduce the concept of </a:t>
            </a:r>
            <a:r>
              <a:rPr lang="en-US" sz="900" b="1" dirty="0"/>
              <a:t>tiling</a:t>
            </a:r>
            <a:r>
              <a:rPr lang="en-US" sz="900" b="0" dirty="0"/>
              <a:t> (common programming pattern)</a:t>
            </a:r>
          </a:p>
        </p:txBody>
      </p:sp>
    </p:spTree>
    <p:extLst>
      <p:ext uri="{BB962C8B-B14F-4D97-AF65-F5344CB8AC3E}">
        <p14:creationId xmlns:p14="http://schemas.microsoft.com/office/powerpoint/2010/main" val="526269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C5FAF5-F616-48C5-BC20-9981FF44068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8706" name="Rectangle 2"/>
          <p:cNvSpPr>
            <a:spLocks noGrp="1" noRot="1" noChangeAspect="1" noChangeArrowheads="1" noTextEdit="1"/>
          </p:cNvSpPr>
          <p:nvPr>
            <p:ph type="sldImg"/>
          </p:nvPr>
        </p:nvSpPr>
        <p:spPr>
          <a:ln/>
        </p:spPr>
      </p:sp>
      <p:sp>
        <p:nvSpPr>
          <p:cNvPr id="968707"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sz="1050" dirty="0"/>
              <a:t>We will have a first loop</a:t>
            </a:r>
            <a:r>
              <a:rPr lang="en-US" sz="1050" baseline="0" dirty="0"/>
              <a:t> over tiles (moving left in A, moving down in B)</a:t>
            </a:r>
          </a:p>
          <a:p>
            <a:pPr marL="171450" indent="-171450">
              <a:buFont typeface="Arial" panose="020B0604020202020204" pitchFamily="34" charset="0"/>
              <a:buChar char="•"/>
            </a:pPr>
            <a:r>
              <a:rPr lang="en-US" sz="1050" baseline="0" dirty="0"/>
              <a:t>Then, inside a tile (i.e. a block), each thread will loop over a row in the A tile and a column in the B tile to calculate a piece of its final value (the red square in C)</a:t>
            </a:r>
            <a:endParaRPr lang="en-US" sz="1050" dirty="0"/>
          </a:p>
        </p:txBody>
      </p:sp>
    </p:spTree>
    <p:extLst>
      <p:ext uri="{BB962C8B-B14F-4D97-AF65-F5344CB8AC3E}">
        <p14:creationId xmlns:p14="http://schemas.microsoft.com/office/powerpoint/2010/main" val="11856633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DBD316-5E34-4948-A793-308A93D31A0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2802" name="Rectangle 2"/>
          <p:cNvSpPr>
            <a:spLocks noGrp="1" noRot="1" noChangeAspect="1" noChangeArrowheads="1" noTextEdit="1"/>
          </p:cNvSpPr>
          <p:nvPr>
            <p:ph type="sldImg"/>
          </p:nvPr>
        </p:nvSpPr>
        <p:spPr>
          <a:ln/>
        </p:spPr>
      </p:sp>
      <p:sp>
        <p:nvSpPr>
          <p:cNvPr id="972803"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sz="900" dirty="0"/>
              <a:t>if </a:t>
            </a:r>
            <a:r>
              <a:rPr lang="en-US" sz="900" b="1" dirty="0"/>
              <a:t>__shared__ </a:t>
            </a:r>
            <a:r>
              <a:rPr lang="en-US" sz="900" dirty="0"/>
              <a:t>does not appear: each thread sets aside 16x16 memory locations for As</a:t>
            </a:r>
            <a:r>
              <a:rPr lang="en-US" sz="900" baseline="0" dirty="0"/>
              <a:t> and 16x16 for </a:t>
            </a:r>
            <a:r>
              <a:rPr lang="en-US" sz="900" baseline="0" dirty="0" err="1"/>
              <a:t>Bs</a:t>
            </a:r>
            <a:endParaRPr lang="en-US" sz="900" baseline="0" dirty="0"/>
          </a:p>
          <a:p>
            <a:pPr marL="171450" indent="-171450">
              <a:buFont typeface="Arial" panose="020B0604020202020204" pitchFamily="34" charset="0"/>
              <a:buChar char="•"/>
            </a:pPr>
            <a:r>
              <a:rPr lang="en-US" sz="900" baseline="0" dirty="0"/>
              <a:t>that’s already double what could ever be in registers </a:t>
            </a:r>
            <a:r>
              <a:rPr lang="en-US" sz="900" baseline="0" dirty="0">
                <a:sym typeface="Wingdings" panose="05000000000000000000" pitchFamily="2" charset="2"/>
              </a:rPr>
              <a:t> spills to local memory</a:t>
            </a:r>
          </a:p>
          <a:p>
            <a:pPr marL="171450" indent="-171450">
              <a:buFont typeface="Arial" panose="020B0604020202020204" pitchFamily="34" charset="0"/>
              <a:buChar char="•"/>
            </a:pPr>
            <a:r>
              <a:rPr lang="en-US" sz="900" baseline="0" dirty="0">
                <a:sym typeface="Wingdings" panose="05000000000000000000" pitchFamily="2" charset="2"/>
              </a:rPr>
              <a:t>with </a:t>
            </a:r>
            <a:r>
              <a:rPr lang="en-US" sz="900" b="1" baseline="0" dirty="0">
                <a:sym typeface="Wingdings" panose="05000000000000000000" pitchFamily="2" charset="2"/>
              </a:rPr>
              <a:t>__shared__ </a:t>
            </a:r>
            <a:r>
              <a:rPr lang="en-US" sz="900" baseline="0" dirty="0">
                <a:sym typeface="Wingdings" panose="05000000000000000000" pitchFamily="2" charset="2"/>
              </a:rPr>
              <a:t>this memory is specific to the block and shared between all threads in the block!</a:t>
            </a:r>
          </a:p>
          <a:p>
            <a:pPr marL="171450" indent="-171450">
              <a:buFont typeface="Arial" panose="020B0604020202020204" pitchFamily="34" charset="0"/>
              <a:buChar char="•"/>
            </a:pPr>
            <a:r>
              <a:rPr lang="en-US" sz="900" baseline="0" dirty="0">
                <a:sym typeface="Wingdings" panose="05000000000000000000" pitchFamily="2" charset="2"/>
              </a:rPr>
              <a:t>attention: all threads bring over </a:t>
            </a:r>
            <a:r>
              <a:rPr lang="en-US" sz="900" b="1" baseline="0" dirty="0">
                <a:sym typeface="Wingdings" panose="05000000000000000000" pitchFamily="2" charset="2"/>
              </a:rPr>
              <a:t>disjoint</a:t>
            </a:r>
            <a:r>
              <a:rPr lang="en-US" sz="900" baseline="0" dirty="0">
                <a:sym typeface="Wingdings" panose="05000000000000000000" pitchFamily="2" charset="2"/>
              </a:rPr>
              <a:t> pieces of data</a:t>
            </a:r>
          </a:p>
          <a:p>
            <a:pPr marL="171450" indent="-171450">
              <a:buFont typeface="Arial" panose="020B0604020202020204" pitchFamily="34" charset="0"/>
              <a:buChar char="•"/>
            </a:pPr>
            <a:endParaRPr lang="en-US" sz="900" baseline="0" dirty="0">
              <a:sym typeface="Wingdings" panose="05000000000000000000" pitchFamily="2" charset="2"/>
            </a:endParaRPr>
          </a:p>
          <a:p>
            <a:pPr marL="171450" indent="-171450">
              <a:buFont typeface="Arial" panose="020B0604020202020204" pitchFamily="34" charset="0"/>
              <a:buChar char="•"/>
            </a:pPr>
            <a:r>
              <a:rPr lang="en-US" sz="900" baseline="0" dirty="0">
                <a:sym typeface="Wingdings" panose="05000000000000000000" pitchFamily="2" charset="2"/>
              </a:rPr>
              <a:t>Why do we need the </a:t>
            </a:r>
            <a:r>
              <a:rPr lang="en-US" sz="900" b="1" baseline="0" dirty="0">
                <a:sym typeface="Wingdings" panose="05000000000000000000" pitchFamily="2" charset="2"/>
              </a:rPr>
              <a:t>__</a:t>
            </a:r>
            <a:r>
              <a:rPr lang="en-US" sz="900" b="1" baseline="0" dirty="0" err="1">
                <a:sym typeface="Wingdings" panose="05000000000000000000" pitchFamily="2" charset="2"/>
              </a:rPr>
              <a:t>syncthreads</a:t>
            </a:r>
            <a:r>
              <a:rPr lang="en-US" sz="900" b="1" baseline="0" dirty="0">
                <a:sym typeface="Wingdings" panose="05000000000000000000" pitchFamily="2" charset="2"/>
              </a:rPr>
              <a:t> </a:t>
            </a:r>
            <a:r>
              <a:rPr lang="en-US" sz="900" baseline="0" dirty="0">
                <a:sym typeface="Wingdings" panose="05000000000000000000" pitchFamily="2" charset="2"/>
              </a:rPr>
              <a:t>here?   Only threads in the same warp proceed in lock-step fashion.  But threads in different warps do not.</a:t>
            </a:r>
          </a:p>
          <a:p>
            <a:pPr marL="171450" indent="-171450">
              <a:buFont typeface="Arial" panose="020B0604020202020204" pitchFamily="34" charset="0"/>
              <a:buChar char="•"/>
            </a:pPr>
            <a:r>
              <a:rPr lang="en-US" sz="900" baseline="0" dirty="0">
                <a:sym typeface="Wingdings" panose="05000000000000000000" pitchFamily="2" charset="2"/>
              </a:rPr>
              <a:t>Who gets synchronized?  Threads in the same block</a:t>
            </a:r>
          </a:p>
          <a:p>
            <a:pPr marL="171450" indent="-171450">
              <a:buFont typeface="Arial" panose="020B0604020202020204" pitchFamily="34" charset="0"/>
              <a:buChar char="•"/>
            </a:pPr>
            <a:endParaRPr lang="en-US" sz="900" baseline="0" dirty="0">
              <a:sym typeface="Wingdings" panose="05000000000000000000" pitchFamily="2" charset="2"/>
            </a:endParaRPr>
          </a:p>
          <a:p>
            <a:pPr marL="171450" indent="-171450">
              <a:buFont typeface="Arial" panose="020B0604020202020204" pitchFamily="34" charset="0"/>
              <a:buChar char="•"/>
            </a:pPr>
            <a:r>
              <a:rPr lang="en-US" sz="900" baseline="0" dirty="0">
                <a:sym typeface="Wingdings" panose="05000000000000000000" pitchFamily="2" charset="2"/>
              </a:rPr>
              <a:t>Would it make sense to have a Cs in shared memory?  No – recall the “test for using shared memory”; no other thread needs this information</a:t>
            </a:r>
            <a:endParaRPr lang="en-US" sz="900" dirty="0"/>
          </a:p>
        </p:txBody>
      </p:sp>
    </p:spTree>
    <p:extLst>
      <p:ext uri="{BB962C8B-B14F-4D97-AF65-F5344CB8AC3E}">
        <p14:creationId xmlns:p14="http://schemas.microsoft.com/office/powerpoint/2010/main" val="6079086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33978-C0A8-4362-BC32-0E6CB9054F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r>
              <a:rPr lang="en-US" sz="900" b="1" dirty="0"/>
              <a:t>Attention</a:t>
            </a:r>
            <a:r>
              <a:rPr lang="en-US" sz="900" dirty="0"/>
              <a:t>: do not put a __</a:t>
            </a:r>
            <a:r>
              <a:rPr lang="en-US" sz="900" dirty="0" err="1"/>
              <a:t>syncthreads</a:t>
            </a:r>
            <a:r>
              <a:rPr lang="en-US" sz="900" dirty="0"/>
              <a:t> in an if statement unless you can guarantee all threads in the block go through there!</a:t>
            </a:r>
          </a:p>
        </p:txBody>
      </p:sp>
    </p:spTree>
    <p:extLst>
      <p:ext uri="{BB962C8B-B14F-4D97-AF65-F5344CB8AC3E}">
        <p14:creationId xmlns:p14="http://schemas.microsoft.com/office/powerpoint/2010/main" val="2371054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161086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pedition2SidedReferenc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6272720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6904537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86183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6649148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43758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309679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08346341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89524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93977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84390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411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peditionRightSidedCredi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normAutofit/>
          </a:bodyPr>
          <a:lstStyle>
            <a:lvl1pPr algn="l" defTabSz="914400" rtl="0" eaLnBrk="1" latinLnBrk="0" hangingPunct="1">
              <a:lnSpc>
                <a:spcPct val="90000"/>
              </a:lnSpc>
              <a:spcBef>
                <a:spcPct val="0"/>
              </a:spcBef>
              <a:buNone/>
              <a:defRPr lang="en-US" sz="3600" kern="1200" dirty="0">
                <a:solidFill>
                  <a:schemeClr val="accent2">
                    <a:lumMod val="50000"/>
                  </a:schemeClr>
                </a:solidFill>
                <a:latin typeface="+mj-lt"/>
                <a:ea typeface="+mj-ea"/>
                <a:cs typeface="+mj-cs"/>
              </a:defRPr>
            </a:lvl1pPr>
          </a:lstStyle>
          <a:p>
            <a:r>
              <a:rPr lang="en-US" dirty="0"/>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4379180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10822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Text Placeholder 2"/>
          <p:cNvSpPr>
            <a:spLocks noGrp="1"/>
          </p:cNvSpPr>
          <p:nvPr>
            <p:ph type="body"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8400"/>
            <a:ext cx="2844800" cy="457200"/>
          </a:xfrm>
        </p:spPr>
        <p:txBody>
          <a:bodyPr/>
          <a:lstStyle>
            <a:lvl1pPr>
              <a:defRPr/>
            </a:lvl1pPr>
          </a:lstStyle>
          <a:p>
            <a:fld id="{4E725018-5697-4C52-ADE9-4C1ED354D3F1}" type="slidenum">
              <a:rPr lang="en-US" altLang="en-US"/>
              <a:pPr/>
              <a:t>‹#›</a:t>
            </a:fld>
            <a:endParaRPr lang="en-US" altLang="en-US"/>
          </a:p>
        </p:txBody>
      </p:sp>
    </p:spTree>
    <p:extLst>
      <p:ext uri="{BB962C8B-B14F-4D97-AF65-F5344CB8AC3E}">
        <p14:creationId xmlns:p14="http://schemas.microsoft.com/office/powerpoint/2010/main" val="403610032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Content Placeholder 2"/>
          <p:cNvSpPr>
            <a:spLocks noGrp="1"/>
          </p:cNvSpPr>
          <p:nvPr>
            <p:ph sz="half" idx="1"/>
          </p:nvPr>
        </p:nvSpPr>
        <p:spPr>
          <a:xfrm>
            <a:off x="609600" y="1719264"/>
            <a:ext cx="109728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4000501"/>
            <a:ext cx="109728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8400"/>
            <a:ext cx="2844800" cy="457200"/>
          </a:xfrm>
        </p:spPr>
        <p:txBody>
          <a:bodyPr/>
          <a:lstStyle>
            <a:lvl1pPr>
              <a:defRPr/>
            </a:lvl1pPr>
          </a:lstStyle>
          <a:p>
            <a:fld id="{873ECFD8-5EC6-49FD-9837-172B927B7D47}" type="slidenum">
              <a:rPr lang="en-US" altLang="en-US"/>
              <a:pPr/>
              <a:t>‹#›</a:t>
            </a:fld>
            <a:endParaRPr lang="en-US" altLang="en-US"/>
          </a:p>
        </p:txBody>
      </p:sp>
    </p:spTree>
    <p:extLst>
      <p:ext uri="{BB962C8B-B14F-4D97-AF65-F5344CB8AC3E}">
        <p14:creationId xmlns:p14="http://schemas.microsoft.com/office/powerpoint/2010/main" val="303137188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nd Two Content (4)">
    <p:spTree>
      <p:nvGrpSpPr>
        <p:cNvPr id="1" name=""/>
        <p:cNvGrpSpPr/>
        <p:nvPr/>
      </p:nvGrpSpPr>
      <p:grpSpPr>
        <a:xfrm>
          <a:off x="0" y="0"/>
          <a:ext cx="0" cy="0"/>
          <a:chOff x="0" y="0"/>
          <a:chExt cx="0" cy="0"/>
        </a:xfrm>
      </p:grpSpPr>
      <p:sp>
        <p:nvSpPr>
          <p:cNvPr id="6" name="Content Placeholder 2"/>
          <p:cNvSpPr>
            <a:spLocks noGrp="1"/>
          </p:cNvSpPr>
          <p:nvPr>
            <p:ph idx="12"/>
          </p:nvPr>
        </p:nvSpPr>
        <p:spPr>
          <a:xfrm>
            <a:off x="610310" y="1599850"/>
            <a:ext cx="11158361" cy="2329206"/>
          </a:xfrm>
        </p:spPr>
        <p:txBody>
          <a:bodyPr/>
          <a:lstStyle>
            <a:lvl1pPr marL="342874" indent="-342874">
              <a:buSzPct val="100000"/>
              <a:buFont typeface="Wingdings" pitchFamily="2" charset="2"/>
              <a:buChar char="§"/>
              <a:defRPr/>
            </a:lvl1pPr>
            <a:lvl2pPr marL="914328" indent="-342874">
              <a:buSzPct val="90000"/>
              <a:buFont typeface="Wingdings" pitchFamily="2" charset="2"/>
              <a:buChar char="§"/>
              <a:defRPr/>
            </a:lvl2pPr>
            <a:lvl3pPr marL="1371490" indent="-282553">
              <a:buSzPct val="100000"/>
              <a:buFont typeface="Arial" pitchFamily="34" charset="0"/>
              <a:buChar char="-"/>
              <a:defRPr sz="1800"/>
            </a:lvl3pPr>
            <a:lvl4pPr marL="1774684" indent="-228581">
              <a:buFont typeface="Arial" pitchFamily="34" charset="0"/>
              <a:buChar char="-"/>
              <a:defRPr>
                <a:solidFill>
                  <a:schemeClr val="tx1"/>
                </a:solidFill>
              </a:defRPr>
            </a:lvl4pPr>
            <a:lvl5pPr marL="2117555" indent="-228581">
              <a:buSzPct val="90000"/>
              <a:buFont typeface="Arial"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10310" y="4029067"/>
            <a:ext cx="11158361" cy="2296241"/>
          </a:xfrm>
        </p:spPr>
        <p:txBody>
          <a:bodyPr/>
          <a:lstStyle>
            <a:lvl1pPr marL="342874" indent="-342874">
              <a:buSzPct val="100000"/>
              <a:buFont typeface="Wingdings" pitchFamily="2" charset="2"/>
              <a:buChar char="§"/>
              <a:defRPr/>
            </a:lvl1pPr>
            <a:lvl2pPr marL="914328" indent="-342874">
              <a:buSzPct val="90000"/>
              <a:buFont typeface="Wingdings" pitchFamily="2" charset="2"/>
              <a:buChar char="§"/>
              <a:defRPr/>
            </a:lvl2pPr>
            <a:lvl3pPr marL="1371490" indent="-282553">
              <a:buSzPct val="100000"/>
              <a:buFont typeface="Arial" pitchFamily="34" charset="0"/>
              <a:buChar char="-"/>
              <a:defRPr sz="1800"/>
            </a:lvl3pPr>
            <a:lvl4pPr marL="1774684" indent="-228581">
              <a:buFont typeface="Arial" pitchFamily="34" charset="0"/>
              <a:buChar char="-"/>
              <a:defRPr>
                <a:solidFill>
                  <a:schemeClr val="tx1"/>
                </a:solidFill>
              </a:defRPr>
            </a:lvl4pPr>
            <a:lvl5pPr marL="2117555" indent="-228581">
              <a:buSzPct val="90000"/>
              <a:buFont typeface="Arial"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56328516"/>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Text Placeholder 2"/>
          <p:cNvSpPr>
            <a:spLocks noGrp="1"/>
          </p:cNvSpPr>
          <p:nvPr>
            <p:ph type="body" sz="half" idx="1"/>
          </p:nvPr>
        </p:nvSpPr>
        <p:spPr>
          <a:xfrm>
            <a:off x="609600" y="1719264"/>
            <a:ext cx="109728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4000501"/>
            <a:ext cx="109728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8400"/>
            <a:ext cx="2844800" cy="457200"/>
          </a:xfrm>
        </p:spPr>
        <p:txBody>
          <a:bodyPr/>
          <a:lstStyle>
            <a:lvl1pPr>
              <a:defRPr/>
            </a:lvl1pPr>
          </a:lstStyle>
          <a:p>
            <a:fld id="{866889CB-F60A-4C2A-81E8-30C53FF816FA}" type="slidenum">
              <a:rPr lang="en-US" altLang="en-US"/>
              <a:pPr/>
              <a:t>‹#›</a:t>
            </a:fld>
            <a:endParaRPr lang="en-US" altLang="en-US"/>
          </a:p>
        </p:txBody>
      </p:sp>
    </p:spTree>
    <p:extLst>
      <p:ext uri="{BB962C8B-B14F-4D97-AF65-F5344CB8AC3E}">
        <p14:creationId xmlns:p14="http://schemas.microsoft.com/office/powerpoint/2010/main" val="74518101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Content Placeholder 2"/>
          <p:cNvSpPr>
            <a:spLocks noGrp="1"/>
          </p:cNvSpPr>
          <p:nvPr>
            <p:ph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97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8400"/>
            <a:ext cx="2844800" cy="457200"/>
          </a:xfrm>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a:xfrm>
            <a:off x="8737600" y="6248400"/>
            <a:ext cx="2844800" cy="457200"/>
          </a:xfrm>
        </p:spPr>
        <p:txBody>
          <a:bodyPr/>
          <a:lstStyle>
            <a:lvl1pPr>
              <a:defRPr/>
            </a:lvl1pPr>
          </a:lstStyle>
          <a:p>
            <a:fld id="{74C55B35-C61C-44BE-B148-85AD522827A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3016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xpeditionRightSide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normAutofit/>
          </a:bodyPr>
          <a:lstStyle>
            <a:lvl1pPr algn="l" defTabSz="914400" rtl="0" eaLnBrk="1" latinLnBrk="0" hangingPunct="1">
              <a:lnSpc>
                <a:spcPct val="90000"/>
              </a:lnSpc>
              <a:spcBef>
                <a:spcPct val="0"/>
              </a:spcBef>
              <a:buNone/>
              <a:defRPr lang="en-US" sz="3600" kern="1200" dirty="0">
                <a:solidFill>
                  <a:schemeClr val="accent2">
                    <a:lumMod val="50000"/>
                  </a:schemeClr>
                </a:solidFill>
                <a:latin typeface="+mj-lt"/>
                <a:ea typeface="+mj-ea"/>
                <a:cs typeface="+mj-cs"/>
              </a:defRPr>
            </a:lvl1pPr>
          </a:lstStyle>
          <a:p>
            <a:r>
              <a:rPr lang="en-US" dirty="0"/>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448571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830925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837357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24116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SideCodeHalfBanner">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1952" cy="823393"/>
          </a:xfrm>
        </p:spPr>
        <p:txBody>
          <a:bodyPr/>
          <a:lstStyle/>
          <a:p>
            <a:r>
              <a:rPr lang="en-US"/>
              <a:t>Click to edit Master title style</a:t>
            </a:r>
          </a:p>
        </p:txBody>
      </p:sp>
      <p:sp>
        <p:nvSpPr>
          <p:cNvPr id="3" name="Content Placeholder 2"/>
          <p:cNvSpPr>
            <a:spLocks noGrp="1"/>
          </p:cNvSpPr>
          <p:nvPr>
            <p:ph sz="half" idx="1"/>
          </p:nvPr>
        </p:nvSpPr>
        <p:spPr>
          <a:xfrm>
            <a:off x="380674" y="1331844"/>
            <a:ext cx="5631278" cy="49865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451178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006663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131309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594528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2175460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886298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060724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New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9606" y="3906981"/>
            <a:ext cx="7588332" cy="823393"/>
          </a:xfrm>
        </p:spPr>
        <p:txBody>
          <a:bodyPr/>
          <a:lstStyle>
            <a:lvl1pPr>
              <a:defRPr/>
            </a:lvl1pPr>
          </a:lstStyle>
          <a:p>
            <a:r>
              <a:rPr lang="en-US" dirty="0"/>
              <a:t>New Section</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0938746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689050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696546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651276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74871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898422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0824393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43165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6714344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iz_OneSideCod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3545364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iz_Title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927193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2706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26899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615630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68841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hortExcursionTitle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1773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40275702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1881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519717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31522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1162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624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5492669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47805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92926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25069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9487989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7234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8424281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328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7190220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9551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8222863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7775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3797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8708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7080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0688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018727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73609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dirty="0"/>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468147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32372954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6744270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hortExcursion-Empt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0174484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4953131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hortExcursionCredits-Blank">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9887330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Quiz">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a:lstStyle>
            <a:lvl1pPr>
              <a:defRPr>
                <a:solidFill>
                  <a:schemeClr val="accent5">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7028115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iz_OneSideCod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5072532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iz_1SideCode_referenc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0839857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219354726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5999747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906416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0958307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5051343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9660502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7530207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9641052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4902527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5272284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4069827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9318680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5164843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88584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1545161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NewTopic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299" y="4009669"/>
            <a:ext cx="7041368" cy="823393"/>
          </a:xfrm>
        </p:spPr>
        <p:txBody>
          <a:bodyPr/>
          <a:lstStyle>
            <a:lvl1pPr>
              <a:defRPr/>
            </a:lvl1pPr>
          </a:lstStyle>
          <a:p>
            <a:r>
              <a:rPr lang="en-US" dirty="0"/>
              <a:t>New Topic Slide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243659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3569010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0156852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917248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7207861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24814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48542085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3214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8851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570588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74040973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82913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6993705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31020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4838977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89266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327759"/>
            <a:ext cx="5631278" cy="51294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327759"/>
            <a:ext cx="5640435" cy="51294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56328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83749112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2097729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4993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500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theme" Target="../theme/theme2.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theme" Target="../theme/theme3.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a:p>
        </p:txBody>
      </p:sp>
      <p:sp>
        <p:nvSpPr>
          <p:cNvPr id="7" name="Rectangle 6"/>
          <p:cNvSpPr/>
          <p:nvPr userDrawn="1"/>
        </p:nvSpPr>
        <p:spPr>
          <a:xfrm>
            <a:off x="5164182" y="6656478"/>
            <a:ext cx="1570401" cy="215444"/>
          </a:xfrm>
          <a:prstGeom prst="rect">
            <a:avLst/>
          </a:prstGeom>
        </p:spPr>
        <p:txBody>
          <a:bodyPr wrap="square">
            <a:spAutoFit/>
          </a:bodyPr>
          <a:lstStyle/>
          <a:p>
            <a:r>
              <a:rPr lang="en-US" sz="800"/>
              <a:t>University of </a:t>
            </a:r>
            <a:r>
              <a:rPr lang="en-US" sz="800">
                <a:solidFill>
                  <a:srgbClr val="C00000"/>
                </a:solidFill>
              </a:rPr>
              <a:t>Wisconsin</a:t>
            </a:r>
            <a:r>
              <a:rPr lang="en-US" sz="800"/>
              <a:t>-Madison</a:t>
            </a:r>
          </a:p>
        </p:txBody>
      </p:sp>
    </p:spTree>
    <p:extLst>
      <p:ext uri="{BB962C8B-B14F-4D97-AF65-F5344CB8AC3E}">
        <p14:creationId xmlns:p14="http://schemas.microsoft.com/office/powerpoint/2010/main" val="37038167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Rectangle 6"/>
          <p:cNvSpPr/>
          <p:nvPr userDrawn="1"/>
        </p:nvSpPr>
        <p:spPr>
          <a:xfrm>
            <a:off x="5164182" y="6656478"/>
            <a:ext cx="1570401"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University of </a:t>
            </a:r>
            <a:r>
              <a:rPr kumimoji="0" lang="en-US" sz="800" b="0" i="0" u="none" strike="noStrike" kern="1200" cap="none" spc="0" normalizeH="0" baseline="0" noProof="0" dirty="0">
                <a:ln>
                  <a:noFill/>
                </a:ln>
                <a:solidFill>
                  <a:srgbClr val="C00000"/>
                </a:solidFill>
                <a:effectLst/>
                <a:uLnTx/>
                <a:uFillTx/>
                <a:latin typeface="Calibri" panose="020F0502020204030204"/>
                <a:ea typeface="+mn-ea"/>
                <a:cs typeface="+mn-cs"/>
              </a:rPr>
              <a:t>Wisconsin</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-Madison</a:t>
            </a:r>
          </a:p>
        </p:txBody>
      </p:sp>
    </p:spTree>
    <p:extLst>
      <p:ext uri="{BB962C8B-B14F-4D97-AF65-F5344CB8AC3E}">
        <p14:creationId xmlns:p14="http://schemas.microsoft.com/office/powerpoint/2010/main" val="218461335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dirty="0"/>
          </a:p>
        </p:txBody>
      </p:sp>
      <p:sp>
        <p:nvSpPr>
          <p:cNvPr id="7" name="Rectangle 6"/>
          <p:cNvSpPr/>
          <p:nvPr userDrawn="1"/>
        </p:nvSpPr>
        <p:spPr>
          <a:xfrm>
            <a:off x="5164182" y="6656478"/>
            <a:ext cx="1570401" cy="215444"/>
          </a:xfrm>
          <a:prstGeom prst="rect">
            <a:avLst/>
          </a:prstGeom>
        </p:spPr>
        <p:txBody>
          <a:bodyPr wrap="square">
            <a:spAutoFit/>
          </a:bodyPr>
          <a:lstStyle/>
          <a:p>
            <a:r>
              <a:rPr lang="en-US" sz="800" dirty="0"/>
              <a:t>University of </a:t>
            </a:r>
            <a:r>
              <a:rPr lang="en-US" sz="800" dirty="0">
                <a:solidFill>
                  <a:srgbClr val="C00000"/>
                </a:solidFill>
              </a:rPr>
              <a:t>Wisconsin</a:t>
            </a:r>
            <a:r>
              <a:rPr lang="en-US" sz="800" dirty="0"/>
              <a:t>-Madison</a:t>
            </a:r>
          </a:p>
        </p:txBody>
      </p:sp>
    </p:spTree>
    <p:extLst>
      <p:ext uri="{BB962C8B-B14F-4D97-AF65-F5344CB8AC3E}">
        <p14:creationId xmlns:p14="http://schemas.microsoft.com/office/powerpoint/2010/main" val="2719476680"/>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Rectangle 6"/>
          <p:cNvSpPr/>
          <p:nvPr userDrawn="1"/>
        </p:nvSpPr>
        <p:spPr>
          <a:xfrm>
            <a:off x="5164182" y="6656478"/>
            <a:ext cx="1570401"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University of </a:t>
            </a:r>
            <a:r>
              <a:rPr kumimoji="0" lang="en-US" sz="800" b="0" i="0" u="none" strike="noStrike" kern="1200" cap="none" spc="0" normalizeH="0" baseline="0" noProof="0" dirty="0">
                <a:ln>
                  <a:noFill/>
                </a:ln>
                <a:solidFill>
                  <a:srgbClr val="C00000"/>
                </a:solidFill>
                <a:effectLst/>
                <a:uLnTx/>
                <a:uFillTx/>
                <a:latin typeface="Calibri" panose="020F0502020204030204"/>
                <a:ea typeface="+mn-ea"/>
                <a:cs typeface="+mn-cs"/>
              </a:rPr>
              <a:t>Wisconsin</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-Madison</a:t>
            </a:r>
          </a:p>
        </p:txBody>
      </p:sp>
    </p:spTree>
    <p:extLst>
      <p:ext uri="{BB962C8B-B14F-4D97-AF65-F5344CB8AC3E}">
        <p14:creationId xmlns:p14="http://schemas.microsoft.com/office/powerpoint/2010/main" val="350201832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docs.nvidia.com/cuda/cuda-c-programming-guide/index.html" TargetMode="External"/><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NUL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1.xml"/><Relationship Id="rId1" Type="http://schemas.openxmlformats.org/officeDocument/2006/relationships/tags" Target="../tags/tag2.xml"/><Relationship Id="rId5" Type="http://schemas.openxmlformats.org/officeDocument/2006/relationships/image" Target="../media/image3800.png"/><Relationship Id="rId4" Type="http://schemas.openxmlformats.org/officeDocument/2006/relationships/image" Target="../media/image47.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1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uwmadison.box.com/s/gafusx8uwkb53b2mrnfn8qgfz39t9isv" TargetMode="External"/><Relationship Id="rId1" Type="http://schemas.openxmlformats.org/officeDocument/2006/relationships/slideLayout" Target="../slideLayouts/slideLayout23.xml"/><Relationship Id="rId4" Type="http://schemas.openxmlformats.org/officeDocument/2006/relationships/image" Target="../media/image48.emf"/></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1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NULL"/><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NULL"/><Relationship Id="rId1" Type="http://schemas.openxmlformats.org/officeDocument/2006/relationships/slideLayout" Target="../slideLayouts/slideLayout17.xml"/><Relationship Id="rId4" Type="http://schemas.openxmlformats.org/officeDocument/2006/relationships/image" Target="../media/image54.png"/></Relationships>
</file>

<file path=ppt/slides/_rels/slide1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5.xml"/><Relationship Id="rId1" Type="http://schemas.openxmlformats.org/officeDocument/2006/relationships/slideLayout" Target="../slideLayouts/slideLayout17.xml"/><Relationship Id="rId5" Type="http://schemas.openxmlformats.org/officeDocument/2006/relationships/image" Target="../media/image56.png"/><Relationship Id="rId4" Type="http://schemas.openxmlformats.org/officeDocument/2006/relationships/image" Target="../media/image55.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7.xml"/><Relationship Id="rId1" Type="http://schemas.openxmlformats.org/officeDocument/2006/relationships/slideLayout" Target="../slideLayouts/slideLayout2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0.xml"/><Relationship Id="rId1" Type="http://schemas.openxmlformats.org/officeDocument/2006/relationships/slideLayout" Target="../slideLayouts/slideLayout21.xml"/></Relationships>
</file>

<file path=ppt/slides/_rels/slide1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1.xml"/><Relationship Id="rId1" Type="http://schemas.openxmlformats.org/officeDocument/2006/relationships/slideLayout" Target="../slideLayouts/slideLayout2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159.xml.rels><?xml version="1.0" encoding="UTF-8" standalone="yes"?>
<Relationships xmlns="http://schemas.openxmlformats.org/package/2006/relationships"><Relationship Id="rId3" Type="http://schemas.openxmlformats.org/officeDocument/2006/relationships/hyperlink" Target="http://cseweb.ucsd.edu/classes/fa10/cse240a/pdf/08/CSE240A-MBT-L15-Cache.ppt.pdf" TargetMode="External"/><Relationship Id="rId2" Type="http://schemas.openxmlformats.org/officeDocument/2006/relationships/notesSlide" Target="../notesSlides/notesSlide97.xml"/><Relationship Id="rId1" Type="http://schemas.openxmlformats.org/officeDocument/2006/relationships/slideLayout" Target="../slideLayouts/slideLayout21.xml"/><Relationship Id="rId5" Type="http://schemas.openxmlformats.org/officeDocument/2006/relationships/image" Target="../media/image58.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0.xml"/><Relationship Id="rId1" Type="http://schemas.openxmlformats.org/officeDocument/2006/relationships/slideLayout" Target="../slideLayouts/slideLayout21.xml"/></Relationships>
</file>

<file path=ppt/slides/_rels/slide1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1.xml"/></Relationships>
</file>

<file path=ppt/slides/_rels/slide1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1.xml"/></Relationships>
</file>

<file path=ppt/slides/_rels/slide1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6.xml"/><Relationship Id="rId1" Type="http://schemas.openxmlformats.org/officeDocument/2006/relationships/slideLayout" Target="../slideLayouts/slideLayout21.xml"/><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1.xml"/></Relationships>
</file>

<file path=ppt/slides/_rels/slide17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1.xml"/></Relationships>
</file>

<file path=ppt/slides/_rels/slide17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hyperlink" Target="https://docs.nvidia.com/cuda/cuda-c-programming-guide/index.html" TargetMode="Externa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hyperlink" Target="http://docs.nvidia.com/cuda/pdf/CUDA_C_Programming_Guide.pdf" TargetMode="External"/><Relationship Id="rId1" Type="http://schemas.openxmlformats.org/officeDocument/2006/relationships/slideLayout" Target="../slideLayouts/slideLayout50.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0.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3.xml"/></Relationships>
</file>

<file path=ppt/slides/_rels/slide18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33.xml"/></Relationships>
</file>

<file path=ppt/slides/_rels/slide1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6.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3.xml"/></Relationships>
</file>

<file path=ppt/slides/_rels/slide1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0.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0.xml"/></Relationships>
</file>

<file path=ppt/slides/_rels/slide214.xml.rels><?xml version="1.0" encoding="UTF-8" standalone="yes"?>
<Relationships xmlns="http://schemas.openxmlformats.org/package/2006/relationships"><Relationship Id="rId2" Type="http://schemas.openxmlformats.org/officeDocument/2006/relationships/hyperlink" Target="http://docs.nvidia.com/cuda/cuda-c-best-practices-guide/index.html#abstract" TargetMode="External"/><Relationship Id="rId1" Type="http://schemas.openxmlformats.org/officeDocument/2006/relationships/slideLayout" Target="../slideLayouts/slideLayout38.xml"/></Relationships>
</file>

<file path=ppt/slides/_rels/slide215.xml.rels><?xml version="1.0" encoding="UTF-8" standalone="yes"?>
<Relationships xmlns="http://schemas.openxmlformats.org/package/2006/relationships"><Relationship Id="rId2" Type="http://schemas.openxmlformats.org/officeDocument/2006/relationships/hyperlink" Target="http://docs.nvidia.com/cuda/cuda-c-best-practices-guide/index.html#abstract" TargetMode="External"/><Relationship Id="rId1" Type="http://schemas.openxmlformats.org/officeDocument/2006/relationships/slideLayout" Target="../slideLayouts/slideLayout38.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0.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0.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3.xml"/></Relationships>
</file>

<file path=ppt/slides/_rels/slide22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3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0.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0.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0.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0.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0.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50.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0.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9.xml"/><Relationship Id="rId1" Type="http://schemas.openxmlformats.org/officeDocument/2006/relationships/slideLayout" Target="../slideLayouts/slideLayout50.xml"/></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0.xml"/><Relationship Id="rId1" Type="http://schemas.openxmlformats.org/officeDocument/2006/relationships/slideLayout" Target="../slideLayouts/slideLayout50.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0.xml"/></Relationships>
</file>

<file path=ppt/slides/_rels/slide2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2.xml"/><Relationship Id="rId1" Type="http://schemas.openxmlformats.org/officeDocument/2006/relationships/slideLayout" Target="../slideLayouts/slideLayout50.xml"/></Relationships>
</file>

<file path=ppt/slides/_rels/slide2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3.xml"/><Relationship Id="rId1" Type="http://schemas.openxmlformats.org/officeDocument/2006/relationships/slideLayout" Target="../slideLayouts/slideLayout50.xml"/><Relationship Id="rId4" Type="http://schemas.openxmlformats.org/officeDocument/2006/relationships/image" Target="../media/image71.png"/></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5.xml"/><Relationship Id="rId1" Type="http://schemas.openxmlformats.org/officeDocument/2006/relationships/slideLayout" Target="../slideLayouts/slideLayout50.xml"/></Relationships>
</file>

<file path=ppt/slides/_rels/slide2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6.xml"/><Relationship Id="rId1" Type="http://schemas.openxmlformats.org/officeDocument/2006/relationships/slideLayout" Target="../slideLayouts/slideLayout50.xml"/></Relationships>
</file>

<file path=ppt/slides/_rels/slide2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7.xml"/><Relationship Id="rId1" Type="http://schemas.openxmlformats.org/officeDocument/2006/relationships/slideLayout" Target="../slideLayouts/slideLayout50.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50.xml"/></Relationships>
</file>

<file path=ppt/slides/_rels/slide2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9.xml"/><Relationship Id="rId1" Type="http://schemas.openxmlformats.org/officeDocument/2006/relationships/slideLayout" Target="../slideLayouts/slideLayout50.xml"/></Relationships>
</file>

<file path=ppt/slides/_rels/slide2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0.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50.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50.xml"/></Relationships>
</file>

<file path=ppt/slides/_rels/slide252.xml.rels><?xml version="1.0" encoding="UTF-8" standalone="yes"?>
<Relationships xmlns="http://schemas.openxmlformats.org/package/2006/relationships"><Relationship Id="rId3" Type="http://schemas.openxmlformats.org/officeDocument/2006/relationships/hyperlink" Target="https://developer.nvidia.com/blog/migrating-nvidia-nsight-tools-nvvp-nvprof/" TargetMode="External"/><Relationship Id="rId2" Type="http://schemas.openxmlformats.org/officeDocument/2006/relationships/notesSlide" Target="../notesSlides/notesSlide153.xml"/><Relationship Id="rId1" Type="http://schemas.openxmlformats.org/officeDocument/2006/relationships/slideLayout" Target="../slideLayouts/slideLayout50.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30.png"/><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50.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50.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50.xml"/></Relationships>
</file>

<file path=ppt/slides/_rels/slide2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0.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50.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50.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50.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50.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50.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50.xml"/></Relationships>
</file>

<file path=ppt/slides/_rels/slide28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oleObject" Target="../embeddings/oleObject2.bin"/><Relationship Id="rId1" Type="http://schemas.openxmlformats.org/officeDocument/2006/relationships/slideLayout" Target="../slideLayouts/slideLayout50.xml"/></Relationships>
</file>

<file path=ppt/slides/_rels/slide2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5.xml.rels><?xml version="1.0" encoding="UTF-8" standalone="yes"?>
<Relationships xmlns="http://schemas.openxmlformats.org/package/2006/relationships"><Relationship Id="rId3" Type="http://schemas.openxmlformats.org/officeDocument/2006/relationships/hyperlink" Target="https://uwmadison.box.com/s/q94x9hk4hsp69s7b6agin5ie19v5y3nb" TargetMode="External"/><Relationship Id="rId2" Type="http://schemas.openxmlformats.org/officeDocument/2006/relationships/notesSlide" Target="../notesSlides/notesSlide163.xml"/><Relationship Id="rId1" Type="http://schemas.openxmlformats.org/officeDocument/2006/relationships/slideLayout" Target="../slideLayouts/slideLayout3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64.xml"/><Relationship Id="rId1" Type="http://schemas.openxmlformats.org/officeDocument/2006/relationships/slideLayout" Target="../slideLayouts/slideLayout50.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50.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166.xml"/><Relationship Id="rId1" Type="http://schemas.openxmlformats.org/officeDocument/2006/relationships/slideLayout" Target="../slideLayouts/slideLayout50.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3.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3.xml"/></Relationships>
</file>

<file path=ppt/slides/_rels/slide293.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33.xml"/><Relationship Id="rId1" Type="http://schemas.openxmlformats.org/officeDocument/2006/relationships/tags" Target="../tags/tag3.xml"/><Relationship Id="rId4" Type="http://schemas.openxmlformats.org/officeDocument/2006/relationships/image" Target="../media/image82.png"/></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3.xml"/></Relationships>
</file>

<file path=ppt/slides/_rels/slide2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1.xml"/><Relationship Id="rId1" Type="http://schemas.openxmlformats.org/officeDocument/2006/relationships/slideLayout" Target="../slideLayouts/slideLayout33.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3.xml"/></Relationships>
</file>

<file path=ppt/slides/_rels/slide29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73.xml"/><Relationship Id="rId1" Type="http://schemas.openxmlformats.org/officeDocument/2006/relationships/slideLayout" Target="../slideLayouts/slideLayout33.xml"/><Relationship Id="rId4" Type="http://schemas.openxmlformats.org/officeDocument/2006/relationships/image" Target="../media/image84.emf"/></Relationships>
</file>

<file path=ppt/slides/_rels/slide298.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50.xml"/><Relationship Id="rId1" Type="http://schemas.openxmlformats.org/officeDocument/2006/relationships/tags" Target="../tags/tag4.xml"/><Relationship Id="rId4" Type="http://schemas.openxmlformats.org/officeDocument/2006/relationships/image" Target="../media/image85.png"/></Relationships>
</file>

<file path=ppt/slides/_rels/slide29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75.xml"/><Relationship Id="rId1" Type="http://schemas.openxmlformats.org/officeDocument/2006/relationships/slideLayout" Target="../slideLayouts/slideLayout50.xml"/><Relationship Id="rId4" Type="http://schemas.openxmlformats.org/officeDocument/2006/relationships/image" Target="../media/image8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1.xml"/></Relationships>
</file>

<file path=ppt/slides/_rels/slide30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76.xml"/><Relationship Id="rId1" Type="http://schemas.openxmlformats.org/officeDocument/2006/relationships/slideLayout" Target="../slideLayouts/slideLayout50.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52.xml"/></Relationships>
</file>

<file path=ppt/slides/_rels/slide302.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3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8.xml"/><Relationship Id="rId1" Type="http://schemas.openxmlformats.org/officeDocument/2006/relationships/slideLayout" Target="../slideLayouts/slideLayout3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NULL"/><Relationship Id="rId1" Type="http://schemas.openxmlformats.org/officeDocument/2006/relationships/slideLayout" Target="../slideLayouts/slideLayout51.xml"/><Relationship Id="rId4" Type="http://schemas.openxmlformats.org/officeDocument/2006/relationships/image" Target="../media/image89.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4.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3.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50.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NULL"/><Relationship Id="rId1" Type="http://schemas.openxmlformats.org/officeDocument/2006/relationships/slideLayout" Target="../slideLayouts/slideLayout63.xml"/><Relationship Id="rId4" Type="http://schemas.openxmlformats.org/officeDocument/2006/relationships/image" Target="../media/image91.png"/></Relationships>
</file>

<file path=ppt/slides/_rels/slide3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50.xml"/></Relationships>
</file>

<file path=ppt/slides/_rels/slide3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2.xml"/><Relationship Id="rId1" Type="http://schemas.openxmlformats.org/officeDocument/2006/relationships/slideLayout" Target="../slideLayouts/slideLayout64.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www.csc.villanova.edu/~mdamian/threads/posixthreads.html" TargetMode="Externa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349.xml.rels><?xml version="1.0" encoding="UTF-8" standalone="yes"?>
<Relationships xmlns="http://schemas.openxmlformats.org/package/2006/relationships"><Relationship Id="rId3" Type="http://schemas.openxmlformats.org/officeDocument/2006/relationships/hyperlink" Target="http://docs.nvidia.com/cuda/cuda-runtime-api/group__CUDART__STREAM.html#group__CUDART__STREAM_1g11c9452045db759adb77a40d7c98f648" TargetMode="External"/><Relationship Id="rId2" Type="http://schemas.openxmlformats.org/officeDocument/2006/relationships/hyperlink" Target="http://docs.nvidia.com/cuda/cuda-runtime-api/group__CUDART__TYPES.html#group__CUDART__TYPES_1ge15d9c8b7a240312b533d6122558085a" TargetMode="Externa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3.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3.xml"/></Relationships>
</file>

<file path=ppt/slides/_rels/slide35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354.xml.rels><?xml version="1.0" encoding="UTF-8" standalone="yes"?>
<Relationships xmlns="http://schemas.openxmlformats.org/package/2006/relationships"><Relationship Id="rId3" Type="http://schemas.openxmlformats.org/officeDocument/2006/relationships/hyperlink" Target="https://docs.nvidia.com/pdf/cuda-gdb.pdf" TargetMode="External"/><Relationship Id="rId2" Type="http://schemas.openxmlformats.org/officeDocument/2006/relationships/notesSlide" Target="../notesSlides/notesSlide185.xml"/><Relationship Id="rId1" Type="http://schemas.openxmlformats.org/officeDocument/2006/relationships/slideLayout" Target="../slideLayouts/slideLayout95.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04.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04.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0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04.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88.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04.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88.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04.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04.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04.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04.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04.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04.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04.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04.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04.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04.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04.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04.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04.xml"/></Relationships>
</file>

<file path=ppt/slides/_rels/slide383.xml.rels><?xml version="1.0" encoding="UTF-8" standalone="yes"?>
<Relationships xmlns="http://schemas.openxmlformats.org/package/2006/relationships"><Relationship Id="rId2" Type="http://schemas.openxmlformats.org/officeDocument/2006/relationships/hyperlink" Target="https://stackoverflow.com/questions/27277365/unspecified-launch-failure-on-memcpy/27278218#27278218" TargetMode="External"/><Relationship Id="rId1" Type="http://schemas.openxmlformats.org/officeDocument/2006/relationships/slideLayout" Target="../slideLayouts/slideLayout90.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0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88.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88.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88.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88.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NUL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04.xml"/></Relationships>
</file>

<file path=ppt/slides/_rels/slide392.xml.rels><?xml version="1.0" encoding="UTF-8" standalone="yes"?>
<Relationships xmlns="http://schemas.openxmlformats.org/package/2006/relationships"><Relationship Id="rId2" Type="http://schemas.openxmlformats.org/officeDocument/2006/relationships/hyperlink" Target="https://developer.nvidia.com/nsight-compute" TargetMode="External"/><Relationship Id="rId1" Type="http://schemas.openxmlformats.org/officeDocument/2006/relationships/slideLayout" Target="../slideLayouts/slideLayout104.xml"/></Relationships>
</file>

<file path=ppt/slides/_rels/slide39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2.xml"/><Relationship Id="rId1" Type="http://schemas.openxmlformats.org/officeDocument/2006/relationships/slideLayout" Target="../slideLayouts/slideLayout104.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39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04.xml"/></Relationships>
</file>

<file path=ppt/slides/_rels/slide39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NULL"/><Relationship Id="rId1" Type="http://schemas.openxmlformats.org/officeDocument/2006/relationships/slideLayout" Target="../slideLayouts/slideLayout105.xml"/></Relationships>
</file>

<file path=ppt/slides/_rels/slide3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3.xml"/><Relationship Id="rId1" Type="http://schemas.openxmlformats.org/officeDocument/2006/relationships/slideLayout" Target="../slideLayouts/slideLayout104.xml"/></Relationships>
</file>

<file path=ppt/slides/_rels/slide3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4.xml"/><Relationship Id="rId1" Type="http://schemas.openxmlformats.org/officeDocument/2006/relationships/slideLayout" Target="../slideLayouts/slideLayout104.xml"/></Relationships>
</file>

<file path=ppt/slides/_rels/slide39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developer.nvidia.com/CUPTI" TargetMode="External"/><Relationship Id="rId1" Type="http://schemas.openxmlformats.org/officeDocument/2006/relationships/slideLayout" Target="../slideLayouts/slideLayout8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5.xml"/><Relationship Id="rId4" Type="http://schemas.openxmlformats.org/officeDocument/2006/relationships/image" Target="../media/image1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1.xml"/><Relationship Id="rId4" Type="http://schemas.openxmlformats.org/officeDocument/2006/relationships/image" Target="../media/image300.png"/></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7.xml"/><Relationship Id="rId1" Type="http://schemas.openxmlformats.org/officeDocument/2006/relationships/slideLayout" Target="../slideLayouts/slideLayout21.xml"/><Relationship Id="rId6" Type="http://schemas.openxmlformats.org/officeDocument/2006/relationships/image" Target="../media/image31.emf"/><Relationship Id="rId5" Type="http://schemas.openxmlformats.org/officeDocument/2006/relationships/package" Target="../embeddings/Microsoft_Excel_Worksheet.xlsx"/><Relationship Id="rId4" Type="http://schemas.openxmlformats.org/officeDocument/2006/relationships/image" Target="../media/image30.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1.png"/><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wmf"/><Relationship Id="rId2" Type="http://schemas.openxmlformats.org/officeDocument/2006/relationships/notesSlide" Target="../notesSlides/notesSlide51.xml"/><Relationship Id="rId1" Type="http://schemas.openxmlformats.org/officeDocument/2006/relationships/slideLayout" Target="../slideLayouts/slideLayout21.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1.xml"/><Relationship Id="rId1" Type="http://schemas.openxmlformats.org/officeDocument/2006/relationships/tags" Target="../tags/tag1.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ME759</a:t>
            </a:r>
            <a:br>
              <a:rPr lang="en-US" dirty="0"/>
            </a:br>
            <a:r>
              <a:rPr lang="en-US" sz="2400" dirty="0"/>
              <a:t>High Performance Computing for Applications in Engineering</a:t>
            </a:r>
            <a:br>
              <a:rPr lang="en-US" sz="2400" dirty="0"/>
            </a:br>
            <a:br>
              <a:rPr lang="en-US" sz="2400" dirty="0"/>
            </a:br>
            <a:r>
              <a:rPr lang="en-US" sz="2400" dirty="0"/>
              <a:t>[Fall 2022]</a:t>
            </a:r>
            <a:br>
              <a:rPr lang="en-US" sz="2400" dirty="0"/>
            </a:br>
            <a:endParaRPr lang="en-US" sz="2400" dirty="0"/>
          </a:p>
        </p:txBody>
      </p:sp>
      <p:sp>
        <p:nvSpPr>
          <p:cNvPr id="5" name="Subtitle 4"/>
          <p:cNvSpPr>
            <a:spLocks noGrp="1"/>
          </p:cNvSpPr>
          <p:nvPr>
            <p:ph type="subTitle" idx="1"/>
          </p:nvPr>
        </p:nvSpPr>
        <p:spPr/>
        <p:txBody>
          <a:bodyPr>
            <a:normAutofit/>
          </a:bodyPr>
          <a:lstStyle/>
          <a:p>
            <a:endParaRPr lang="en-US" dirty="0"/>
          </a:p>
          <a:p>
            <a:r>
              <a:rPr lang="en-US" dirty="0"/>
              <a:t>Lecture Summary</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a:spLocks noChangeArrowheads="1"/>
          </p:cNvSpPr>
          <p:nvPr/>
        </p:nvSpPr>
        <p:spPr bwMode="auto">
          <a:xfrm>
            <a:off x="0" y="6581001"/>
            <a:ext cx="861133"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Tahoma" pitchFamily="34" charset="0"/>
                <a:ea typeface="+mn-ea"/>
                <a:cs typeface="+mn-cs"/>
              </a:rPr>
              <a:t>Dan Negrut, 2022</a:t>
            </a:r>
            <a:br>
              <a:rPr kumimoji="0" lang="en-US" sz="600" b="0" i="0" u="none" strike="noStrike" kern="1200" cap="none" spc="0" normalizeH="0" baseline="0" noProof="0" dirty="0">
                <a:ln>
                  <a:noFill/>
                </a:ln>
                <a:solidFill>
                  <a:prstClr val="black"/>
                </a:solidFill>
                <a:effectLst/>
                <a:uLnTx/>
                <a:uFillTx/>
                <a:latin typeface="Tahoma" pitchFamily="34" charset="0"/>
                <a:ea typeface="+mn-ea"/>
                <a:cs typeface="+mn-cs"/>
              </a:rPr>
            </a:br>
            <a:r>
              <a:rPr kumimoji="0" lang="en-US" sz="600" b="0" i="0" u="none" strike="noStrike" kern="1200" cap="none" spc="0" normalizeH="0" baseline="0" noProof="0" dirty="0">
                <a:ln>
                  <a:noFill/>
                </a:ln>
                <a:solidFill>
                  <a:prstClr val="black"/>
                </a:solidFill>
                <a:effectLst/>
                <a:uLnTx/>
                <a:uFillTx/>
                <a:latin typeface="Tahoma" pitchFamily="34" charset="0"/>
                <a:ea typeface="+mn-ea"/>
                <a:cs typeface="+mn-cs"/>
              </a:rPr>
              <a:t>ME759 UW-Madison</a:t>
            </a:r>
          </a:p>
        </p:txBody>
      </p:sp>
    </p:spTree>
    <p:extLst>
      <p:ext uri="{BB962C8B-B14F-4D97-AF65-F5344CB8AC3E}">
        <p14:creationId xmlns:p14="http://schemas.microsoft.com/office/powerpoint/2010/main" val="948311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Decoding: Instruction Type R - register (MIPS ISA)</a:t>
            </a:r>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endParaRPr lang="en-US" sz="2000" dirty="0"/>
          </a:p>
          <a:p>
            <a:endParaRPr lang="en-US" sz="2000" dirty="0"/>
          </a:p>
          <a:p>
            <a:r>
              <a:rPr lang="en-US" sz="2000" dirty="0"/>
              <a:t>Type R has the same first three fields </a:t>
            </a:r>
            <a:r>
              <a:rPr lang="en-US" sz="2000" dirty="0">
                <a:latin typeface="Consolas" pitchFamily="49" charset="0"/>
                <a:cs typeface="Consolas" pitchFamily="49" charset="0"/>
              </a:rPr>
              <a:t>op</a:t>
            </a:r>
            <a:r>
              <a:rPr lang="en-US" sz="2000" dirty="0"/>
              <a:t>, </a:t>
            </a:r>
            <a:r>
              <a:rPr lang="en-US" sz="2000" dirty="0" err="1">
                <a:latin typeface="Consolas" pitchFamily="49" charset="0"/>
                <a:cs typeface="Consolas" pitchFamily="49" charset="0"/>
              </a:rPr>
              <a:t>rs</a:t>
            </a:r>
            <a:r>
              <a:rPr lang="en-US" sz="2000" dirty="0"/>
              <a:t>, </a:t>
            </a:r>
            <a:r>
              <a:rPr lang="en-US" sz="2000" dirty="0">
                <a:latin typeface="Consolas" pitchFamily="49" charset="0"/>
                <a:cs typeface="Consolas" pitchFamily="49" charset="0"/>
              </a:rPr>
              <a:t>rt</a:t>
            </a:r>
            <a:r>
              <a:rPr lang="en-US" sz="2000" dirty="0"/>
              <a:t> like I-type (note: now, </a:t>
            </a:r>
            <a:r>
              <a:rPr lang="en-US" sz="2000" dirty="0">
                <a:latin typeface="Consolas" panose="020B0609020204030204" pitchFamily="49" charset="0"/>
              </a:rPr>
              <a:t>rt</a:t>
            </a:r>
            <a:r>
              <a:rPr lang="en-US" sz="2000" dirty="0"/>
              <a:t> is the second source register)</a:t>
            </a:r>
          </a:p>
          <a:p>
            <a:endParaRPr lang="en-US" sz="2000" dirty="0"/>
          </a:p>
          <a:p>
            <a:r>
              <a:rPr lang="en-US" sz="2000" dirty="0"/>
              <a:t>Packs three additional fields: </a:t>
            </a:r>
          </a:p>
          <a:p>
            <a:pPr lvl="1"/>
            <a:r>
              <a:rPr lang="en-US" sz="1800" dirty="0"/>
              <a:t>Five bit </a:t>
            </a:r>
            <a:r>
              <a:rPr lang="en-US" sz="1800" dirty="0" err="1">
                <a:latin typeface="Consolas" pitchFamily="49" charset="0"/>
                <a:cs typeface="Consolas" pitchFamily="49" charset="0"/>
              </a:rPr>
              <a:t>rd</a:t>
            </a:r>
            <a:r>
              <a:rPr lang="en-US" sz="1800" dirty="0"/>
              <a:t> field (register destination)</a:t>
            </a:r>
          </a:p>
          <a:p>
            <a:pPr lvl="1"/>
            <a:r>
              <a:rPr lang="en-US" sz="1800" dirty="0"/>
              <a:t>Five bit </a:t>
            </a:r>
            <a:r>
              <a:rPr lang="en-US" sz="1800" dirty="0" err="1">
                <a:latin typeface="Consolas" pitchFamily="49" charset="0"/>
                <a:cs typeface="Consolas" pitchFamily="49" charset="0"/>
              </a:rPr>
              <a:t>shamt</a:t>
            </a:r>
            <a:r>
              <a:rPr lang="en-US" sz="1800" dirty="0"/>
              <a:t> field (shift amount, only used for “shift” instructions)</a:t>
            </a:r>
          </a:p>
          <a:p>
            <a:pPr lvl="1"/>
            <a:r>
              <a:rPr lang="en-US" sz="1800" dirty="0"/>
              <a:t>Six bit </a:t>
            </a:r>
            <a:r>
              <a:rPr lang="en-US" sz="1800" dirty="0" err="1">
                <a:latin typeface="Consolas" pitchFamily="49" charset="0"/>
                <a:cs typeface="Consolas" pitchFamily="49" charset="0"/>
              </a:rPr>
              <a:t>funct</a:t>
            </a:r>
            <a:r>
              <a:rPr lang="en-US" sz="1800" dirty="0"/>
              <a:t> field, which is a function code that further qualifies the </a:t>
            </a:r>
            <a:r>
              <a:rPr lang="en-US" sz="1800" dirty="0">
                <a:latin typeface="Consolas" pitchFamily="49" charset="0"/>
                <a:cs typeface="Consolas" pitchFamily="49" charset="0"/>
              </a:rPr>
              <a:t>opcode</a:t>
            </a:r>
            <a:br>
              <a:rPr lang="en-US" sz="1800" dirty="0">
                <a:latin typeface="Consolas" pitchFamily="49" charset="0"/>
                <a:cs typeface="Consolas" pitchFamily="49" charset="0"/>
              </a:rPr>
            </a:br>
            <a:endParaRPr lang="en-US" sz="1800" dirty="0">
              <a:latin typeface="Consolas" pitchFamily="49" charset="0"/>
              <a:cs typeface="Consolas" pitchFamily="49"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91479A9B-C330-5B71-66D9-31635008A51B}"/>
              </a:ext>
            </a:extLst>
          </p:cNvPr>
          <p:cNvGrpSpPr/>
          <p:nvPr/>
        </p:nvGrpSpPr>
        <p:grpSpPr>
          <a:xfrm>
            <a:off x="1981200" y="1763034"/>
            <a:ext cx="7980420" cy="725304"/>
            <a:chOff x="1981200" y="1746850"/>
            <a:chExt cx="7980420" cy="725304"/>
          </a:xfrm>
        </p:grpSpPr>
        <p:sp>
          <p:nvSpPr>
            <p:cNvPr id="20" name="Rectangle 19"/>
            <p:cNvSpPr/>
            <p:nvPr/>
          </p:nvSpPr>
          <p:spPr>
            <a:xfrm>
              <a:off x="198120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 (6 bits)</a:t>
              </a:r>
            </a:p>
          </p:txBody>
        </p:sp>
        <p:sp>
          <p:nvSpPr>
            <p:cNvPr id="21" name="Rectangle 20"/>
            <p:cNvSpPr/>
            <p:nvPr/>
          </p:nvSpPr>
          <p:spPr>
            <a:xfrm>
              <a:off x="331127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2" name="Rectangle 21"/>
            <p:cNvSpPr/>
            <p:nvPr/>
          </p:nvSpPr>
          <p:spPr>
            <a:xfrm>
              <a:off x="464134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3" name="Rectangle 22"/>
            <p:cNvSpPr/>
            <p:nvPr/>
          </p:nvSpPr>
          <p:spPr>
            <a:xfrm>
              <a:off x="597141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rd</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4" name="Rectangle 23"/>
            <p:cNvSpPr/>
            <p:nvPr/>
          </p:nvSpPr>
          <p:spPr>
            <a:xfrm>
              <a:off x="730148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shamt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5" name="Rectangle 24"/>
            <p:cNvSpPr/>
            <p:nvPr/>
          </p:nvSpPr>
          <p:spPr>
            <a:xfrm>
              <a:off x="863155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funct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(6 bits)</a:t>
              </a:r>
            </a:p>
          </p:txBody>
        </p:sp>
        <p:cxnSp>
          <p:nvCxnSpPr>
            <p:cNvPr id="32" name="Straight Connector 31"/>
            <p:cNvCxnSpPr/>
            <p:nvPr/>
          </p:nvCxnSpPr>
          <p:spPr>
            <a:xfrm>
              <a:off x="198120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96162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981200" y="2286000"/>
              <a:ext cx="7980420" cy="0"/>
            </a:xfrm>
            <a:prstGeom prst="line">
              <a:avLst/>
            </a:prstGeom>
            <a:ln>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611802" y="2133600"/>
              <a:ext cx="742511"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32 bits</a:t>
              </a:r>
            </a:p>
          </p:txBody>
        </p:sp>
      </p:grpSp>
    </p:spTree>
    <p:extLst>
      <p:ext uri="{BB962C8B-B14F-4D97-AF65-F5344CB8AC3E}">
        <p14:creationId xmlns:p14="http://schemas.microsoft.com/office/powerpoint/2010/main" val="33585988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r>
              <a:rPr lang="en-US" dirty="0">
                <a:solidFill>
                  <a:srgbClr val="FFC000"/>
                </a:solidFill>
              </a:rPr>
              <a:t>Coarse Grain</a:t>
            </a:r>
            <a:r>
              <a:rPr lang="en-US" dirty="0"/>
              <a:t> vs. </a:t>
            </a:r>
            <a:r>
              <a:rPr lang="en-US" dirty="0">
                <a:solidFill>
                  <a:srgbClr val="FFC000"/>
                </a:solidFill>
              </a:rPr>
              <a:t>Fine Grain</a:t>
            </a:r>
            <a:r>
              <a:rPr lang="en-US" dirty="0"/>
              <a:t> Parallelism</a:t>
            </a:r>
            <a:endParaRPr lang="en-US" dirty="0">
              <a:solidFill>
                <a:srgbClr val="0070C0"/>
              </a:solidFill>
              <a:latin typeface="Consolas" panose="020B0609020204030204" pitchFamily="49" charset="0"/>
            </a:endParaRPr>
          </a:p>
        </p:txBody>
      </p:sp>
      <p:sp>
        <p:nvSpPr>
          <p:cNvPr id="3" name="Content Placeholder 2"/>
          <p:cNvSpPr>
            <a:spLocks noGrp="1"/>
          </p:cNvSpPr>
          <p:nvPr>
            <p:ph idx="1"/>
          </p:nvPr>
        </p:nvSpPr>
        <p:spPr/>
        <p:txBody>
          <a:bodyPr/>
          <a:lstStyle/>
          <a:p>
            <a:endParaRPr lang="en-US" sz="2000" dirty="0"/>
          </a:p>
          <a:p>
            <a:r>
              <a:rPr lang="en-US" sz="2000" dirty="0"/>
              <a:t>Coarse grain parallelism (</a:t>
            </a:r>
            <a:r>
              <a:rPr lang="en-US" sz="2000" dirty="0">
                <a:solidFill>
                  <a:srgbClr val="C00000"/>
                </a:solidFill>
              </a:rPr>
              <a:t>good for CPUs</a:t>
            </a:r>
            <a:r>
              <a:rPr lang="en-US" sz="2000" dirty="0"/>
              <a:t>)</a:t>
            </a:r>
          </a:p>
          <a:p>
            <a:pPr lvl="1"/>
            <a:r>
              <a:rPr lang="en-US" sz="1800" dirty="0"/>
              <a:t>Few tasks</a:t>
            </a:r>
          </a:p>
          <a:p>
            <a:pPr lvl="1"/>
            <a:r>
              <a:rPr lang="en-US" sz="1800" dirty="0"/>
              <a:t>Tasks are heterogeneous</a:t>
            </a:r>
          </a:p>
          <a:p>
            <a:pPr lvl="1"/>
            <a:r>
              <a:rPr lang="en-US" sz="1800" dirty="0"/>
              <a:t>Tasks are in general complex, lots of control flow</a:t>
            </a:r>
          </a:p>
          <a:p>
            <a:pPr lvl="1"/>
            <a:r>
              <a:rPr lang="en-US" sz="1800" dirty="0"/>
              <a:t>Example: baking a cake, making coffee, broiling fish – all at the same time</a:t>
            </a:r>
          </a:p>
          <a:p>
            <a:pPr lvl="1"/>
            <a:endParaRPr lang="en-US" sz="1800" dirty="0"/>
          </a:p>
          <a:p>
            <a:pPr lvl="1"/>
            <a:endParaRPr lang="en-US" sz="1800" dirty="0"/>
          </a:p>
          <a:p>
            <a:r>
              <a:rPr lang="en-US" sz="2000" dirty="0"/>
              <a:t>Fine grain parallelism (</a:t>
            </a:r>
            <a:r>
              <a:rPr lang="en-US" sz="2000" dirty="0">
                <a:solidFill>
                  <a:srgbClr val="C00000"/>
                </a:solidFill>
              </a:rPr>
              <a:t>very good for GPU, ok for CPU</a:t>
            </a:r>
            <a:r>
              <a:rPr lang="en-US" sz="2000" dirty="0"/>
              <a:t>)</a:t>
            </a:r>
          </a:p>
          <a:p>
            <a:pPr lvl="1"/>
            <a:r>
              <a:rPr lang="en-US" sz="1800" dirty="0"/>
              <a:t>Many, many tasks</a:t>
            </a:r>
          </a:p>
          <a:p>
            <a:pPr lvl="1"/>
            <a:r>
              <a:rPr lang="en-US" sz="1800" dirty="0"/>
              <a:t>Tasks are basically identical</a:t>
            </a:r>
          </a:p>
          <a:p>
            <a:pPr lvl="1"/>
            <a:r>
              <a:rPr lang="en-US" sz="1800" dirty="0"/>
              <a:t>Tasks are in general pretty straightforward, lots of math, not much control flow</a:t>
            </a:r>
          </a:p>
          <a:p>
            <a:pPr lvl="1"/>
            <a:r>
              <a:rPr lang="en-US" sz="1800" dirty="0"/>
              <a:t>Example application: computer graphics – lots of pixels to deal with</a:t>
            </a:r>
          </a:p>
          <a:p>
            <a:pPr lvl="2"/>
            <a:r>
              <a:rPr lang="en-US" sz="1600" dirty="0"/>
              <a:t>“shaders” – deal with one pixel at a time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7310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US" sz="3200" dirty="0"/>
              <a:t>GPGPU Computing </a:t>
            </a:r>
            <a:r>
              <a:rPr lang="en-US" sz="2400" dirty="0"/>
              <a:t>[General Purpose GPU Computing]</a:t>
            </a:r>
            <a:r>
              <a:rPr lang="en-US" sz="3200" dirty="0"/>
              <a:t>: how carried out</a:t>
            </a:r>
          </a:p>
        </p:txBody>
      </p:sp>
      <mc:AlternateContent xmlns:mc="http://schemas.openxmlformats.org/markup-compatibility/2006" xmlns:a14="http://schemas.microsoft.com/office/drawing/2010/main">
        <mc:Choice Requires="a14">
          <p:sp>
            <p:nvSpPr>
              <p:cNvPr id="888835" name="Rectangle 3"/>
              <p:cNvSpPr>
                <a:spLocks noGrp="1" noChangeArrowheads="1"/>
              </p:cNvSpPr>
              <p:nvPr>
                <p:ph idx="1"/>
              </p:nvPr>
            </p:nvSpPr>
            <p:spPr/>
            <p:txBody>
              <a:bodyPr>
                <a:normAutofit fontScale="92500" lnSpcReduction="10000"/>
              </a:bodyPr>
              <a:lstStyle/>
              <a:p>
                <a:endParaRPr lang="en-US" dirty="0"/>
              </a:p>
              <a:p>
                <a:r>
                  <a:rPr lang="en-US" dirty="0"/>
                  <a:t>GPUs had high bandwidths</a:t>
                </a:r>
              </a:p>
              <a:p>
                <a:endParaRPr lang="en-US" dirty="0"/>
              </a:p>
              <a:p>
                <a:r>
                  <a:rPr lang="en-US" dirty="0"/>
                  <a:t>The idea is to use the GPU as a co-processor</a:t>
                </a:r>
              </a:p>
              <a:p>
                <a:pPr lvl="1"/>
                <a:r>
                  <a:rPr lang="en-US" dirty="0"/>
                  <a:t>Farm out big parallel jobs to the GPU</a:t>
                </a:r>
              </a:p>
              <a:p>
                <a:pPr lvl="1"/>
                <a:r>
                  <a:rPr lang="en-US" dirty="0"/>
                  <a:t>CPU stays busy with the control of the execution and “corner” tasks</a:t>
                </a:r>
              </a:p>
              <a:p>
                <a:pPr lvl="1"/>
                <a:r>
                  <a:rPr lang="en-US" dirty="0"/>
                  <a:t>Data moved down into the GPU, and then results fetched back </a:t>
                </a:r>
                <a:br>
                  <a:rPr lang="en-US" dirty="0"/>
                </a:br>
                <a:r>
                  <a:rPr lang="en-US" dirty="0"/>
                  <a:t>(idea works ok when data transfer overhead overshadowed by the number crunching done using that data)</a:t>
                </a:r>
              </a:p>
              <a:p>
                <a:pPr lvl="1"/>
                <a:endParaRPr lang="en-US" dirty="0"/>
              </a:p>
              <a:p>
                <a:pPr lvl="1"/>
                <a:endParaRPr lang="en-US" dirty="0"/>
              </a:p>
              <a:p>
                <a:pPr lvl="1"/>
                <a:endParaRPr lang="en-US" dirty="0"/>
              </a:p>
              <a:p>
                <a:r>
                  <a:rPr lang="en-US" dirty="0">
                    <a:solidFill>
                      <a:srgbClr val="0070C0"/>
                    </a:solidFill>
                  </a:rPr>
                  <a:t>NOTE: up until 4 years ago the “Data moved down into the GPU” was the responsibility of the programmer. Not the case anymore as of recently (from Pascal on).</a:t>
                </a:r>
              </a:p>
              <a:p>
                <a:r>
                  <a:rPr lang="en-US" dirty="0">
                    <a:solidFill>
                      <a:srgbClr val="0070C0"/>
                    </a:solidFill>
                  </a:rPr>
                  <a:t>IMPORTANT: for now, we’ll still manage CPU</a:t>
                </a:r>
                <a14:m>
                  <m:oMath xmlns:m="http://schemas.openxmlformats.org/officeDocument/2006/math">
                    <m:r>
                      <a:rPr lang="en-US" b="0" i="1" smtClean="0">
                        <a:solidFill>
                          <a:srgbClr val="0070C0"/>
                        </a:solidFill>
                        <a:latin typeface="Cambria Math" panose="02040503050406030204" pitchFamily="18" charset="0"/>
                      </a:rPr>
                      <m:t>↔</m:t>
                    </m:r>
                  </m:oMath>
                </a14:m>
                <a:r>
                  <a:rPr lang="en-US" dirty="0">
                    <a:solidFill>
                      <a:srgbClr val="0070C0"/>
                    </a:solidFill>
                  </a:rPr>
                  <a:t>GPU data movement. Revisit issue in six lectures</a:t>
                </a:r>
              </a:p>
            </p:txBody>
          </p:sp>
        </mc:Choice>
        <mc:Fallback xmlns="">
          <p:sp>
            <p:nvSpPr>
              <p:cNvPr id="888835" name="Rectangle 3"/>
              <p:cNvSpPr>
                <a:spLocks noGrp="1" noRot="1" noChangeAspect="1" noMove="1" noResize="1" noEditPoints="1" noAdjustHandles="1" noChangeArrowheads="1" noChangeShapeType="1" noTextEdit="1"/>
              </p:cNvSpPr>
              <p:nvPr>
                <p:ph idx="1"/>
              </p:nvPr>
            </p:nvSpPr>
            <p:spPr>
              <a:blipFill>
                <a:blip r:embed="rId3"/>
                <a:stretch>
                  <a:fillRect l="-56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3873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r>
              <a:rPr lang="en-US" sz="3200" dirty="0"/>
              <a:t>CUDA Programming Model: GPU as a Highly Multithreaded Coprocessor</a:t>
            </a:r>
          </a:p>
        </p:txBody>
      </p:sp>
      <p:sp>
        <p:nvSpPr>
          <p:cNvPr id="29699" name="Rectangle 3"/>
          <p:cNvSpPr>
            <a:spLocks noGrp="1" noChangeArrowheads="1"/>
          </p:cNvSpPr>
          <p:nvPr>
            <p:ph idx="1"/>
          </p:nvPr>
        </p:nvSpPr>
        <p:spPr>
          <a:xfrm>
            <a:off x="147344" y="1089061"/>
            <a:ext cx="11960872" cy="5433082"/>
          </a:xfrm>
        </p:spPr>
        <p:txBody>
          <a:bodyPr>
            <a:normAutofit fontScale="92500" lnSpcReduction="20000"/>
          </a:bodyPr>
          <a:lstStyle/>
          <a:p>
            <a:pPr marL="457200" indent="-457200"/>
            <a:r>
              <a:rPr lang="en-US" sz="2400" dirty="0"/>
              <a:t>CUDA: “</a:t>
            </a:r>
            <a:r>
              <a:rPr lang="en-US" sz="2400" dirty="0">
                <a:solidFill>
                  <a:srgbClr val="C00000"/>
                </a:solidFill>
              </a:rPr>
              <a:t>C</a:t>
            </a:r>
            <a:r>
              <a:rPr lang="en-US" sz="2400" dirty="0"/>
              <a:t>ompute </a:t>
            </a:r>
            <a:r>
              <a:rPr lang="en-US" sz="2400" dirty="0">
                <a:solidFill>
                  <a:srgbClr val="C00000"/>
                </a:solidFill>
              </a:rPr>
              <a:t>U</a:t>
            </a:r>
            <a:r>
              <a:rPr lang="en-US" sz="2400" dirty="0"/>
              <a:t>nified </a:t>
            </a:r>
            <a:r>
              <a:rPr lang="en-US" sz="2400" dirty="0">
                <a:solidFill>
                  <a:srgbClr val="C00000"/>
                </a:solidFill>
              </a:rPr>
              <a:t>D</a:t>
            </a:r>
            <a:r>
              <a:rPr lang="en-US" sz="2400" dirty="0"/>
              <a:t>evice </a:t>
            </a:r>
            <a:r>
              <a:rPr lang="en-US" sz="2400" dirty="0">
                <a:solidFill>
                  <a:srgbClr val="C00000"/>
                </a:solidFill>
              </a:rPr>
              <a:t>A</a:t>
            </a:r>
            <a:r>
              <a:rPr lang="en-US" sz="2400" dirty="0"/>
              <a:t>rchitecture” </a:t>
            </a:r>
          </a:p>
          <a:p>
            <a:pPr marL="457200" indent="-457200"/>
            <a:endParaRPr lang="en-US" sz="2200" dirty="0"/>
          </a:p>
          <a:p>
            <a:pPr marL="457200" indent="-457200"/>
            <a:r>
              <a:rPr lang="en-US" sz="2200" dirty="0"/>
              <a:t>The GPU is viewed as a compute</a:t>
            </a:r>
            <a:r>
              <a:rPr lang="en-US" sz="2200" dirty="0">
                <a:solidFill>
                  <a:schemeClr val="accent2"/>
                </a:solidFill>
              </a:rPr>
              <a:t> </a:t>
            </a:r>
            <a:r>
              <a:rPr lang="en-US" sz="2200" u="sng" dirty="0">
                <a:solidFill>
                  <a:schemeClr val="accent2"/>
                </a:solidFill>
              </a:rPr>
              <a:t>device</a:t>
            </a:r>
            <a:r>
              <a:rPr lang="en-US" sz="2200" dirty="0">
                <a:solidFill>
                  <a:schemeClr val="accent2"/>
                </a:solidFill>
              </a:rPr>
              <a:t> </a:t>
            </a:r>
            <a:r>
              <a:rPr lang="en-US" sz="2200" dirty="0"/>
              <a:t>that:</a:t>
            </a:r>
          </a:p>
          <a:p>
            <a:pPr marL="974725" lvl="1" indent="-403225"/>
            <a:r>
              <a:rPr lang="en-US" dirty="0"/>
              <a:t>Is a </a:t>
            </a:r>
            <a:r>
              <a:rPr lang="en-US" dirty="0">
                <a:solidFill>
                  <a:srgbClr val="0070C0"/>
                </a:solidFill>
              </a:rPr>
              <a:t>co-processor</a:t>
            </a:r>
            <a:r>
              <a:rPr lang="en-US" dirty="0"/>
              <a:t> to the CPU or </a:t>
            </a:r>
            <a:r>
              <a:rPr lang="en-US" u="sng" dirty="0">
                <a:solidFill>
                  <a:schemeClr val="accent2"/>
                </a:solidFill>
              </a:rPr>
              <a:t>host</a:t>
            </a:r>
          </a:p>
          <a:p>
            <a:pPr marL="974725" lvl="1" indent="-403225"/>
            <a:r>
              <a:rPr lang="en-US" dirty="0"/>
              <a:t>Has its own memory (</a:t>
            </a:r>
            <a:r>
              <a:rPr lang="en-US" dirty="0">
                <a:solidFill>
                  <a:schemeClr val="accent2"/>
                </a:solidFill>
              </a:rPr>
              <a:t>device memory, </a:t>
            </a:r>
            <a:r>
              <a:rPr lang="en-US" dirty="0"/>
              <a:t>in CUDA parlance)</a:t>
            </a:r>
          </a:p>
          <a:p>
            <a:pPr marL="974725" lvl="1" indent="-403225"/>
            <a:r>
              <a:rPr lang="en-US" dirty="0"/>
              <a:t>Runs many </a:t>
            </a:r>
            <a:r>
              <a:rPr lang="en-US" dirty="0">
                <a:solidFill>
                  <a:schemeClr val="accent2"/>
                </a:solidFill>
              </a:rPr>
              <a:t>threads</a:t>
            </a:r>
            <a:r>
              <a:rPr lang="en-US" dirty="0"/>
              <a:t> </a:t>
            </a:r>
            <a:r>
              <a:rPr lang="en-US" dirty="0">
                <a:solidFill>
                  <a:schemeClr val="accent2"/>
                </a:solidFill>
              </a:rPr>
              <a:t>in parallel</a:t>
            </a:r>
            <a:endParaRPr lang="en-US" dirty="0"/>
          </a:p>
          <a:p>
            <a:pPr marL="457200" indent="-457200"/>
            <a:endParaRPr lang="en-US" sz="2200" dirty="0"/>
          </a:p>
          <a:p>
            <a:pPr marL="457200" indent="-457200"/>
            <a:r>
              <a:rPr lang="en-US" sz="2200" dirty="0"/>
              <a:t>Data-parallel portions of an app. run on the device as </a:t>
            </a:r>
            <a:r>
              <a:rPr lang="en-US" sz="2200" u="sng" dirty="0">
                <a:solidFill>
                  <a:schemeClr val="accent2"/>
                </a:solidFill>
              </a:rPr>
              <a:t>kernels</a:t>
            </a:r>
            <a:r>
              <a:rPr lang="en-US" sz="2200" dirty="0"/>
              <a:t> executed in parallel by many threads</a:t>
            </a:r>
          </a:p>
          <a:p>
            <a:pPr marL="457200" indent="-457200"/>
            <a:endParaRPr lang="en-US" sz="2200" dirty="0"/>
          </a:p>
          <a:p>
            <a:pPr marL="457200" indent="-457200"/>
            <a:r>
              <a:rPr lang="en-US" sz="2200" dirty="0"/>
              <a:t>Differences between GPU and CPU threads </a:t>
            </a:r>
          </a:p>
          <a:p>
            <a:pPr marL="974725" lvl="1" indent="-403225"/>
            <a:r>
              <a:rPr lang="en-US" dirty="0"/>
              <a:t>GPU threads are </a:t>
            </a:r>
            <a:r>
              <a:rPr lang="en-US" dirty="0">
                <a:solidFill>
                  <a:srgbClr val="C00000"/>
                </a:solidFill>
              </a:rPr>
              <a:t>extremely lightweight</a:t>
            </a:r>
          </a:p>
          <a:p>
            <a:pPr marL="1431925" lvl="2" indent="-342900"/>
            <a:r>
              <a:rPr lang="en-US" sz="1900" dirty="0"/>
              <a:t>Very little creation overhead</a:t>
            </a:r>
          </a:p>
          <a:p>
            <a:pPr marL="974725" lvl="1" indent="-403225"/>
            <a:r>
              <a:rPr lang="en-US" dirty="0"/>
              <a:t>GPU </a:t>
            </a:r>
            <a:r>
              <a:rPr lang="en-US" dirty="0">
                <a:solidFill>
                  <a:srgbClr val="C00000"/>
                </a:solidFill>
              </a:rPr>
              <a:t>needs 1000s of threads </a:t>
            </a:r>
            <a:r>
              <a:rPr lang="en-US" dirty="0"/>
              <a:t>for full efficiency</a:t>
            </a:r>
          </a:p>
          <a:p>
            <a:pPr marL="1431925" lvl="2" indent="-342900"/>
            <a:r>
              <a:rPr lang="en-US" sz="1900" dirty="0"/>
              <a:t>Multi-core CPU needs only a few heavy ones</a:t>
            </a:r>
          </a:p>
          <a:p>
            <a:pPr marL="1431925" lvl="2" indent="-342900"/>
            <a:endParaRPr lang="en-US" sz="2200" dirty="0"/>
          </a:p>
          <a:p>
            <a:pPr marL="457200" indent="-457200"/>
            <a:r>
              <a:rPr lang="en-US" sz="2200" dirty="0"/>
              <a:t>The basic rule: the CUDA Driver API is backward, but not forward compatible</a:t>
            </a:r>
          </a:p>
          <a:p>
            <a:pPr marL="914400" lvl="1" indent="-457200"/>
            <a:r>
              <a:rPr lang="en-US" sz="2100" dirty="0"/>
              <a:t>The functionality in later versions increased, was not there in previous versions</a:t>
            </a:r>
          </a:p>
          <a:p>
            <a:pPr marL="457200" indent="-457200"/>
            <a:endParaRPr lang="en-US" sz="2200" dirty="0"/>
          </a:p>
          <a:p>
            <a:pPr marL="457200" indent="-457200"/>
            <a:endParaRPr lang="en-US" sz="19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08211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495800" y="700470"/>
            <a:ext cx="6096000" cy="609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0" y="1"/>
            <a:ext cx="12192000" cy="661080"/>
          </a:xfrm>
        </p:spPr>
        <p:txBody>
          <a:bodyPr>
            <a:normAutofit/>
          </a:bodyPr>
          <a:lstStyle/>
          <a:p>
            <a:r>
              <a:rPr lang="en-US" sz="3200" dirty="0"/>
              <a:t>The CUDA Execution Model</a:t>
            </a:r>
          </a:p>
        </p:txBody>
      </p:sp>
      <p:sp>
        <p:nvSpPr>
          <p:cNvPr id="15" name="Slide Number Placeholder 14"/>
          <p:cNvSpPr>
            <a:spLocks noGrp="1"/>
          </p:cNvSpPr>
          <p:nvPr>
            <p:ph type="sldNum" sz="quarter" idx="12"/>
          </p:nvPr>
        </p:nvSpPr>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 name="Rectangle 5"/>
          <p:cNvSpPr/>
          <p:nvPr/>
        </p:nvSpPr>
        <p:spPr>
          <a:xfrm>
            <a:off x="1600200" y="4419601"/>
            <a:ext cx="15240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This is how your</a:t>
            </a:r>
            <a:b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b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 </a:t>
            </a:r>
            <a:r>
              <a:rPr kumimoji="0" lang="en-US" sz="1200" b="0" i="0" u="sng" strike="noStrike" kern="1200" cap="none" spc="0" normalizeH="0" baseline="0" noProof="0" dirty="0">
                <a:ln>
                  <a:noFill/>
                </a:ln>
                <a:solidFill>
                  <a:srgbClr val="000000"/>
                </a:solidFill>
                <a:effectLst/>
                <a:uLnTx/>
                <a:uFillTx/>
                <a:latin typeface="Calibri Light" panose="020F0302020204030204"/>
                <a:ea typeface="+mn-ea"/>
                <a:cs typeface="+mn-cs"/>
              </a:rPr>
              <a:t>C code</a:t>
            </a: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 looks like</a:t>
            </a:r>
          </a:p>
        </p:txBody>
      </p:sp>
      <p:sp>
        <p:nvSpPr>
          <p:cNvPr id="7" name="Rectangle 6"/>
          <p:cNvSpPr/>
          <p:nvPr/>
        </p:nvSpPr>
        <p:spPr>
          <a:xfrm>
            <a:off x="4648200" y="6059270"/>
            <a:ext cx="57150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This is how the code gets executed on the hardware in heterogeneous computing.  GPU calls are </a:t>
            </a:r>
            <a:r>
              <a:rPr kumimoji="0" lang="en-US" sz="1800" b="1" i="0" u="sng" strike="noStrike" kern="1200" cap="none" spc="0" normalizeH="0" baseline="0" noProof="0" dirty="0">
                <a:ln>
                  <a:noFill/>
                </a:ln>
                <a:solidFill>
                  <a:srgbClr val="FFC000"/>
                </a:solidFill>
                <a:effectLst/>
                <a:uLnTx/>
                <a:uFillTx/>
                <a:latin typeface="Calibri" panose="020F0502020204030204"/>
                <a:ea typeface="+mn-ea"/>
                <a:cs typeface="Times New Roman" panose="02020603050405020304" pitchFamily="18" charset="0"/>
              </a:rPr>
              <a:t>asynchronous</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a:t>
            </a:r>
          </a:p>
        </p:txBody>
      </p:sp>
      <p:grpSp>
        <p:nvGrpSpPr>
          <p:cNvPr id="5" name="Group 4"/>
          <p:cNvGrpSpPr/>
          <p:nvPr/>
        </p:nvGrpSpPr>
        <p:grpSpPr>
          <a:xfrm>
            <a:off x="3138285" y="822483"/>
            <a:ext cx="1240847" cy="5968331"/>
            <a:chOff x="3124201" y="593834"/>
            <a:chExt cx="1240847" cy="5968331"/>
          </a:xfrm>
        </p:grpSpPr>
        <p:pic>
          <p:nvPicPr>
            <p:cNvPr id="300034" name="Picture 2"/>
            <p:cNvPicPr>
              <a:picLocks noChangeAspect="1" noChangeArrowheads="1"/>
            </p:cNvPicPr>
            <p:nvPr/>
          </p:nvPicPr>
          <p:blipFill rotWithShape="1">
            <a:blip r:embed="rId3" cstate="print"/>
            <a:srcRect r="65498"/>
            <a:stretch/>
          </p:blipFill>
          <p:spPr bwMode="auto">
            <a:xfrm>
              <a:off x="3124201" y="593834"/>
              <a:ext cx="1240847" cy="5952744"/>
            </a:xfrm>
            <a:prstGeom prst="rect">
              <a:avLst/>
            </a:prstGeom>
            <a:noFill/>
            <a:ln w="9525">
              <a:noFill/>
              <a:miter lim="800000"/>
              <a:headEnd/>
              <a:tailEnd/>
            </a:ln>
          </p:spPr>
        </p:pic>
        <p:sp>
          <p:nvSpPr>
            <p:cNvPr id="8" name="Rectangle 7"/>
            <p:cNvSpPr/>
            <p:nvPr/>
          </p:nvSpPr>
          <p:spPr>
            <a:xfrm>
              <a:off x="3159932" y="609600"/>
              <a:ext cx="1177925" cy="5952565"/>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pic>
        <p:nvPicPr>
          <p:cNvPr id="10" name="Picture 2"/>
          <p:cNvPicPr>
            <a:picLocks noChangeAspect="1" noChangeArrowheads="1"/>
          </p:cNvPicPr>
          <p:nvPr/>
        </p:nvPicPr>
        <p:blipFill rotWithShape="1">
          <a:blip r:embed="rId3" cstate="print"/>
          <a:srcRect l="34427" t="18300" b="52515"/>
          <a:stretch/>
        </p:blipFill>
        <p:spPr bwMode="auto">
          <a:xfrm>
            <a:off x="7155095" y="1494945"/>
            <a:ext cx="2451476" cy="1805911"/>
          </a:xfrm>
          <a:prstGeom prst="rect">
            <a:avLst/>
          </a:prstGeom>
          <a:noFill/>
          <a:ln w="9525">
            <a:noFill/>
            <a:miter lim="800000"/>
            <a:headEnd/>
            <a:tailEnd/>
          </a:ln>
        </p:spPr>
      </p:pic>
      <p:pic>
        <p:nvPicPr>
          <p:cNvPr id="11" name="Picture 2"/>
          <p:cNvPicPr>
            <a:picLocks noChangeAspect="1" noChangeArrowheads="1"/>
          </p:cNvPicPr>
          <p:nvPr/>
        </p:nvPicPr>
        <p:blipFill rotWithShape="1">
          <a:blip r:embed="rId3" cstate="print"/>
          <a:srcRect l="34427" t="61271"/>
          <a:stretch/>
        </p:blipFill>
        <p:spPr bwMode="auto">
          <a:xfrm>
            <a:off x="7155095" y="3571357"/>
            <a:ext cx="2451476" cy="2396498"/>
          </a:xfrm>
          <a:prstGeom prst="rect">
            <a:avLst/>
          </a:prstGeom>
          <a:noFill/>
          <a:ln w="9525">
            <a:noFill/>
            <a:miter lim="800000"/>
            <a:headEnd/>
            <a:tailEnd/>
          </a:ln>
        </p:spPr>
      </p:pic>
      <p:pic>
        <p:nvPicPr>
          <p:cNvPr id="12" name="Picture 2"/>
          <p:cNvPicPr>
            <a:picLocks noChangeAspect="1" noChangeArrowheads="1"/>
          </p:cNvPicPr>
          <p:nvPr/>
        </p:nvPicPr>
        <p:blipFill rotWithShape="1">
          <a:blip r:embed="rId3" cstate="print"/>
          <a:srcRect l="34427" t="8359" b="81186"/>
          <a:stretch/>
        </p:blipFill>
        <p:spPr bwMode="auto">
          <a:xfrm>
            <a:off x="4586951" y="1223301"/>
            <a:ext cx="2451476" cy="646932"/>
          </a:xfrm>
          <a:prstGeom prst="rect">
            <a:avLst/>
          </a:prstGeom>
          <a:noFill/>
          <a:ln w="9525">
            <a:noFill/>
            <a:miter lim="800000"/>
            <a:headEnd/>
            <a:tailEnd/>
          </a:ln>
        </p:spPr>
      </p:pic>
      <p:pic>
        <p:nvPicPr>
          <p:cNvPr id="13" name="Picture 2"/>
          <p:cNvPicPr>
            <a:picLocks noChangeAspect="1" noChangeArrowheads="1"/>
          </p:cNvPicPr>
          <p:nvPr/>
        </p:nvPicPr>
        <p:blipFill rotWithShape="1">
          <a:blip r:embed="rId3" cstate="print"/>
          <a:srcRect l="34427" t="47135" b="38273"/>
          <a:stretch/>
        </p:blipFill>
        <p:spPr bwMode="auto">
          <a:xfrm>
            <a:off x="4627419" y="5156314"/>
            <a:ext cx="2451476" cy="902956"/>
          </a:xfrm>
          <a:prstGeom prst="rect">
            <a:avLst/>
          </a:prstGeom>
          <a:noFill/>
          <a:ln w="9525">
            <a:noFill/>
            <a:miter lim="800000"/>
            <a:headEnd/>
            <a:tailEnd/>
          </a:ln>
        </p:spPr>
      </p:pic>
      <p:sp>
        <p:nvSpPr>
          <p:cNvPr id="4" name="Rectangle 3"/>
          <p:cNvSpPr/>
          <p:nvPr/>
        </p:nvSpPr>
        <p:spPr>
          <a:xfrm>
            <a:off x="8323814" y="1392879"/>
            <a:ext cx="2172390" cy="307777"/>
          </a:xfrm>
          <a:prstGeom prst="rect">
            <a:avLst/>
          </a:prstGeom>
          <a:solidFill>
            <a:schemeClr val="bg1"/>
          </a:solidFill>
          <a:ln>
            <a:solidFill>
              <a:srgbClr val="99CCFF"/>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rPr>
              <a:t>Execution of Kernel0</a:t>
            </a:r>
          </a:p>
        </p:txBody>
      </p:sp>
      <p:sp>
        <p:nvSpPr>
          <p:cNvPr id="16" name="Rectangle 15"/>
          <p:cNvSpPr/>
          <p:nvPr/>
        </p:nvSpPr>
        <p:spPr>
          <a:xfrm>
            <a:off x="8190810" y="3450279"/>
            <a:ext cx="2172390" cy="307777"/>
          </a:xfrm>
          <a:prstGeom prst="rect">
            <a:avLst/>
          </a:prstGeom>
          <a:solidFill>
            <a:schemeClr val="bg1"/>
          </a:solidFill>
          <a:ln>
            <a:solidFill>
              <a:srgbClr val="99CCFF"/>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rPr>
              <a:t>Execution of Kernel1</a:t>
            </a:r>
          </a:p>
        </p:txBody>
      </p:sp>
      <p:cxnSp>
        <p:nvCxnSpPr>
          <p:cNvPr id="14" name="Straight Arrow Connector 13"/>
          <p:cNvCxnSpPr/>
          <p:nvPr/>
        </p:nvCxnSpPr>
        <p:spPr>
          <a:xfrm>
            <a:off x="5836421" y="1753992"/>
            <a:ext cx="1357357" cy="1538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6" idx="0"/>
            <a:endCxn id="8" idx="1"/>
          </p:cNvCxnSpPr>
          <p:nvPr/>
        </p:nvCxnSpPr>
        <p:spPr>
          <a:xfrm rot="5400000" flipH="1" flipV="1">
            <a:off x="2393560" y="3653228"/>
            <a:ext cx="735012" cy="797732"/>
          </a:xfrm>
          <a:prstGeom prst="curvedConnector2">
            <a:avLst/>
          </a:prstGeom>
          <a:ln w="22225">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pic>
        <p:nvPicPr>
          <p:cNvPr id="20" name="Picture 2">
            <a:extLst>
              <a:ext uri="{FF2B5EF4-FFF2-40B4-BE49-F238E27FC236}">
                <a16:creationId xmlns:a16="http://schemas.microsoft.com/office/drawing/2014/main" id="{FC76B919-CCA4-4C5E-82BE-7FD251523F90}"/>
              </a:ext>
            </a:extLst>
          </p:cNvPr>
          <p:cNvPicPr>
            <a:picLocks noChangeAspect="1" noChangeArrowheads="1"/>
          </p:cNvPicPr>
          <p:nvPr/>
        </p:nvPicPr>
        <p:blipFill rotWithShape="1">
          <a:blip r:embed="rId3" cstate="print"/>
          <a:srcRect l="34427" t="47135" b="38273"/>
          <a:stretch/>
        </p:blipFill>
        <p:spPr bwMode="auto">
          <a:xfrm>
            <a:off x="4580681" y="3105799"/>
            <a:ext cx="2451476" cy="996735"/>
          </a:xfrm>
          <a:prstGeom prst="rect">
            <a:avLst/>
          </a:prstGeom>
          <a:noFill/>
          <a:ln w="9525">
            <a:noFill/>
            <a:miter lim="800000"/>
            <a:headEnd/>
            <a:tailEnd/>
          </a:ln>
        </p:spPr>
      </p:pic>
      <p:cxnSp>
        <p:nvCxnSpPr>
          <p:cNvPr id="19" name="Straight Arrow Connector 18"/>
          <p:cNvCxnSpPr>
            <a:cxnSpLocks/>
          </p:cNvCxnSpPr>
          <p:nvPr/>
        </p:nvCxnSpPr>
        <p:spPr>
          <a:xfrm>
            <a:off x="5950278" y="3749763"/>
            <a:ext cx="1374165" cy="28773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9961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a:bodyPr>
          <a:lstStyle/>
          <a:p>
            <a:r>
              <a:rPr lang="en-US" sz="3200" dirty="0"/>
              <a:t>The CUDA Execution Model</a:t>
            </a:r>
          </a:p>
        </p:txBody>
      </p:sp>
      <p:sp>
        <p:nvSpPr>
          <p:cNvPr id="888835" name="Rectangle 3"/>
          <p:cNvSpPr>
            <a:spLocks noGrp="1" noChangeArrowheads="1"/>
          </p:cNvSpPr>
          <p:nvPr>
            <p:ph idx="1"/>
          </p:nvPr>
        </p:nvSpPr>
        <p:spPr/>
        <p:txBody>
          <a:bodyPr/>
          <a:lstStyle/>
          <a:p>
            <a:endParaRPr lang="en-US" sz="2000" dirty="0"/>
          </a:p>
          <a:p>
            <a:r>
              <a:rPr lang="en-US" sz="2000" dirty="0"/>
              <a:t>Data needs to be copied into GPU device memory and the results need to be fetched back</a:t>
            </a:r>
            <a:endParaRPr lang="en-US" sz="2000" dirty="0">
              <a:solidFill>
                <a:srgbClr val="0070C0"/>
              </a:solidFill>
            </a:endParaRPr>
          </a:p>
          <a:p>
            <a:pPr lvl="1"/>
            <a:r>
              <a:rPr lang="en-US" sz="1800" dirty="0"/>
              <a:t>This happens over a PCI-Express 3.0/4.0 connection</a:t>
            </a:r>
          </a:p>
          <a:p>
            <a:pPr lvl="1"/>
            <a:r>
              <a:rPr lang="en-US" sz="1800" dirty="0"/>
              <a:t>Can also happen over </a:t>
            </a:r>
            <a:r>
              <a:rPr lang="en-US" sz="1800" dirty="0" err="1"/>
              <a:t>NVLink</a:t>
            </a:r>
            <a:r>
              <a:rPr lang="en-US" sz="1800" dirty="0"/>
              <a:t> (5-12 times faster than PCI-E) </a:t>
            </a:r>
          </a:p>
          <a:p>
            <a:pPr lvl="2"/>
            <a:r>
              <a:rPr lang="en-US" sz="1500" dirty="0" err="1"/>
              <a:t>NVLink</a:t>
            </a:r>
            <a:r>
              <a:rPr lang="en-US" sz="1500" dirty="0"/>
              <a:t>: Available on one Euler node only</a:t>
            </a:r>
          </a:p>
          <a:p>
            <a:pPr lvl="1"/>
            <a:endParaRPr lang="en-US" sz="1600" dirty="0"/>
          </a:p>
          <a:p>
            <a:pPr lvl="1"/>
            <a:endParaRPr lang="en-US" sz="1600" dirty="0"/>
          </a:p>
          <a:p>
            <a:r>
              <a:rPr lang="en-US" sz="2000" dirty="0"/>
              <a:t>IMPORTANT:</a:t>
            </a:r>
          </a:p>
          <a:p>
            <a:pPr lvl="1"/>
            <a:r>
              <a:rPr lang="en-US" sz="1800" dirty="0"/>
              <a:t>For GPU computing to pay off, the data transfer overhead should be overshadowed by the GPU number crunching that draws on that data</a:t>
            </a:r>
          </a:p>
          <a:p>
            <a:pPr lvl="1"/>
            <a:endParaRPr lang="en-US" sz="1600" dirty="0"/>
          </a:p>
          <a:p>
            <a:pPr lvl="1"/>
            <a:endParaRPr lang="en-US" sz="1600" dirty="0"/>
          </a:p>
          <a:p>
            <a:r>
              <a:rPr lang="en-US" sz="2000" dirty="0"/>
              <a:t>The CUDA kernel calls and copying to/from GPU are managed by the CUDA runtime in a </a:t>
            </a:r>
            <a:r>
              <a:rPr lang="en-US" sz="2000" dirty="0">
                <a:solidFill>
                  <a:srgbClr val="00B050"/>
                </a:solidFill>
              </a:rPr>
              <a:t>separate stream</a:t>
            </a:r>
            <a:r>
              <a:rPr lang="en-US" sz="2000" dirty="0"/>
              <a:t> associated w/ the GPU execution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2396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a:bodyPr>
          <a:lstStyle/>
          <a:p>
            <a:r>
              <a:rPr lang="en-US" sz="3200" dirty="0"/>
              <a:t>The concept of “CUDA host stream”</a:t>
            </a:r>
          </a:p>
        </p:txBody>
      </p:sp>
      <p:sp>
        <p:nvSpPr>
          <p:cNvPr id="888835" name="Rectangle 3"/>
          <p:cNvSpPr>
            <a:spLocks noGrp="1" noChangeArrowheads="1"/>
          </p:cNvSpPr>
          <p:nvPr>
            <p:ph idx="1"/>
          </p:nvPr>
        </p:nvSpPr>
        <p:spPr/>
        <p:txBody>
          <a:bodyPr>
            <a:normAutofit/>
          </a:bodyPr>
          <a:lstStyle/>
          <a:p>
            <a:endParaRPr lang="en-US" sz="2000" dirty="0"/>
          </a:p>
          <a:p>
            <a:r>
              <a:rPr lang="en-US" sz="2000" dirty="0"/>
              <a:t>“CUDA host stream”: it has </a:t>
            </a:r>
            <a:r>
              <a:rPr lang="en-US" sz="2000" dirty="0">
                <a:solidFill>
                  <a:srgbClr val="0070C0"/>
                </a:solidFill>
              </a:rPr>
              <a:t>nothing</a:t>
            </a:r>
            <a:r>
              <a:rPr lang="en-US" sz="2000" dirty="0"/>
              <a:t> to do with the SM (Stream Multiprocessor), which is a hardware thing</a:t>
            </a:r>
          </a:p>
          <a:p>
            <a:endParaRPr lang="en-US" sz="2000" dirty="0"/>
          </a:p>
          <a:p>
            <a:r>
              <a:rPr lang="en-US" sz="2000" dirty="0"/>
              <a:t>The CUDA runtime places all calls that invoke the GPU in a stream (i.e., ordered collection) of calls</a:t>
            </a:r>
          </a:p>
          <a:p>
            <a:pPr marL="685800" lvl="2">
              <a:spcBef>
                <a:spcPts val="1000"/>
              </a:spcBef>
            </a:pPr>
            <a:r>
              <a:rPr lang="en-US" dirty="0"/>
              <a:t>This stream is a FIFO (first-in-first-out) stream </a:t>
            </a:r>
          </a:p>
          <a:p>
            <a:pPr marL="1143000" lvl="3">
              <a:spcBef>
                <a:spcPts val="1000"/>
              </a:spcBef>
            </a:pPr>
            <a:r>
              <a:rPr lang="en-US" dirty="0"/>
              <a:t>In example of two slides ago, </a:t>
            </a:r>
            <a:r>
              <a:rPr lang="en-US" dirty="0">
                <a:latin typeface="Consolas" panose="020B0609020204030204" pitchFamily="49" charset="0"/>
              </a:rPr>
              <a:t>Kernel1</a:t>
            </a:r>
            <a:r>
              <a:rPr lang="en-US" dirty="0"/>
              <a:t> will only be called once </a:t>
            </a:r>
            <a:r>
              <a:rPr lang="en-US" dirty="0">
                <a:latin typeface="Consolas" panose="020B0609020204030204" pitchFamily="49" charset="0"/>
              </a:rPr>
              <a:t>Kernel0</a:t>
            </a:r>
            <a:r>
              <a:rPr lang="en-US" dirty="0"/>
              <a:t> finished execution</a:t>
            </a:r>
          </a:p>
          <a:p>
            <a:pPr marL="228600" lvl="1">
              <a:spcBef>
                <a:spcPts val="1000"/>
              </a:spcBef>
            </a:pPr>
            <a:endParaRPr lang="en-US" dirty="0"/>
          </a:p>
          <a:p>
            <a:pPr marL="228600" lvl="1">
              <a:spcBef>
                <a:spcPts val="1000"/>
              </a:spcBef>
            </a:pPr>
            <a:r>
              <a:rPr lang="en-US" dirty="0"/>
              <a:t>Important: there is an </a:t>
            </a:r>
            <a:r>
              <a:rPr lang="en-US" dirty="0">
                <a:solidFill>
                  <a:srgbClr val="00B050"/>
                </a:solidFill>
              </a:rPr>
              <a:t>a-synchronicity</a:t>
            </a:r>
            <a:r>
              <a:rPr lang="en-US" dirty="0"/>
              <a:t> between host and device</a:t>
            </a:r>
          </a:p>
          <a:p>
            <a:pPr marL="685800" lvl="2">
              <a:spcBef>
                <a:spcPts val="1000"/>
              </a:spcBef>
            </a:pPr>
            <a:r>
              <a:rPr lang="en-US" dirty="0"/>
              <a:t>Host: minds its business, continuing execution right away after launching a kernel</a:t>
            </a:r>
          </a:p>
          <a:p>
            <a:pPr marL="685800" lvl="2">
              <a:spcBef>
                <a:spcPts val="1000"/>
              </a:spcBef>
            </a:pPr>
            <a:r>
              <a:rPr lang="en-US" dirty="0"/>
              <a:t>Device: minds its business, taking on the next task in the sequence of tasks in the stream</a:t>
            </a:r>
          </a:p>
          <a:p>
            <a:pPr marL="228600" lvl="1">
              <a:spcBef>
                <a:spcPts val="1000"/>
              </a:spcBef>
            </a:pP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7393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a:bodyPr>
          <a:lstStyle/>
          <a:p>
            <a:r>
              <a:rPr lang="en-US" sz="3200" dirty="0"/>
              <a:t>Further comments, on the “asynchronous” aspect of GPU computing</a:t>
            </a:r>
          </a:p>
        </p:txBody>
      </p:sp>
      <p:sp>
        <p:nvSpPr>
          <p:cNvPr id="888835" name="Rectangle 3"/>
          <p:cNvSpPr>
            <a:spLocks noGrp="1" noChangeArrowheads="1"/>
          </p:cNvSpPr>
          <p:nvPr>
            <p:ph idx="1"/>
          </p:nvPr>
        </p:nvSpPr>
        <p:spPr/>
        <p:txBody>
          <a:bodyPr>
            <a:normAutofit/>
          </a:bodyPr>
          <a:lstStyle/>
          <a:p>
            <a:pPr marL="228600" lvl="1">
              <a:spcBef>
                <a:spcPts val="1000"/>
              </a:spcBef>
            </a:pPr>
            <a:endParaRPr lang="en-US" dirty="0"/>
          </a:p>
          <a:p>
            <a:pPr marL="228600" lvl="1">
              <a:spcBef>
                <a:spcPts val="1000"/>
              </a:spcBef>
            </a:pPr>
            <a:endParaRPr lang="en-US" dirty="0"/>
          </a:p>
          <a:p>
            <a:pPr marL="228600" lvl="1">
              <a:spcBef>
                <a:spcPts val="1000"/>
              </a:spcBef>
            </a:pPr>
            <a:r>
              <a:rPr lang="en-US" dirty="0"/>
              <a:t>Caveat to a-synchronicity</a:t>
            </a:r>
          </a:p>
          <a:p>
            <a:pPr marL="685800" lvl="2">
              <a:spcBef>
                <a:spcPts val="1000"/>
              </a:spcBef>
            </a:pPr>
            <a:r>
              <a:rPr lang="en-US" dirty="0"/>
              <a:t>There are </a:t>
            </a:r>
            <a:r>
              <a:rPr lang="en-US" dirty="0">
                <a:solidFill>
                  <a:srgbClr val="0070C0"/>
                </a:solidFill>
              </a:rPr>
              <a:t>implicit synchronization points</a:t>
            </a:r>
            <a:r>
              <a:rPr lang="en-US" dirty="0"/>
              <a:t>: A H2D or D2H memory data copy cannot take place (stalls the host) until all other CUDA operations in the stream have completed</a:t>
            </a:r>
          </a:p>
          <a:p>
            <a:pPr marL="228600" lvl="1">
              <a:spcBef>
                <a:spcPts val="1000"/>
              </a:spcBef>
            </a:pPr>
            <a:endParaRPr lang="en-US" dirty="0"/>
          </a:p>
          <a:p>
            <a:pPr marL="228600" lvl="1">
              <a:spcBef>
                <a:spcPts val="1000"/>
              </a:spcBef>
            </a:pPr>
            <a:r>
              <a:rPr lang="en-US" dirty="0"/>
              <a:t>You can even force everything to be synchronous during the execution of the code</a:t>
            </a:r>
          </a:p>
          <a:p>
            <a:pPr marL="685800" lvl="2">
              <a:spcBef>
                <a:spcPts val="1000"/>
              </a:spcBef>
            </a:pPr>
            <a:r>
              <a:rPr lang="en-US" dirty="0"/>
              <a:t>Simply set </a:t>
            </a:r>
            <a:r>
              <a:rPr lang="en-US" dirty="0">
                <a:latin typeface="Consolas" panose="020B0609020204030204" pitchFamily="49" charset="0"/>
              </a:rPr>
              <a:t>CUDA_LAUNCH_BLOCKING</a:t>
            </a:r>
            <a:r>
              <a:rPr lang="en-US" dirty="0"/>
              <a:t> environment variable to 1.</a:t>
            </a:r>
          </a:p>
          <a:p>
            <a:pPr marL="228600" lvl="1">
              <a:spcBef>
                <a:spcPts val="1000"/>
              </a:spcBef>
            </a:pPr>
            <a:endParaRPr lang="en-US" dirty="0"/>
          </a:p>
          <a:p>
            <a:pPr marL="228600" lvl="1">
              <a:spcBef>
                <a:spcPts val="1000"/>
              </a:spcBef>
            </a:pPr>
            <a:r>
              <a:rPr lang="en-US" dirty="0"/>
              <a:t>If you force kernel calls to be synchronous, you lose the opportunity to do something on the host while the device is busy running your kernel</a:t>
            </a:r>
          </a:p>
          <a:p>
            <a:pPr marL="685800" lvl="2">
              <a:spcBef>
                <a:spcPts val="1000"/>
              </a:spcBef>
            </a:pPr>
            <a:endParaRPr lang="en-US" dirty="0"/>
          </a:p>
          <a:p>
            <a:pPr marL="228600" lvl="1">
              <a:spcBef>
                <a:spcPts val="1000"/>
              </a:spcBef>
            </a:pP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4872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ECDD-F549-47D3-9BDA-9A12636BC058}"/>
              </a:ext>
            </a:extLst>
          </p:cNvPr>
          <p:cNvSpPr>
            <a:spLocks noGrp="1"/>
          </p:cNvSpPr>
          <p:nvPr>
            <p:ph type="title"/>
          </p:nvPr>
        </p:nvSpPr>
        <p:spPr/>
        <p:txBody>
          <a:bodyPr>
            <a:normAutofit/>
          </a:bodyPr>
          <a:lstStyle/>
          <a:p>
            <a:r>
              <a:rPr lang="en-US" dirty="0"/>
              <a:t>More specifics: GPU operations that are </a:t>
            </a:r>
            <a:r>
              <a:rPr lang="en-US" dirty="0">
                <a:solidFill>
                  <a:srgbClr val="FFC000"/>
                </a:solidFill>
              </a:rPr>
              <a:t>asynchronous</a:t>
            </a:r>
          </a:p>
        </p:txBody>
      </p:sp>
      <p:sp>
        <p:nvSpPr>
          <p:cNvPr id="3" name="Content Placeholder 2">
            <a:extLst>
              <a:ext uri="{FF2B5EF4-FFF2-40B4-BE49-F238E27FC236}">
                <a16:creationId xmlns:a16="http://schemas.microsoft.com/office/drawing/2014/main" id="{55A81D43-974E-4908-8AFD-62E7CB68B709}"/>
              </a:ext>
            </a:extLst>
          </p:cNvPr>
          <p:cNvSpPr>
            <a:spLocks noGrp="1"/>
          </p:cNvSpPr>
          <p:nvPr>
            <p:ph idx="1"/>
          </p:nvPr>
        </p:nvSpPr>
        <p:spPr/>
        <p:txBody>
          <a:bodyPr/>
          <a:lstStyle/>
          <a:p>
            <a:endParaRPr lang="en-US" dirty="0"/>
          </a:p>
          <a:p>
            <a:r>
              <a:rPr lang="en-US" dirty="0"/>
              <a:t>The following calls made on the host return the control to host right away </a:t>
            </a:r>
          </a:p>
          <a:p>
            <a:pPr lvl="1"/>
            <a:r>
              <a:rPr lang="en-US" dirty="0"/>
              <a:t>CUDA kernel launches</a:t>
            </a:r>
          </a:p>
          <a:p>
            <a:pPr lvl="1"/>
            <a:endParaRPr lang="en-US" dirty="0"/>
          </a:p>
          <a:p>
            <a:pPr lvl="1"/>
            <a:r>
              <a:rPr lang="en-US" dirty="0"/>
              <a:t>CUDA memory copies within a single device's memory</a:t>
            </a:r>
          </a:p>
          <a:p>
            <a:pPr lvl="2"/>
            <a:r>
              <a:rPr lang="en-US" dirty="0"/>
              <a:t>On the host, you ask the GPU to copy bytes from the GPU’s device memory to some other GPU mem location</a:t>
            </a:r>
          </a:p>
          <a:p>
            <a:pPr lvl="1"/>
            <a:endParaRPr lang="en-US" dirty="0"/>
          </a:p>
          <a:p>
            <a:pPr lvl="1"/>
            <a:r>
              <a:rPr lang="en-US" dirty="0"/>
              <a:t>CUDA memory copies from host to device of a memory block of 64 KB or less</a:t>
            </a:r>
          </a:p>
          <a:p>
            <a:pPr lvl="1"/>
            <a:endParaRPr lang="en-US" dirty="0"/>
          </a:p>
          <a:p>
            <a:pPr lvl="1"/>
            <a:r>
              <a:rPr lang="en-US" dirty="0"/>
              <a:t>CUDA memory copies performed by functions that are suffixed with </a:t>
            </a:r>
            <a:r>
              <a:rPr lang="en-US" dirty="0">
                <a:latin typeface="Consolas" panose="020B0609020204030204" pitchFamily="49" charset="0"/>
              </a:rPr>
              <a:t>Async</a:t>
            </a:r>
          </a:p>
          <a:p>
            <a:pPr lvl="1"/>
            <a:endParaRPr lang="en-US" dirty="0"/>
          </a:p>
          <a:p>
            <a:pPr lvl="1"/>
            <a:r>
              <a:rPr lang="en-US" dirty="0"/>
              <a:t>CUDA “memory set” function calls</a:t>
            </a:r>
          </a:p>
        </p:txBody>
      </p:sp>
      <p:sp>
        <p:nvSpPr>
          <p:cNvPr id="4" name="Slide Number Placeholder 3">
            <a:extLst>
              <a:ext uri="{FF2B5EF4-FFF2-40B4-BE49-F238E27FC236}">
                <a16:creationId xmlns:a16="http://schemas.microsoft.com/office/drawing/2014/main" id="{D43D445D-7FEB-469F-B7F4-18BA651C1AB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1681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fontScale="90000"/>
          </a:bodyPr>
          <a:lstStyle/>
          <a:p>
            <a:r>
              <a:rPr lang="en-US" sz="3200" dirty="0"/>
              <a:t>The CUDA Execution Model: </a:t>
            </a:r>
            <a:r>
              <a:rPr lang="en-US" sz="3200" dirty="0">
                <a:solidFill>
                  <a:srgbClr val="FFC000"/>
                </a:solidFill>
              </a:rPr>
              <a:t>Three Opportunities </a:t>
            </a:r>
            <a:r>
              <a:rPr lang="en-US" sz="3200" dirty="0"/>
              <a:t>for Asynchronous Execution</a:t>
            </a:r>
          </a:p>
        </p:txBody>
      </p:sp>
      <p:sp>
        <p:nvSpPr>
          <p:cNvPr id="888835" name="Rectangle 3"/>
          <p:cNvSpPr>
            <a:spLocks noGrp="1" noChangeArrowheads="1"/>
          </p:cNvSpPr>
          <p:nvPr>
            <p:ph idx="1"/>
          </p:nvPr>
        </p:nvSpPr>
        <p:spPr/>
        <p:txBody>
          <a:bodyPr>
            <a:normAutofit/>
          </a:bodyPr>
          <a:lstStyle/>
          <a:p>
            <a:endParaRPr lang="en-US" sz="2000" dirty="0"/>
          </a:p>
          <a:p>
            <a:pPr>
              <a:lnSpc>
                <a:spcPct val="100000"/>
              </a:lnSpc>
            </a:pPr>
            <a:r>
              <a:rPr lang="en-US" sz="2000" dirty="0"/>
              <a:t>Three opportunities, listed in increasing order of use/engagement complexity </a:t>
            </a:r>
          </a:p>
          <a:p>
            <a:endParaRPr lang="en-US" sz="2000" dirty="0"/>
          </a:p>
          <a:p>
            <a:pPr lvl="1"/>
            <a:r>
              <a:rPr lang="en-US" sz="1600" dirty="0"/>
              <a:t>Opportunity 1: The GPU and CPU work in asynchronous mode</a:t>
            </a:r>
          </a:p>
          <a:p>
            <a:pPr lvl="2"/>
            <a:r>
              <a:rPr lang="en-US" sz="1600" dirty="0"/>
              <a:t>The CPU moves on </a:t>
            </a:r>
            <a:r>
              <a:rPr lang="en-US" sz="1600" dirty="0">
                <a:solidFill>
                  <a:srgbClr val="0070C0"/>
                </a:solidFill>
              </a:rPr>
              <a:t>right away</a:t>
            </a:r>
            <a:r>
              <a:rPr lang="en-US" sz="1600" dirty="0"/>
              <a:t> after a kernel launch</a:t>
            </a:r>
          </a:p>
          <a:p>
            <a:pPr lvl="2"/>
            <a:r>
              <a:rPr lang="en-US" sz="1600" dirty="0"/>
              <a:t>The GPU works at the same time the CPU works</a:t>
            </a:r>
          </a:p>
          <a:p>
            <a:pPr lvl="1"/>
            <a:endParaRPr lang="en-US" sz="1200" dirty="0"/>
          </a:p>
          <a:p>
            <a:pPr lvl="1"/>
            <a:endParaRPr lang="en-US" sz="1600" dirty="0"/>
          </a:p>
          <a:p>
            <a:pPr lvl="1"/>
            <a:r>
              <a:rPr lang="en-US" sz="1600" dirty="0"/>
              <a:t>Opportunity 2: the GPU has three engines that can work at the same time</a:t>
            </a:r>
          </a:p>
          <a:p>
            <a:pPr lvl="2"/>
            <a:r>
              <a:rPr lang="en-US" sz="1200" dirty="0"/>
              <a:t>copy-in engine + copy-out engine + execution engine</a:t>
            </a:r>
          </a:p>
          <a:p>
            <a:pPr lvl="2"/>
            <a:r>
              <a:rPr lang="en-US" sz="1200" dirty="0"/>
              <a:t>More later (when we talk about streams)</a:t>
            </a:r>
          </a:p>
          <a:p>
            <a:pPr lvl="1"/>
            <a:endParaRPr lang="en-US" sz="1200" dirty="0"/>
          </a:p>
          <a:p>
            <a:pPr lvl="1"/>
            <a:endParaRPr lang="en-US" sz="1600" dirty="0"/>
          </a:p>
          <a:p>
            <a:pPr lvl="1"/>
            <a:r>
              <a:rPr lang="en-US" sz="1600" dirty="0"/>
              <a:t>Opportunity 3: Multiple GPUs can work at the same time on one host</a:t>
            </a:r>
          </a:p>
          <a:p>
            <a:endParaRPr lang="en-US" sz="16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2894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normAutofit/>
          </a:bodyPr>
          <a:lstStyle/>
          <a:p>
            <a:r>
              <a:rPr lang="en-US" sz="3200" dirty="0"/>
              <a:t>CUDA Function Declarations: (the “</a:t>
            </a:r>
            <a:r>
              <a:rPr lang="en-US" sz="3200" dirty="0">
                <a:solidFill>
                  <a:srgbClr val="FFC000"/>
                </a:solidFill>
              </a:rPr>
              <a:t>C with extensions</a:t>
            </a:r>
            <a:r>
              <a:rPr lang="en-US" sz="3200" dirty="0"/>
              <a:t>” part)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3ECFD8-5EC6-49FD-9837-172B927B7D47}"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286723" name="Group 3"/>
          <p:cNvGraphicFramePr>
            <a:graphicFrameLocks noGrp="1"/>
          </p:cNvGraphicFramePr>
          <p:nvPr>
            <p:ph sz="half" idx="4294967295"/>
          </p:nvPr>
        </p:nvGraphicFramePr>
        <p:xfrm>
          <a:off x="1734670" y="1528482"/>
          <a:ext cx="8305800" cy="2209801"/>
        </p:xfrm>
        <a:graphic>
          <a:graphicData uri="http://schemas.openxmlformats.org/drawingml/2006/table">
            <a:tbl>
              <a:tblPr/>
              <a:tblGrid>
                <a:gridCol w="4954588">
                  <a:extLst>
                    <a:ext uri="{9D8B030D-6E8A-4147-A177-3AD203B41FA5}">
                      <a16:colId xmlns:a16="http://schemas.microsoft.com/office/drawing/2014/main" val="20000"/>
                    </a:ext>
                  </a:extLst>
                </a:gridCol>
                <a:gridCol w="1446212">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tblGrid>
              <a:tr h="76517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sz="22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Executed on the: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Only callable from the: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CC0000"/>
                          </a:solidFill>
                          <a:effectLst/>
                          <a:latin typeface="Courier New" pitchFamily="49" charset="0"/>
                        </a:rPr>
                        <a:t>__device__</a:t>
                      </a:r>
                      <a:r>
                        <a:rPr kumimoji="0" lang="en-US" sz="2000" b="0" i="0" u="none" strike="noStrike" cap="none" normalizeH="0" baseline="0">
                          <a:ln>
                            <a:noFill/>
                          </a:ln>
                          <a:solidFill>
                            <a:schemeClr val="tx1"/>
                          </a:solidFill>
                          <a:effectLst/>
                          <a:latin typeface="Courier New" pitchFamily="49" charset="0"/>
                        </a:rPr>
                        <a:t> float myDeviceFunc()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device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device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36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dirty="0">
                          <a:ln>
                            <a:noFill/>
                          </a:ln>
                          <a:solidFill>
                            <a:srgbClr val="CC0000"/>
                          </a:solidFill>
                          <a:effectLst/>
                          <a:latin typeface="Courier New" pitchFamily="49" charset="0"/>
                        </a:rPr>
                        <a:t>__global__</a:t>
                      </a:r>
                      <a:r>
                        <a:rPr kumimoji="0" lang="en-US" sz="2000" b="0" i="0" u="none" strike="noStrike" cap="none" normalizeH="0" baseline="0" dirty="0">
                          <a:ln>
                            <a:noFill/>
                          </a:ln>
                          <a:solidFill>
                            <a:schemeClr val="tx1"/>
                          </a:solidFill>
                          <a:effectLst/>
                          <a:latin typeface="Courier New" pitchFamily="49" charset="0"/>
                        </a:rPr>
                        <a:t> </a:t>
                      </a:r>
                      <a:r>
                        <a:rPr kumimoji="0" lang="en-US" sz="2000" b="1" i="0" u="none" strike="noStrike" cap="none" normalizeH="0" baseline="0" dirty="0">
                          <a:ln>
                            <a:noFill/>
                          </a:ln>
                          <a:solidFill>
                            <a:srgbClr val="CC0000"/>
                          </a:solidFill>
                          <a:effectLst/>
                          <a:latin typeface="Courier New" pitchFamily="49" charset="0"/>
                        </a:rPr>
                        <a:t>void</a:t>
                      </a:r>
                      <a:r>
                        <a:rPr kumimoji="0" lang="en-US" sz="2000" b="0" i="0" u="none" strike="noStrike" cap="none" normalizeH="0" baseline="0" dirty="0">
                          <a:ln>
                            <a:noFill/>
                          </a:ln>
                          <a:solidFill>
                            <a:schemeClr val="tx1"/>
                          </a:solidFill>
                          <a:effectLst/>
                          <a:latin typeface="Courier New" pitchFamily="49" charset="0"/>
                        </a:rPr>
                        <a:t>  </a:t>
                      </a:r>
                      <a:r>
                        <a:rPr kumimoji="0" lang="en-US" sz="2000" b="0" i="0" u="none" strike="noStrike" cap="none" normalizeH="0" baseline="0" dirty="0" err="1">
                          <a:ln>
                            <a:noFill/>
                          </a:ln>
                          <a:solidFill>
                            <a:schemeClr val="tx1"/>
                          </a:solidFill>
                          <a:effectLst/>
                          <a:latin typeface="Courier New" pitchFamily="49" charset="0"/>
                        </a:rPr>
                        <a:t>myKernelFunc</a:t>
                      </a:r>
                      <a:r>
                        <a:rPr kumimoji="0" lang="en-US" sz="2000" b="0" i="0" u="none" strike="noStrike" cap="none" normalizeH="0" baseline="0" dirty="0">
                          <a:ln>
                            <a:noFill/>
                          </a:ln>
                          <a:solidFill>
                            <a:schemeClr val="tx1"/>
                          </a:solidFill>
                          <a:effectLst/>
                          <a:latin typeface="Courier New" pitchFamily="49"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device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006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CC0000"/>
                          </a:solidFill>
                          <a:effectLst/>
                          <a:latin typeface="Courier New" pitchFamily="49" charset="0"/>
                        </a:rPr>
                        <a:t>__host__</a:t>
                      </a:r>
                      <a:r>
                        <a:rPr kumimoji="0" lang="en-US" sz="2000" b="0" i="0" u="none" strike="noStrike" cap="none" normalizeH="0" baseline="0">
                          <a:ln>
                            <a:noFill/>
                          </a:ln>
                          <a:solidFill>
                            <a:schemeClr val="tx1"/>
                          </a:solidFill>
                          <a:effectLst/>
                          <a:latin typeface="Courier New" pitchFamily="49" charset="0"/>
                        </a:rPr>
                        <a:t>   float myHostFunc()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host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86745" name="Rectangle 25"/>
          <p:cNvSpPr>
            <a:spLocks noGrp="1" noChangeArrowheads="1"/>
          </p:cNvSpPr>
          <p:nvPr>
            <p:ph type="body" sz="half" idx="4294967295"/>
          </p:nvPr>
        </p:nvSpPr>
        <p:spPr>
          <a:xfrm>
            <a:off x="235527" y="4236638"/>
            <a:ext cx="11720945" cy="2133600"/>
          </a:xfrm>
        </p:spPr>
        <p:txBody>
          <a:bodyPr>
            <a:normAutofit/>
          </a:bodyPr>
          <a:lstStyle/>
          <a:p>
            <a:pPr marL="457200" indent="-457200"/>
            <a:r>
              <a:rPr lang="en-US" sz="2200" b="1" dirty="0">
                <a:solidFill>
                  <a:srgbClr val="C00000"/>
                </a:solidFill>
                <a:latin typeface="Courier New" pitchFamily="49" charset="0"/>
              </a:rPr>
              <a:t>__global__</a:t>
            </a:r>
            <a:r>
              <a:rPr lang="en-US" sz="2200" dirty="0">
                <a:solidFill>
                  <a:srgbClr val="C00000"/>
                </a:solidFill>
              </a:rPr>
              <a:t> </a:t>
            </a:r>
            <a:r>
              <a:rPr lang="en-US" sz="2200" dirty="0"/>
              <a:t>defines a kernel function, launched by host, executed on the device</a:t>
            </a:r>
          </a:p>
          <a:p>
            <a:pPr marL="974725" lvl="1" indent="-403225"/>
            <a:r>
              <a:rPr lang="en-US" dirty="0"/>
              <a:t>Must return </a:t>
            </a:r>
            <a:r>
              <a:rPr lang="en-US" b="1" dirty="0">
                <a:solidFill>
                  <a:srgbClr val="C00000"/>
                </a:solidFill>
                <a:latin typeface="Courier New" pitchFamily="49" charset="0"/>
              </a:rPr>
              <a:t>void</a:t>
            </a:r>
          </a:p>
          <a:p>
            <a:pPr marL="457200" indent="-457200"/>
            <a:r>
              <a:rPr lang="en-US" sz="2200" dirty="0"/>
              <a:t>NOTE: can combine </a:t>
            </a:r>
            <a:r>
              <a:rPr lang="en-US" sz="2200" dirty="0">
                <a:latin typeface="Consolas" panose="020B0609020204030204" pitchFamily="49" charset="0"/>
              </a:rPr>
              <a:t>__device__</a:t>
            </a:r>
            <a:r>
              <a:rPr lang="en-US" sz="2200" dirty="0"/>
              <a:t> with </a:t>
            </a:r>
            <a:r>
              <a:rPr lang="en-US" sz="2200" dirty="0">
                <a:latin typeface="Consolas" panose="020B0609020204030204" pitchFamily="49" charset="0"/>
              </a:rPr>
              <a:t>__host__</a:t>
            </a:r>
          </a:p>
          <a:p>
            <a:pPr marL="457200" indent="-457200"/>
            <a:endParaRPr lang="en-US" sz="2200" dirty="0"/>
          </a:p>
          <a:p>
            <a:pPr marL="457200" indent="-457200"/>
            <a:r>
              <a:rPr lang="en-US" sz="2200" dirty="0"/>
              <a:t>See CUDA Reference Manual </a:t>
            </a:r>
            <a:r>
              <a:rPr lang="en-US" sz="2000" dirty="0">
                <a:hlinkClick r:id="rId3"/>
              </a:rPr>
              <a:t>http://docs.nvidia.com/cuda/cuda-c-programming-guide/index.html</a:t>
            </a:r>
            <a:endParaRPr lang="en-US" sz="2000" dirty="0"/>
          </a:p>
          <a:p>
            <a:pPr marL="457200" indent="-457200">
              <a:buNone/>
            </a:pPr>
            <a:endParaRPr lang="en-US" sz="2200" dirty="0">
              <a:latin typeface="Courier New" pitchFamily="49" charset="0"/>
            </a:endParaRPr>
          </a:p>
        </p:txBody>
      </p:sp>
    </p:spTree>
    <p:extLst>
      <p:ext uri="{BB962C8B-B14F-4D97-AF65-F5344CB8AC3E}">
        <p14:creationId xmlns:p14="http://schemas.microsoft.com/office/powerpoint/2010/main" val="145647762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Decoding: Instruction Type J - jump (MIPS ISA)</a:t>
            </a:r>
          </a:p>
        </p:txBody>
      </p:sp>
      <p:sp>
        <p:nvSpPr>
          <p:cNvPr id="3" name="Content Placeholder 2"/>
          <p:cNvSpPr>
            <a:spLocks noGrp="1"/>
          </p:cNvSpPr>
          <p:nvPr>
            <p:ph sz="half" idx="2"/>
          </p:nvPr>
        </p:nvSpPr>
        <p:spPr/>
        <p:txBody>
          <a:bodyPr>
            <a:normAutofit/>
          </a:bodyPr>
          <a:lstStyle/>
          <a:p>
            <a:endParaRPr lang="en-US" sz="2000" dirty="0"/>
          </a:p>
          <a:p>
            <a:endParaRPr lang="en-US" sz="2000" dirty="0"/>
          </a:p>
          <a:p>
            <a:r>
              <a:rPr lang="en-US" sz="2000" dirty="0"/>
              <a:t>Type J has an </a:t>
            </a:r>
            <a:r>
              <a:rPr lang="en-US" sz="2000" dirty="0">
                <a:latin typeface="Consolas" pitchFamily="49" charset="0"/>
                <a:cs typeface="Consolas" pitchFamily="49" charset="0"/>
              </a:rPr>
              <a:t>op</a:t>
            </a:r>
            <a:r>
              <a:rPr lang="en-US" sz="2000" dirty="0"/>
              <a:t> field and an </a:t>
            </a:r>
            <a:r>
              <a:rPr lang="en-US" sz="2000" dirty="0">
                <a:latin typeface="Consolas" panose="020B0609020204030204" pitchFamily="49" charset="0"/>
              </a:rPr>
              <a:t>address</a:t>
            </a:r>
            <a:r>
              <a:rPr lang="en-US" sz="2000" dirty="0"/>
              <a:t> field</a:t>
            </a:r>
          </a:p>
          <a:p>
            <a:endParaRPr lang="en-US" sz="2000" dirty="0"/>
          </a:p>
          <a:p>
            <a:r>
              <a:rPr lang="en-US" sz="2000" dirty="0"/>
              <a:t>Jump instruction has a </a:t>
            </a:r>
            <a:r>
              <a:rPr lang="en-US" sz="2000" b="1" dirty="0"/>
              <a:t>word</a:t>
            </a:r>
            <a:r>
              <a:rPr lang="en-US" sz="2000" dirty="0"/>
              <a:t> address, </a:t>
            </a:r>
            <a:r>
              <a:rPr lang="en-US" sz="2000" dirty="0">
                <a:solidFill>
                  <a:srgbClr val="C00000"/>
                </a:solidFill>
              </a:rPr>
              <a:t>not an offset</a:t>
            </a:r>
          </a:p>
          <a:p>
            <a:pPr lvl="1"/>
            <a:r>
              <a:rPr lang="en-US" sz="1800" dirty="0"/>
              <a:t>A 26-bit address field allows for jumps to any address between 0 and 2</a:t>
            </a:r>
            <a:r>
              <a:rPr lang="en-US" sz="1800" baseline="30000" dirty="0"/>
              <a:t>26</a:t>
            </a:r>
            <a:r>
              <a:rPr lang="en-US" sz="1800" dirty="0"/>
              <a:t>-1</a:t>
            </a:r>
            <a:br>
              <a:rPr lang="en-US" sz="1800" dirty="0"/>
            </a:br>
            <a:endParaRPr lang="en-US" sz="1800" dirty="0"/>
          </a:p>
          <a:p>
            <a:endParaRPr lang="en-US" sz="2000" dirty="0"/>
          </a:p>
          <a:p>
            <a:r>
              <a:rPr lang="en-US" sz="2000" dirty="0"/>
              <a:t>Longer jumps use the “jump register” instruction:</a:t>
            </a:r>
            <a:br>
              <a:rPr lang="en-US" sz="2000" dirty="0"/>
            </a:br>
            <a:br>
              <a:rPr lang="en-US" sz="2000" dirty="0"/>
            </a:br>
            <a:r>
              <a:rPr lang="en-US" sz="1800" dirty="0" err="1">
                <a:latin typeface="Consolas" panose="020B0609020204030204" pitchFamily="49" charset="0"/>
              </a:rPr>
              <a:t>jr</a:t>
            </a:r>
            <a:r>
              <a:rPr lang="en-US" sz="1800" dirty="0">
                <a:latin typeface="Consolas" panose="020B0609020204030204" pitchFamily="49" charset="0"/>
              </a:rPr>
              <a:t> $ra  # jump to address in register $ra</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24" name="Group 23"/>
          <p:cNvGrpSpPr/>
          <p:nvPr/>
        </p:nvGrpSpPr>
        <p:grpSpPr>
          <a:xfrm>
            <a:off x="6671253" y="1336561"/>
            <a:ext cx="4987670" cy="702229"/>
            <a:chOff x="457200" y="1769925"/>
            <a:chExt cx="4987670" cy="702229"/>
          </a:xfrm>
        </p:grpSpPr>
        <p:sp>
          <p:nvSpPr>
            <p:cNvPr id="4" name="Rectangle 3"/>
            <p:cNvSpPr/>
            <p:nvPr/>
          </p:nvSpPr>
          <p:spPr>
            <a:xfrm>
              <a:off x="457200" y="1769925"/>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 (6 bits)</a:t>
              </a:r>
            </a:p>
          </p:txBody>
        </p:sp>
        <p:sp>
          <p:nvSpPr>
            <p:cNvPr id="7" name="Rectangle 6"/>
            <p:cNvSpPr/>
            <p:nvPr/>
          </p:nvSpPr>
          <p:spPr>
            <a:xfrm>
              <a:off x="1787270" y="1769925"/>
              <a:ext cx="365760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address (26 bits)</a:t>
              </a:r>
            </a:p>
          </p:txBody>
        </p:sp>
        <p:cxnSp>
          <p:nvCxnSpPr>
            <p:cNvPr id="19" name="Straight Connector 18"/>
            <p:cNvCxnSpPr/>
            <p:nvPr/>
          </p:nvCxnSpPr>
          <p:spPr>
            <a:xfrm>
              <a:off x="45720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44487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57200" y="2286000"/>
              <a:ext cx="4987670" cy="0"/>
            </a:xfrm>
            <a:prstGeom prst="line">
              <a:avLst/>
            </a:prstGeom>
            <a:ln>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487601" y="2133600"/>
              <a:ext cx="742511"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32 bits</a:t>
              </a:r>
            </a:p>
          </p:txBody>
        </p:sp>
      </p:grpSp>
      <p:pic>
        <p:nvPicPr>
          <p:cNvPr id="23" name="Picture 22">
            <a:extLst>
              <a:ext uri="{FF2B5EF4-FFF2-40B4-BE49-F238E27FC236}">
                <a16:creationId xmlns:a16="http://schemas.microsoft.com/office/drawing/2014/main" id="{5FC27C3D-8A37-4417-8E87-84915A081CF5}"/>
              </a:ext>
            </a:extLst>
          </p:cNvPr>
          <p:cNvPicPr>
            <a:picLocks noChangeAspect="1"/>
          </p:cNvPicPr>
          <p:nvPr/>
        </p:nvPicPr>
        <p:blipFill>
          <a:blip r:embed="rId3"/>
          <a:stretch>
            <a:fillRect/>
          </a:stretch>
        </p:blipFill>
        <p:spPr>
          <a:xfrm>
            <a:off x="1112292" y="1624484"/>
            <a:ext cx="4255114" cy="4675350"/>
          </a:xfrm>
          <a:prstGeom prst="rect">
            <a:avLst/>
          </a:prstGeom>
        </p:spPr>
      </p:pic>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3CB8E79-3616-494E-B128-E83D8F4BCDA2}"/>
                  </a:ext>
                </a:extLst>
              </p:cNvPr>
              <p:cNvSpPr/>
              <p:nvPr/>
            </p:nvSpPr>
            <p:spPr>
              <a:xfrm>
                <a:off x="1274385" y="5830027"/>
                <a:ext cx="3143809"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[http://www.divms.uiowa.edu/~ghosh/1-24-06.pdf]</a:t>
                </a:r>
                <a14:m>
                  <m:oMath xmlns:m="http://schemas.openxmlformats.org/officeDocument/2006/math">
                    <m: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5" name="Rectangle 24">
                <a:extLst>
                  <a:ext uri="{FF2B5EF4-FFF2-40B4-BE49-F238E27FC236}">
                    <a16:creationId xmlns:a16="http://schemas.microsoft.com/office/drawing/2014/main" id="{F3CB8E79-3616-494E-B128-E83D8F4BCDA2}"/>
                  </a:ext>
                </a:extLst>
              </p:cNvPr>
              <p:cNvSpPr>
                <a:spLocks noRot="1" noChangeAspect="1" noMove="1" noResize="1" noEditPoints="1" noAdjustHandles="1" noChangeArrowheads="1" noChangeShapeType="1" noTextEdit="1"/>
              </p:cNvSpPr>
              <p:nvPr/>
            </p:nvSpPr>
            <p:spPr>
              <a:xfrm>
                <a:off x="1274385" y="5830027"/>
                <a:ext cx="3143809" cy="253916"/>
              </a:xfrm>
              <a:prstGeom prst="rect">
                <a:avLst/>
              </a:prstGeom>
              <a:blipFill>
                <a:blip r:embed="rId4"/>
                <a:stretch>
                  <a:fillRect b="-14286"/>
                </a:stretch>
              </a:blipFill>
            </p:spPr>
            <p:txBody>
              <a:bodyPr/>
              <a:lstStyle/>
              <a:p>
                <a:r>
                  <a:rPr lang="en-US">
                    <a:noFill/>
                  </a:rPr>
                  <a:t> </a:t>
                </a:r>
              </a:p>
            </p:txBody>
          </p:sp>
        </mc:Fallback>
      </mc:AlternateContent>
      <p:sp>
        <p:nvSpPr>
          <p:cNvPr id="5" name="Right Arrow 4"/>
          <p:cNvSpPr/>
          <p:nvPr/>
        </p:nvSpPr>
        <p:spPr>
          <a:xfrm>
            <a:off x="1057183" y="3749039"/>
            <a:ext cx="496273" cy="25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89859" y="3422608"/>
            <a:ext cx="1176925"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Procedure called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first time here</a:t>
            </a:r>
          </a:p>
        </p:txBody>
      </p:sp>
      <p:sp>
        <p:nvSpPr>
          <p:cNvPr id="18" name="Right Arrow 17"/>
          <p:cNvSpPr/>
          <p:nvPr/>
        </p:nvSpPr>
        <p:spPr>
          <a:xfrm>
            <a:off x="1057183" y="5019310"/>
            <a:ext cx="496273" cy="25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06440" y="4692879"/>
            <a:ext cx="1176925"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Procedure called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second time here</a:t>
            </a:r>
          </a:p>
        </p:txBody>
      </p:sp>
      <p:sp>
        <p:nvSpPr>
          <p:cNvPr id="27" name="Rectangle 26"/>
          <p:cNvSpPr/>
          <p:nvPr/>
        </p:nvSpPr>
        <p:spPr>
          <a:xfrm>
            <a:off x="1283365" y="1618338"/>
            <a:ext cx="854721" cy="430887"/>
          </a:xfrm>
          <a:prstGeom prst="rect">
            <a:avLst/>
          </a:prstGeom>
          <a:solidFill>
            <a:schemeClr val="bg1"/>
          </a:solidFill>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Execution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instructions</a:t>
            </a:r>
          </a:p>
        </p:txBody>
      </p:sp>
    </p:spTree>
    <p:extLst>
      <p:ext uri="{BB962C8B-B14F-4D97-AF65-F5344CB8AC3E}">
        <p14:creationId xmlns:p14="http://schemas.microsoft.com/office/powerpoint/2010/main" val="30046862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92637" y="3334870"/>
            <a:ext cx="7183174" cy="823393"/>
          </a:xfrm>
        </p:spPr>
        <p:txBody>
          <a:bodyPr/>
          <a:lstStyle/>
          <a:p>
            <a:r>
              <a:rPr lang="en-US" dirty="0"/>
              <a:t>GPU Execution Configuration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20888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1255929" y="1614411"/>
            <a:ext cx="10202238" cy="2054832"/>
          </a:xfrm>
          <a:prstGeom prst="rect">
            <a:avLst/>
          </a:prstGeom>
          <a:solidFill>
            <a:schemeClr val="bg1">
              <a:lumMod val="95000"/>
            </a:schemeClr>
          </a:solid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__global__</a:t>
            </a:r>
            <a:r>
              <a:rPr kumimoji="0" lang="en-US" sz="1800" b="0" i="0" u="none" strike="noStrike" kern="1200" cap="none" spc="0" normalizeH="0" baseline="0" noProof="0" dirty="0">
                <a:ln>
                  <a:noFill/>
                </a:ln>
                <a:solidFill>
                  <a:srgbClr val="ED7D31"/>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void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kernelFoo</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declaration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7D3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dim3</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DimGrid</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(100, 50);        </a:t>
            </a: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2D grid structure, w/ total of 5000 thread blocks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dim3</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DimBlock</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(4, 8, 8);       </a:t>
            </a: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3D block structure, with 256 threads per block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kernelFoo</a:t>
            </a: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&lt;&lt;&lt;</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DimGrid</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DimBlock</a:t>
            </a: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&gt;&gt;&gt;</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(...your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arg</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list comes here…);</a:t>
            </a:r>
          </a:p>
        </p:txBody>
      </p:sp>
      <p:sp>
        <p:nvSpPr>
          <p:cNvPr id="58371" name="Rectangle 3"/>
          <p:cNvSpPr>
            <a:spLocks noGrp="1" noChangeArrowheads="1"/>
          </p:cNvSpPr>
          <p:nvPr>
            <p:ph type="title"/>
          </p:nvPr>
        </p:nvSpPr>
        <p:spPr/>
        <p:txBody>
          <a:bodyPr/>
          <a:lstStyle/>
          <a:p>
            <a:r>
              <a:rPr lang="en-US" sz="1800" dirty="0"/>
              <a:t>[New Topic]</a:t>
            </a:r>
            <a:r>
              <a:rPr lang="en-US" sz="3200" dirty="0"/>
              <a:t> The concept of </a:t>
            </a:r>
            <a:r>
              <a:rPr lang="en-US" sz="3200" dirty="0">
                <a:solidFill>
                  <a:srgbClr val="FFC000"/>
                </a:solidFill>
              </a:rPr>
              <a:t>Execution Configuration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8372" name="Rectangle 4"/>
          <p:cNvSpPr>
            <a:spLocks noGrp="1" noChangeArrowheads="1"/>
          </p:cNvSpPr>
          <p:nvPr>
            <p:ph idx="4294967295"/>
          </p:nvPr>
        </p:nvSpPr>
        <p:spPr>
          <a:xfrm>
            <a:off x="228600" y="1085429"/>
            <a:ext cx="11473665" cy="3024234"/>
          </a:xfrm>
        </p:spPr>
        <p:txBody>
          <a:bodyPr>
            <a:noAutofit/>
          </a:bodyPr>
          <a:lstStyle/>
          <a:p>
            <a:r>
              <a:rPr lang="en-US" sz="2000" dirty="0"/>
              <a:t>A kernel function must be called with an </a:t>
            </a:r>
            <a:r>
              <a:rPr lang="en-US" sz="2000" dirty="0">
                <a:solidFill>
                  <a:srgbClr val="0070C0"/>
                </a:solidFill>
              </a:rPr>
              <a:t>execution configuration</a:t>
            </a:r>
            <a:r>
              <a:rPr lang="en-US" sz="2000" dirty="0"/>
              <a:t>:</a:t>
            </a:r>
          </a:p>
          <a:p>
            <a:pPr marL="457200" indent="-457200"/>
            <a:endParaRPr lang="en-US" sz="2000" dirty="0"/>
          </a:p>
          <a:p>
            <a:pPr marL="457200" indent="-457200"/>
            <a:endParaRPr lang="en-US" sz="2000" dirty="0"/>
          </a:p>
          <a:p>
            <a:pPr marL="457200" indent="-457200"/>
            <a:endParaRPr lang="en-US" sz="2000" dirty="0"/>
          </a:p>
          <a:p>
            <a:pPr marL="457200" indent="-457200"/>
            <a:endParaRPr lang="en-US" sz="2000" dirty="0"/>
          </a:p>
          <a:p>
            <a:pPr marL="457200" indent="-457200"/>
            <a:endParaRPr lang="en-US" sz="2000" dirty="0"/>
          </a:p>
          <a:p>
            <a:pPr marL="0" indent="0">
              <a:buNone/>
            </a:pPr>
            <a:endParaRPr lang="en-US" sz="2000" dirty="0"/>
          </a:p>
          <a:p>
            <a:r>
              <a:rPr lang="en-US" sz="2000" dirty="0">
                <a:solidFill>
                  <a:srgbClr val="C00000"/>
                </a:solidFill>
              </a:rPr>
              <a:t>Threads in each block:</a:t>
            </a:r>
          </a:p>
          <a:p>
            <a:pPr lvl="1"/>
            <a:r>
              <a:rPr lang="en-US" dirty="0">
                <a:solidFill>
                  <a:srgbClr val="C00000"/>
                </a:solidFill>
              </a:rPr>
              <a:t>The threads can be organized as a 3D structure (</a:t>
            </a:r>
            <a:r>
              <a:rPr lang="en-US" dirty="0" err="1">
                <a:solidFill>
                  <a:srgbClr val="C00000"/>
                </a:solidFill>
              </a:rPr>
              <a:t>x,y,z</a:t>
            </a:r>
            <a:r>
              <a:rPr lang="en-US" dirty="0">
                <a:solidFill>
                  <a:srgbClr val="C00000"/>
                </a:solidFill>
              </a:rPr>
              <a:t>)</a:t>
            </a:r>
          </a:p>
          <a:p>
            <a:pPr lvl="1"/>
            <a:r>
              <a:rPr lang="en-US" dirty="0">
                <a:solidFill>
                  <a:srgbClr val="C00000"/>
                </a:solidFill>
              </a:rPr>
              <a:t>Maximum x- or y-dimension of a block is 1024</a:t>
            </a:r>
          </a:p>
          <a:p>
            <a:pPr lvl="1"/>
            <a:r>
              <a:rPr lang="en-US" dirty="0">
                <a:solidFill>
                  <a:srgbClr val="C00000"/>
                </a:solidFill>
              </a:rPr>
              <a:t>Maximum z-dimension of a block is 64</a:t>
            </a:r>
          </a:p>
          <a:p>
            <a:pPr lvl="1"/>
            <a:r>
              <a:rPr lang="en-US" dirty="0">
                <a:solidFill>
                  <a:srgbClr val="C00000"/>
                </a:solidFill>
              </a:rPr>
              <a:t>The maximum number of threads in each block is 1024</a:t>
            </a:r>
          </a:p>
          <a:p>
            <a:r>
              <a:rPr lang="en-US" sz="2000" dirty="0">
                <a:solidFill>
                  <a:srgbClr val="C00000"/>
                </a:solidFill>
              </a:rPr>
              <a:t>There is a limitation on the number of blocks in a grid:</a:t>
            </a:r>
          </a:p>
          <a:p>
            <a:pPr lvl="1"/>
            <a:r>
              <a:rPr lang="en-US" dirty="0">
                <a:solidFill>
                  <a:srgbClr val="C00000"/>
                </a:solidFill>
              </a:rPr>
              <a:t>The grid of blocks can be organized as a 3D structure: max of 2</a:t>
            </a:r>
            <a:r>
              <a:rPr lang="en-US" baseline="30000" dirty="0">
                <a:solidFill>
                  <a:srgbClr val="C00000"/>
                </a:solidFill>
              </a:rPr>
              <a:t>31</a:t>
            </a:r>
            <a:r>
              <a:rPr lang="en-US" dirty="0">
                <a:solidFill>
                  <a:srgbClr val="C00000"/>
                </a:solidFill>
              </a:rPr>
              <a:t>-1 by 65,535 by 65,535 grid of blocks</a:t>
            </a:r>
          </a:p>
        </p:txBody>
      </p:sp>
      <p:sp>
        <p:nvSpPr>
          <p:cNvPr id="2" name="Rectangle 1"/>
          <p:cNvSpPr/>
          <p:nvPr/>
        </p:nvSpPr>
        <p:spPr>
          <a:xfrm>
            <a:off x="2025267" y="2300428"/>
            <a:ext cx="2574474" cy="6827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50827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583836-F63E-748E-1F96-0E47D4FD5CFB}"/>
              </a:ext>
            </a:extLst>
          </p:cNvPr>
          <p:cNvSpPr>
            <a:spLocks noGrp="1"/>
          </p:cNvSpPr>
          <p:nvPr>
            <p:ph type="title"/>
          </p:nvPr>
        </p:nvSpPr>
        <p:spPr/>
        <p:txBody>
          <a:bodyPr/>
          <a:lstStyle/>
          <a:p>
            <a:r>
              <a:rPr lang="en-US" dirty="0"/>
              <a:t>Important slide: a “block of threads” gets mapped to a SM</a:t>
            </a:r>
          </a:p>
        </p:txBody>
      </p:sp>
      <p:sp>
        <p:nvSpPr>
          <p:cNvPr id="3" name="Content Placeholder 2">
            <a:extLst>
              <a:ext uri="{FF2B5EF4-FFF2-40B4-BE49-F238E27FC236}">
                <a16:creationId xmlns:a16="http://schemas.microsoft.com/office/drawing/2014/main" id="{18942C41-39AD-417E-9622-746ADFBF1957}"/>
              </a:ext>
            </a:extLst>
          </p:cNvPr>
          <p:cNvSpPr>
            <a:spLocks noGrp="1"/>
          </p:cNvSpPr>
          <p:nvPr>
            <p:ph sz="half" idx="1"/>
          </p:nvPr>
        </p:nvSpPr>
        <p:spPr/>
        <p:txBody>
          <a:bodyPr/>
          <a:lstStyle/>
          <a:p>
            <a:endParaRPr lang="en-US" dirty="0"/>
          </a:p>
          <a:p>
            <a:r>
              <a:rPr lang="en-US" dirty="0"/>
              <a:t>The concept of block is important since the “block of threads” represents the entity that gets executed by an SM</a:t>
            </a:r>
          </a:p>
          <a:p>
            <a:endParaRPr lang="en-US" dirty="0"/>
          </a:p>
          <a:p>
            <a:endParaRPr lang="en-US" dirty="0"/>
          </a:p>
          <a:p>
            <a:r>
              <a:rPr lang="en-US" dirty="0"/>
              <a:t>An SM can in some cases execute more than one block at the same time</a:t>
            </a:r>
          </a:p>
          <a:p>
            <a:endParaRPr lang="en-US" dirty="0"/>
          </a:p>
        </p:txBody>
      </p:sp>
      <p:sp>
        <p:nvSpPr>
          <p:cNvPr id="4" name="Slide Number Placeholder 3">
            <a:extLst>
              <a:ext uri="{FF2B5EF4-FFF2-40B4-BE49-F238E27FC236}">
                <a16:creationId xmlns:a16="http://schemas.microsoft.com/office/drawing/2014/main" id="{59A826CD-5806-C8F9-CCB4-D1570E1E3D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642EDAD-C962-9D8D-5FC2-B88C2ED129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8986" y="2042271"/>
            <a:ext cx="4485348" cy="3501490"/>
          </a:xfrm>
          <a:prstGeom prst="rect">
            <a:avLst/>
          </a:prstGeom>
        </p:spPr>
      </p:pic>
    </p:spTree>
    <p:extLst>
      <p:ext uri="{BB962C8B-B14F-4D97-AF65-F5344CB8AC3E}">
        <p14:creationId xmlns:p14="http://schemas.microsoft.com/office/powerpoint/2010/main" val="22850950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More on the Execution Configuration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sz="1800" dirty="0"/>
              </a:p>
              <a:p>
                <a:r>
                  <a:rPr lang="en-US" sz="2000" dirty="0"/>
                  <a:t>Bottom line: max number of threads a kernel can be invoked with </a:t>
                </a:r>
              </a:p>
              <a:p>
                <a:pPr marL="0" indent="0">
                  <a:buNone/>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31</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16</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16</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10</m:t>
                          </m:r>
                        </m:sup>
                      </m:sSup>
                      <m:r>
                        <a:rPr lang="en-US" sz="1800" i="1">
                          <a:latin typeface="Cambria Math" panose="02040503050406030204" pitchFamily="18" charset="0"/>
                        </a:rPr>
                        <m:t>=2^73</m:t>
                      </m:r>
                    </m:oMath>
                  </m:oMathPara>
                </a14:m>
                <a:endParaRPr lang="en-US" sz="1800" dirty="0"/>
              </a:p>
              <a:p>
                <a:pPr lvl="1"/>
                <a:endParaRPr lang="en-US" sz="1600" dirty="0"/>
              </a:p>
              <a:p>
                <a:endParaRPr lang="en-US" sz="2000" dirty="0"/>
              </a:p>
              <a:p>
                <a:endParaRPr lang="en-US" sz="2000" dirty="0"/>
              </a:p>
              <a:p>
                <a:r>
                  <a:rPr lang="en-US" sz="2000" dirty="0"/>
                  <a:t>Max count: about 9.444732965739290e+21 threads can execute a kernel</a:t>
                </a:r>
              </a:p>
              <a:p>
                <a:r>
                  <a:rPr lang="en-US" sz="2000" dirty="0"/>
                  <a:t>What if you want more threads to execute that kernel?</a:t>
                </a:r>
              </a:p>
              <a:p>
                <a:pPr lvl="1"/>
                <a:r>
                  <a:rPr lang="en-US" sz="1600" dirty="0">
                    <a:solidFill>
                      <a:srgbClr val="C00000"/>
                    </a:solidFill>
                  </a:rPr>
                  <a:t>You call the kernel again</a:t>
                </a:r>
              </a:p>
              <a:p>
                <a:pPr lvl="1"/>
                <a:endParaRPr lang="en-US" sz="1600" dirty="0"/>
              </a:p>
              <a:p>
                <a:pPr lvl="1"/>
                <a:endParaRPr lang="en-US" sz="1600" dirty="0"/>
              </a:p>
              <a:p>
                <a:r>
                  <a:rPr lang="en-US" sz="2000" dirty="0"/>
                  <a:t>Putting things in perspective:</a:t>
                </a:r>
              </a:p>
              <a:p>
                <a:pPr lvl="1"/>
                <a:r>
                  <a:rPr lang="en-US" sz="1600" dirty="0"/>
                  <a:t>The kernel is executed by the threads you specify via your execution configuration setup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2581095" y="2534524"/>
            <a:ext cx="24336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blocks in x-direction</a:t>
            </a:r>
          </a:p>
        </p:txBody>
      </p:sp>
      <p:sp>
        <p:nvSpPr>
          <p:cNvPr id="7" name="Rectangle 6"/>
          <p:cNvSpPr/>
          <p:nvPr/>
        </p:nvSpPr>
        <p:spPr>
          <a:xfrm>
            <a:off x="3985611" y="2791600"/>
            <a:ext cx="24336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blocks in y-direction</a:t>
            </a:r>
          </a:p>
        </p:txBody>
      </p:sp>
      <p:sp>
        <p:nvSpPr>
          <p:cNvPr id="8" name="Rectangle 7"/>
          <p:cNvSpPr/>
          <p:nvPr/>
        </p:nvSpPr>
        <p:spPr>
          <a:xfrm>
            <a:off x="6604001" y="2632801"/>
            <a:ext cx="24336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blocks in z-direction</a:t>
            </a:r>
          </a:p>
        </p:txBody>
      </p:sp>
      <p:sp>
        <p:nvSpPr>
          <p:cNvPr id="9" name="Rectangle 8"/>
          <p:cNvSpPr/>
          <p:nvPr/>
        </p:nvSpPr>
        <p:spPr>
          <a:xfrm>
            <a:off x="6553201" y="1371601"/>
            <a:ext cx="228594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threads in a block</a:t>
            </a:r>
          </a:p>
        </p:txBody>
      </p:sp>
      <p:cxnSp>
        <p:nvCxnSpPr>
          <p:cNvPr id="10" name="Straight Arrow Connector 9"/>
          <p:cNvCxnSpPr/>
          <p:nvPr/>
        </p:nvCxnSpPr>
        <p:spPr>
          <a:xfrm flipH="1" flipV="1">
            <a:off x="6042794" y="2353647"/>
            <a:ext cx="561207" cy="361752"/>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5457420" y="2371150"/>
            <a:ext cx="177785" cy="524451"/>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292586" y="2371149"/>
            <a:ext cx="279414" cy="237700"/>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553200" y="1600201"/>
            <a:ext cx="50800" cy="591225"/>
          </a:xfrm>
          <a:prstGeom prst="straightConnector1">
            <a:avLst/>
          </a:prstGeom>
          <a:ln w="730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3665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sz="3200" dirty="0"/>
              <a:t>Block and Thread Index (</a:t>
            </a:r>
            <a:r>
              <a:rPr lang="en-US" sz="3200" dirty="0" err="1"/>
              <a:t>Idx</a:t>
            </a:r>
            <a:r>
              <a:rPr lang="en-US" sz="3200" dirty="0"/>
              <a:t>)</a:t>
            </a:r>
          </a:p>
        </p:txBody>
      </p:sp>
      <p:sp>
        <p:nvSpPr>
          <p:cNvPr id="13"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3795" name="Rectangle 3"/>
          <p:cNvSpPr>
            <a:spLocks noGrp="1" noChangeArrowheads="1"/>
          </p:cNvSpPr>
          <p:nvPr>
            <p:ph idx="4294967295"/>
          </p:nvPr>
        </p:nvSpPr>
        <p:spPr>
          <a:xfrm>
            <a:off x="0" y="1719263"/>
            <a:ext cx="5257800" cy="4605337"/>
          </a:xfrm>
        </p:spPr>
        <p:txBody>
          <a:bodyPr/>
          <a:lstStyle/>
          <a:p>
            <a:pPr marL="457200" indent="-457200"/>
            <a:r>
              <a:rPr lang="en-US" sz="2200" dirty="0"/>
              <a:t>Threads and blocks have indices</a:t>
            </a:r>
          </a:p>
          <a:p>
            <a:pPr marL="974725" lvl="1" indent="-403225"/>
            <a:r>
              <a:rPr lang="en-US" b="1" dirty="0">
                <a:solidFill>
                  <a:srgbClr val="C00000"/>
                </a:solidFill>
              </a:rPr>
              <a:t>Used by each thread the decide what data to work on </a:t>
            </a:r>
            <a:r>
              <a:rPr lang="en-US" b="1" dirty="0"/>
              <a:t>(more later)</a:t>
            </a:r>
          </a:p>
          <a:p>
            <a:pPr marL="974725" lvl="1" indent="-403225"/>
            <a:r>
              <a:rPr lang="en-US" dirty="0"/>
              <a:t>Block Index: a triplet of </a:t>
            </a:r>
            <a:r>
              <a:rPr lang="en-US" dirty="0" err="1">
                <a:latin typeface="Courier New" panose="02070309020205020404" pitchFamily="49" charset="0"/>
                <a:cs typeface="Courier New" panose="02070309020205020404" pitchFamily="49" charset="0"/>
              </a:rPr>
              <a:t>uint</a:t>
            </a:r>
            <a:endParaRPr lang="en-US" dirty="0">
              <a:latin typeface="Courier New" panose="02070309020205020404" pitchFamily="49" charset="0"/>
              <a:cs typeface="Courier New" panose="02070309020205020404" pitchFamily="49" charset="0"/>
            </a:endParaRPr>
          </a:p>
          <a:p>
            <a:pPr marL="974725" lvl="1" indent="-403225"/>
            <a:r>
              <a:rPr lang="en-US" dirty="0"/>
              <a:t>Thread Index: a triplet of </a:t>
            </a:r>
            <a:r>
              <a:rPr lang="en-US" dirty="0" err="1">
                <a:latin typeface="Courier New" panose="02070309020205020404" pitchFamily="49" charset="0"/>
                <a:cs typeface="Courier New" panose="02070309020205020404" pitchFamily="49" charset="0"/>
              </a:rPr>
              <a:t>uint</a:t>
            </a:r>
            <a:endParaRPr lang="en-US" dirty="0">
              <a:latin typeface="Courier New" panose="02070309020205020404" pitchFamily="49" charset="0"/>
              <a:cs typeface="Courier New" panose="02070309020205020404" pitchFamily="49" charset="0"/>
            </a:endParaRPr>
          </a:p>
          <a:p>
            <a:pPr marL="457200" indent="-457200"/>
            <a:endParaRPr lang="en-US" sz="2200" dirty="0"/>
          </a:p>
          <a:p>
            <a:pPr marL="457200" indent="-457200"/>
            <a:r>
              <a:rPr lang="en-US" sz="2200" dirty="0"/>
              <a:t>Why this 3D layout?</a:t>
            </a:r>
          </a:p>
          <a:p>
            <a:pPr marL="974725" lvl="1" indent="-403225"/>
            <a:r>
              <a:rPr lang="en-US" dirty="0">
                <a:solidFill>
                  <a:srgbClr val="C00000"/>
                </a:solidFill>
              </a:rPr>
              <a:t>Simplifies memory</a:t>
            </a:r>
            <a:br>
              <a:rPr lang="en-US" dirty="0">
                <a:solidFill>
                  <a:srgbClr val="C00000"/>
                </a:solidFill>
              </a:rPr>
            </a:br>
            <a:r>
              <a:rPr lang="en-US" dirty="0">
                <a:solidFill>
                  <a:srgbClr val="C00000"/>
                </a:solidFill>
              </a:rPr>
              <a:t>addressing when processing</a:t>
            </a:r>
            <a:br>
              <a:rPr lang="en-US" dirty="0">
                <a:solidFill>
                  <a:srgbClr val="C00000"/>
                </a:solidFill>
              </a:rPr>
            </a:br>
            <a:r>
              <a:rPr lang="en-US" dirty="0">
                <a:solidFill>
                  <a:srgbClr val="C00000"/>
                </a:solidFill>
              </a:rPr>
              <a:t>multidimensional data</a:t>
            </a:r>
          </a:p>
          <a:p>
            <a:pPr marL="1431925" lvl="2" indent="-342900"/>
            <a:r>
              <a:rPr lang="en-US" sz="1900" dirty="0"/>
              <a:t>Handling matrices</a:t>
            </a:r>
          </a:p>
          <a:p>
            <a:pPr marL="1431925" lvl="2" indent="-342900"/>
            <a:r>
              <a:rPr lang="en-US" sz="1900" dirty="0"/>
              <a:t>Solving PDEs on 3D subdomains</a:t>
            </a:r>
          </a:p>
          <a:p>
            <a:pPr marL="1431925" lvl="2" indent="-342900"/>
            <a:r>
              <a:rPr lang="en-US" sz="1900" dirty="0"/>
              <a:t>…</a:t>
            </a:r>
          </a:p>
        </p:txBody>
      </p:sp>
      <p:grpSp>
        <p:nvGrpSpPr>
          <p:cNvPr id="2" name="Group 4"/>
          <p:cNvGrpSpPr>
            <a:grpSpLocks/>
          </p:cNvGrpSpPr>
          <p:nvPr/>
        </p:nvGrpSpPr>
        <p:grpSpPr bwMode="auto">
          <a:xfrm>
            <a:off x="6937376" y="2009775"/>
            <a:ext cx="3521075" cy="4292600"/>
            <a:chOff x="3410" y="1469"/>
            <a:chExt cx="2218" cy="2704"/>
          </a:xfrm>
        </p:grpSpPr>
        <p:sp>
          <p:nvSpPr>
            <p:cNvPr id="33797" name="Text Box 5"/>
            <p:cNvSpPr txBox="1">
              <a:spLocks noChangeArrowheads="1"/>
            </p:cNvSpPr>
            <p:nvPr/>
          </p:nvSpPr>
          <p:spPr bwMode="auto">
            <a:xfrm>
              <a:off x="3410" y="1469"/>
              <a:ext cx="2218" cy="2093"/>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3" name="Group 6"/>
            <p:cNvGrpSpPr>
              <a:grpSpLocks/>
            </p:cNvGrpSpPr>
            <p:nvPr/>
          </p:nvGrpSpPr>
          <p:grpSpPr bwMode="auto">
            <a:xfrm>
              <a:off x="4023" y="1647"/>
              <a:ext cx="1554" cy="1004"/>
              <a:chOff x="3820" y="4577"/>
              <a:chExt cx="4116" cy="2660"/>
            </a:xfrm>
          </p:grpSpPr>
          <p:sp>
            <p:nvSpPr>
              <p:cNvPr id="33799" name="Text Box 7"/>
              <p:cNvSpPr txBox="1">
                <a:spLocks noChangeArrowheads="1"/>
              </p:cNvSpPr>
              <p:nvPr/>
            </p:nvSpPr>
            <p:spPr bwMode="auto">
              <a:xfrm>
                <a:off x="3820" y="4577"/>
                <a:ext cx="4116" cy="2660"/>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Grid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4" name="Group 8"/>
              <p:cNvGrpSpPr>
                <a:grpSpLocks/>
              </p:cNvGrpSpPr>
              <p:nvPr/>
            </p:nvGrpSpPr>
            <p:grpSpPr bwMode="auto">
              <a:xfrm>
                <a:off x="3985" y="5169"/>
                <a:ext cx="3785" cy="864"/>
                <a:chOff x="3997" y="5169"/>
                <a:chExt cx="3785" cy="864"/>
              </a:xfrm>
            </p:grpSpPr>
            <p:sp>
              <p:nvSpPr>
                <p:cNvPr id="33801" name="Text Box 9"/>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2" name="Text Box 10"/>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3" name="Text Box 11"/>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5" name="Group 12"/>
              <p:cNvGrpSpPr>
                <a:grpSpLocks/>
              </p:cNvGrpSpPr>
              <p:nvPr/>
            </p:nvGrpSpPr>
            <p:grpSpPr bwMode="auto">
              <a:xfrm>
                <a:off x="3985" y="6187"/>
                <a:ext cx="3785" cy="864"/>
                <a:chOff x="3997" y="5169"/>
                <a:chExt cx="3785" cy="864"/>
              </a:xfrm>
            </p:grpSpPr>
            <p:sp>
              <p:nvSpPr>
                <p:cNvPr id="33805" name="Text Box 13"/>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6" name="Text Box 14"/>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7" name="Text Box 15"/>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nvGrpSpPr>
            <p:cNvPr id="6" name="Group 16"/>
            <p:cNvGrpSpPr>
              <a:grpSpLocks/>
            </p:cNvGrpSpPr>
            <p:nvPr/>
          </p:nvGrpSpPr>
          <p:grpSpPr bwMode="auto">
            <a:xfrm>
              <a:off x="3510" y="2878"/>
              <a:ext cx="1765" cy="1295"/>
              <a:chOff x="1972" y="8931"/>
              <a:chExt cx="4676" cy="3430"/>
            </a:xfrm>
          </p:grpSpPr>
          <p:sp>
            <p:nvSpPr>
              <p:cNvPr id="33809" name="Text Box 17"/>
              <p:cNvSpPr txBox="1">
                <a:spLocks noChangeArrowheads="1"/>
              </p:cNvSpPr>
              <p:nvPr/>
            </p:nvSpPr>
            <p:spPr bwMode="auto">
              <a:xfrm>
                <a:off x="1972" y="8931"/>
                <a:ext cx="4676" cy="3430"/>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7" name="Group 18"/>
              <p:cNvGrpSpPr>
                <a:grpSpLocks/>
              </p:cNvGrpSpPr>
              <p:nvPr/>
            </p:nvGrpSpPr>
            <p:grpSpPr bwMode="auto">
              <a:xfrm>
                <a:off x="2147" y="9559"/>
                <a:ext cx="4325" cy="2592"/>
                <a:chOff x="2630" y="11267"/>
                <a:chExt cx="4325" cy="2592"/>
              </a:xfrm>
            </p:grpSpPr>
            <p:grpSp>
              <p:nvGrpSpPr>
                <p:cNvPr id="8" name="Group 19"/>
                <p:cNvGrpSpPr>
                  <a:grpSpLocks/>
                </p:cNvGrpSpPr>
                <p:nvPr/>
              </p:nvGrpSpPr>
              <p:grpSpPr bwMode="auto">
                <a:xfrm>
                  <a:off x="2630" y="11267"/>
                  <a:ext cx="4325" cy="2592"/>
                  <a:chOff x="2160" y="10769"/>
                  <a:chExt cx="4325" cy="2592"/>
                </a:xfrm>
              </p:grpSpPr>
              <p:sp>
                <p:nvSpPr>
                  <p:cNvPr id="33812" name="Rectangle 20"/>
                  <p:cNvSpPr>
                    <a:spLocks noChangeArrowheads="1"/>
                  </p:cNvSpPr>
                  <p:nvPr/>
                </p:nvSpPr>
                <p:spPr bwMode="auto">
                  <a:xfrm>
                    <a:off x="2160" y="10769"/>
                    <a:ext cx="4320" cy="2592"/>
                  </a:xfrm>
                  <a:prstGeom prst="rect">
                    <a:avLst/>
                  </a:prstGeom>
                  <a:solidFill>
                    <a:srgbClr val="FF6600"/>
                  </a:solidFill>
                  <a:ln w="12700">
                    <a:solidFill>
                      <a:srgbClr val="00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3" name="Line 21"/>
                  <p:cNvSpPr>
                    <a:spLocks noChangeShapeType="1"/>
                  </p:cNvSpPr>
                  <p:nvPr/>
                </p:nvSpPr>
                <p:spPr bwMode="auto">
                  <a:xfrm flipV="1">
                    <a:off x="2160" y="11631"/>
                    <a:ext cx="4325" cy="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4" name="Line 22"/>
                  <p:cNvSpPr>
                    <a:spLocks noChangeShapeType="1"/>
                  </p:cNvSpPr>
                  <p:nvPr/>
                </p:nvSpPr>
                <p:spPr bwMode="auto">
                  <a:xfrm>
                    <a:off x="2161" y="12497"/>
                    <a:ext cx="4324" cy="4"/>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5" name="Line 23"/>
                  <p:cNvSpPr>
                    <a:spLocks noChangeShapeType="1"/>
                  </p:cNvSpPr>
                  <p:nvPr/>
                </p:nvSpPr>
                <p:spPr bwMode="auto">
                  <a:xfrm>
                    <a:off x="3024"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6" name="Line 24"/>
                  <p:cNvSpPr>
                    <a:spLocks noChangeShapeType="1"/>
                  </p:cNvSpPr>
                  <p:nvPr/>
                </p:nvSpPr>
                <p:spPr bwMode="auto">
                  <a:xfrm>
                    <a:off x="3888"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7" name="Line 25"/>
                  <p:cNvSpPr>
                    <a:spLocks noChangeShapeType="1"/>
                  </p:cNvSpPr>
                  <p:nvPr/>
                </p:nvSpPr>
                <p:spPr bwMode="auto">
                  <a:xfrm>
                    <a:off x="4752"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8" name="Line 26"/>
                  <p:cNvSpPr>
                    <a:spLocks noChangeShapeType="1"/>
                  </p:cNvSpPr>
                  <p:nvPr/>
                </p:nvSpPr>
                <p:spPr bwMode="auto">
                  <a:xfrm>
                    <a:off x="5616"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 name="Group 27"/>
                <p:cNvGrpSpPr>
                  <a:grpSpLocks/>
                </p:cNvGrpSpPr>
                <p:nvPr/>
              </p:nvGrpSpPr>
              <p:grpSpPr bwMode="auto">
                <a:xfrm>
                  <a:off x="2756" y="12340"/>
                  <a:ext cx="4075" cy="448"/>
                  <a:chOff x="2364" y="10793"/>
                  <a:chExt cx="4075" cy="448"/>
                </a:xfrm>
              </p:grpSpPr>
              <p:sp>
                <p:nvSpPr>
                  <p:cNvPr id="33820" name="Text Box 28"/>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1" name="Text Box 29"/>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2" name="Text Box 30"/>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3" name="Text Box 31"/>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(3, 1)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4" name="Text Box 32"/>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(4, 1)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0" name="Group 33"/>
                <p:cNvGrpSpPr>
                  <a:grpSpLocks/>
                </p:cNvGrpSpPr>
                <p:nvPr/>
              </p:nvGrpSpPr>
              <p:grpSpPr bwMode="auto">
                <a:xfrm>
                  <a:off x="2756" y="13201"/>
                  <a:ext cx="4075" cy="448"/>
                  <a:chOff x="2364" y="10793"/>
                  <a:chExt cx="4075" cy="448"/>
                </a:xfrm>
              </p:grpSpPr>
              <p:sp>
                <p:nvSpPr>
                  <p:cNvPr id="33826" name="Text Box 34"/>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(0, 2)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7" name="Text Box 35"/>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(1, 2)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8" name="Text Box 36"/>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(2, 2)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9" name="Text Box 37"/>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(3, 2)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0" name="Text Box 38"/>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(4, 2)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1" name="Group 39"/>
                <p:cNvGrpSpPr>
                  <a:grpSpLocks/>
                </p:cNvGrpSpPr>
                <p:nvPr/>
              </p:nvGrpSpPr>
              <p:grpSpPr bwMode="auto">
                <a:xfrm>
                  <a:off x="2755" y="11479"/>
                  <a:ext cx="4075" cy="448"/>
                  <a:chOff x="2364" y="10793"/>
                  <a:chExt cx="4075" cy="448"/>
                </a:xfrm>
              </p:grpSpPr>
              <p:sp>
                <p:nvSpPr>
                  <p:cNvPr id="33832" name="Text Box 40"/>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3" name="Text Box 41"/>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4" name="Text Box 42"/>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5" name="Text Box 43"/>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(3, 0)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6" name="Text Box 44"/>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(4, 0)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sp>
          <p:nvSpPr>
            <p:cNvPr id="33837" name="Line 45"/>
            <p:cNvSpPr>
              <a:spLocks noChangeShapeType="1"/>
            </p:cNvSpPr>
            <p:nvPr/>
          </p:nvSpPr>
          <p:spPr bwMode="auto">
            <a:xfrm flipH="1">
              <a:off x="3510" y="2255"/>
              <a:ext cx="1067" cy="623"/>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38" name="Line 46"/>
            <p:cNvSpPr>
              <a:spLocks noChangeShapeType="1"/>
            </p:cNvSpPr>
            <p:nvPr/>
          </p:nvSpPr>
          <p:spPr bwMode="auto">
            <a:xfrm>
              <a:off x="5022" y="2255"/>
              <a:ext cx="243" cy="618"/>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39" name="Line 47"/>
            <p:cNvSpPr>
              <a:spLocks noChangeShapeType="1"/>
            </p:cNvSpPr>
            <p:nvPr/>
          </p:nvSpPr>
          <p:spPr bwMode="auto">
            <a:xfrm flipH="1">
              <a:off x="4144" y="2581"/>
              <a:ext cx="411" cy="287"/>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40" name="Line 48"/>
            <p:cNvSpPr>
              <a:spLocks noChangeShapeType="1"/>
            </p:cNvSpPr>
            <p:nvPr/>
          </p:nvSpPr>
          <p:spPr bwMode="auto">
            <a:xfrm>
              <a:off x="5022" y="2581"/>
              <a:ext cx="100" cy="303"/>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33841" name="Rectangle 49"/>
              <p:cNvSpPr>
                <a:spLocks noChangeArrowheads="1"/>
              </p:cNvSpPr>
              <p:nvPr/>
            </p:nvSpPr>
            <p:spPr bwMode="auto">
              <a:xfrm>
                <a:off x="9861512" y="5332413"/>
                <a:ext cx="744114" cy="246221"/>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[NVIDIA]</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3841" name="Rectangle 49"/>
              <p:cNvSpPr>
                <a:spLocks noRot="1" noChangeAspect="1" noMove="1" noResize="1" noEditPoints="1" noAdjustHandles="1" noChangeArrowheads="1" noChangeShapeType="1" noTextEdit="1"/>
              </p:cNvSpPr>
              <p:nvPr/>
            </p:nvSpPr>
            <p:spPr bwMode="auto">
              <a:xfrm>
                <a:off x="9861512" y="5332413"/>
                <a:ext cx="744114" cy="246221"/>
              </a:xfrm>
              <a:prstGeom prst="rect">
                <a:avLst/>
              </a:prstGeom>
              <a:blipFill>
                <a:blip r:embed="rId3"/>
                <a:stretch>
                  <a:fillRect b="-15000"/>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196299772"/>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 couple (not all) of the built-in CUDA variables</a:t>
            </a:r>
            <a:br>
              <a:rPr lang="en-US" dirty="0"/>
            </a:br>
            <a:r>
              <a:rPr lang="en-US" sz="1800" dirty="0"/>
              <a:t>[Critical in supporting the SIMD parallel computing paradigm]</a:t>
            </a:r>
            <a:endParaRPr lang="en-US" dirty="0"/>
          </a:p>
        </p:txBody>
      </p:sp>
      <p:sp>
        <p:nvSpPr>
          <p:cNvPr id="3" name="Content Placeholder 2"/>
          <p:cNvSpPr>
            <a:spLocks noGrp="1"/>
          </p:cNvSpPr>
          <p:nvPr>
            <p:ph idx="1"/>
          </p:nvPr>
        </p:nvSpPr>
        <p:spPr/>
        <p:txBody>
          <a:bodyPr/>
          <a:lstStyle/>
          <a:p>
            <a:endParaRPr lang="en-US" sz="2000" dirty="0"/>
          </a:p>
          <a:p>
            <a:r>
              <a:rPr lang="en-US" sz="2000" dirty="0"/>
              <a:t>Each thread can find out the grid and block dimensions and its block index and thread index</a:t>
            </a:r>
          </a:p>
          <a:p>
            <a:pPr lvl="1"/>
            <a:r>
              <a:rPr lang="en-US" sz="1800" dirty="0"/>
              <a:t>This info used to figure out what work the thread needs to do</a:t>
            </a:r>
          </a:p>
          <a:p>
            <a:endParaRPr lang="en-US" sz="2200" dirty="0"/>
          </a:p>
          <a:p>
            <a:r>
              <a:rPr lang="en-US" sz="2000" dirty="0"/>
              <a:t>Each thread when executing a kernel has access to the following read-only built-in variables</a:t>
            </a:r>
          </a:p>
          <a:p>
            <a:pPr lvl="1"/>
            <a:r>
              <a:rPr lang="en-US" sz="1800" dirty="0" err="1">
                <a:solidFill>
                  <a:srgbClr val="0070C0"/>
                </a:solidFill>
                <a:latin typeface="Consolas" pitchFamily="49" charset="0"/>
                <a:cs typeface="Consolas" pitchFamily="49" charset="0"/>
              </a:rPr>
              <a:t>threadIdx</a:t>
            </a:r>
            <a:r>
              <a:rPr lang="en-US" sz="1800" dirty="0"/>
              <a:t> (</a:t>
            </a:r>
            <a:r>
              <a:rPr lang="en-US" sz="1800" dirty="0">
                <a:latin typeface="Consolas" pitchFamily="49" charset="0"/>
                <a:cs typeface="Consolas" pitchFamily="49" charset="0"/>
              </a:rPr>
              <a:t>uint3</a:t>
            </a:r>
            <a:r>
              <a:rPr lang="en-US" sz="1800" dirty="0"/>
              <a:t>) – contains the thread index within a block</a:t>
            </a:r>
          </a:p>
          <a:p>
            <a:pPr lvl="3"/>
            <a:endParaRPr lang="en-US" sz="1200" dirty="0"/>
          </a:p>
          <a:p>
            <a:pPr lvl="1"/>
            <a:r>
              <a:rPr lang="en-US" sz="1800" dirty="0" err="1">
                <a:solidFill>
                  <a:srgbClr val="0070C0"/>
                </a:solidFill>
                <a:latin typeface="Consolas" pitchFamily="49" charset="0"/>
                <a:cs typeface="Consolas" pitchFamily="49" charset="0"/>
              </a:rPr>
              <a:t>blockDim</a:t>
            </a:r>
            <a:r>
              <a:rPr lang="en-US" sz="1800" dirty="0"/>
              <a:t> (</a:t>
            </a:r>
            <a:r>
              <a:rPr lang="en-US" sz="1800" dirty="0">
                <a:latin typeface="Consolas" pitchFamily="49" charset="0"/>
                <a:cs typeface="Consolas" pitchFamily="49" charset="0"/>
              </a:rPr>
              <a:t>dim3</a:t>
            </a:r>
            <a:r>
              <a:rPr lang="en-US" sz="1800" dirty="0"/>
              <a:t>) – contains the dimension of the block</a:t>
            </a:r>
          </a:p>
          <a:p>
            <a:pPr lvl="3"/>
            <a:endParaRPr lang="en-US" sz="1200" dirty="0"/>
          </a:p>
          <a:p>
            <a:pPr lvl="1"/>
            <a:r>
              <a:rPr lang="en-US" sz="1800" dirty="0" err="1">
                <a:solidFill>
                  <a:srgbClr val="0070C0"/>
                </a:solidFill>
                <a:latin typeface="Consolas" pitchFamily="49" charset="0"/>
                <a:cs typeface="Consolas" pitchFamily="49" charset="0"/>
              </a:rPr>
              <a:t>blockIdx</a:t>
            </a:r>
            <a:r>
              <a:rPr lang="en-US" sz="1800" dirty="0"/>
              <a:t> (</a:t>
            </a:r>
            <a:r>
              <a:rPr lang="en-US" sz="1800" dirty="0">
                <a:latin typeface="Consolas" pitchFamily="49" charset="0"/>
                <a:cs typeface="Consolas" pitchFamily="49" charset="0"/>
              </a:rPr>
              <a:t>uint3</a:t>
            </a:r>
            <a:r>
              <a:rPr lang="en-US" sz="1800" dirty="0"/>
              <a:t>) – contains the block index within the grid</a:t>
            </a:r>
          </a:p>
          <a:p>
            <a:pPr lvl="3"/>
            <a:endParaRPr lang="en-US" sz="1200" dirty="0"/>
          </a:p>
          <a:p>
            <a:pPr lvl="1"/>
            <a:r>
              <a:rPr lang="en-US" sz="1800" dirty="0" err="1">
                <a:solidFill>
                  <a:srgbClr val="0070C0"/>
                </a:solidFill>
                <a:latin typeface="Consolas" pitchFamily="49" charset="0"/>
                <a:cs typeface="Consolas" pitchFamily="49" charset="0"/>
              </a:rPr>
              <a:t>gridDim</a:t>
            </a:r>
            <a:r>
              <a:rPr lang="en-US" sz="1800" dirty="0"/>
              <a:t> (</a:t>
            </a:r>
            <a:r>
              <a:rPr lang="en-US" sz="1800" dirty="0">
                <a:latin typeface="Consolas" pitchFamily="49" charset="0"/>
                <a:cs typeface="Consolas" pitchFamily="49" charset="0"/>
              </a:rPr>
              <a:t>dim3</a:t>
            </a:r>
            <a:r>
              <a:rPr lang="en-US" sz="1800" dirty="0"/>
              <a:t>) – contains the dimension of the grid</a:t>
            </a:r>
          </a:p>
          <a:p>
            <a:pPr lvl="3"/>
            <a:endParaRPr lang="en-US" sz="1200" dirty="0"/>
          </a:p>
          <a:p>
            <a:pPr lvl="1"/>
            <a:r>
              <a:rPr lang="en-US" sz="1800" dirty="0"/>
              <a:t>[ </a:t>
            </a:r>
            <a:r>
              <a:rPr lang="en-US" sz="1800" dirty="0" err="1">
                <a:solidFill>
                  <a:srgbClr val="0070C0"/>
                </a:solidFill>
                <a:latin typeface="Consolas" pitchFamily="49" charset="0"/>
                <a:cs typeface="Consolas" pitchFamily="49" charset="0"/>
              </a:rPr>
              <a:t>warpSize</a:t>
            </a:r>
            <a:r>
              <a:rPr lang="en-US" sz="1800" dirty="0"/>
              <a:t> (</a:t>
            </a:r>
            <a:r>
              <a:rPr lang="en-US" sz="1800" dirty="0" err="1">
                <a:latin typeface="Consolas" pitchFamily="49" charset="0"/>
                <a:cs typeface="Consolas" pitchFamily="49" charset="0"/>
              </a:rPr>
              <a:t>uint</a:t>
            </a:r>
            <a:r>
              <a:rPr lang="en-US" sz="1800" dirty="0"/>
              <a:t>) – provides warp size, we’ll talk about this later… ]</a:t>
            </a:r>
          </a:p>
          <a:p>
            <a:pPr marL="344487" lvl="1" indent="0">
              <a:buNone/>
            </a:pPr>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58835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normAutofit/>
          </a:bodyPr>
          <a:lstStyle/>
          <a:p>
            <a:r>
              <a:rPr lang="en-US" sz="3200" dirty="0"/>
              <a:t>Matrix Multiplication Example - </a:t>
            </a:r>
            <a:r>
              <a:rPr lang="en-US" sz="3200" dirty="0">
                <a:solidFill>
                  <a:srgbClr val="FFC000"/>
                </a:solidFill>
              </a:rPr>
              <a:t>Device-side</a:t>
            </a:r>
            <a:r>
              <a:rPr lang="en-US" sz="3200" dirty="0"/>
              <a:t> Kernel Function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5779" name="Text Box 3"/>
          <p:cNvSpPr txBox="1">
            <a:spLocks noChangeArrowheads="1"/>
          </p:cNvSpPr>
          <p:nvPr/>
        </p:nvSpPr>
        <p:spPr bwMode="auto">
          <a:xfrm>
            <a:off x="277397" y="1034202"/>
            <a:ext cx="6430963" cy="4185761"/>
          </a:xfrm>
          <a:prstGeom prst="rect">
            <a:avLst/>
          </a:prstGeom>
          <a:solidFill>
            <a:schemeClr val="bg1">
              <a:lumMod val="95000"/>
            </a:schemeClr>
          </a:solidFill>
          <a:ln w="12700">
            <a:solidFill>
              <a:schemeClr val="tx1"/>
            </a:solid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Matrix multiplication kernel – thread specification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void</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MatrixMulKernel</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(Matrix M, Matrix N, Matrix P) </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2D Thread Index; computing P[</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will end up storing the value of P[</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That is,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P.elements</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P. width +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Pvalue</a:t>
            </a:r>
            <a:endPar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 = 0; k &lt;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M.width</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M.elements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M.width</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N.elements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[k * N. width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Write matrix to device memory; each thread one element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P.elements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P. width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4" name="Group 3"/>
          <p:cNvGrpSpPr/>
          <p:nvPr/>
        </p:nvGrpSpPr>
        <p:grpSpPr>
          <a:xfrm>
            <a:off x="6887748" y="1804477"/>
            <a:ext cx="4981574" cy="4986337"/>
            <a:chOff x="5562601" y="1871663"/>
            <a:chExt cx="4981574" cy="4986337"/>
          </a:xfrm>
        </p:grpSpPr>
        <p:sp>
          <p:nvSpPr>
            <p:cNvPr id="75781" name="Text Box 5"/>
            <p:cNvSpPr txBox="1">
              <a:spLocks noChangeArrowheads="1"/>
            </p:cNvSpPr>
            <p:nvPr/>
          </p:nvSpPr>
          <p:spPr bwMode="auto">
            <a:xfrm>
              <a:off x="5562601" y="4389438"/>
              <a:ext cx="2468563" cy="2468562"/>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mn-cs"/>
                </a:rPr>
                <a:t>M</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75782" name="Text Box 6"/>
            <p:cNvSpPr txBox="1">
              <a:spLocks noChangeArrowheads="1"/>
            </p:cNvSpPr>
            <p:nvPr/>
          </p:nvSpPr>
          <p:spPr bwMode="auto">
            <a:xfrm>
              <a:off x="8075613" y="1874838"/>
              <a:ext cx="2468562" cy="2468562"/>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mn-cs"/>
                </a:rPr>
                <a:t>N</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75783" name="Text Box 7"/>
            <p:cNvSpPr txBox="1">
              <a:spLocks noChangeArrowheads="1"/>
            </p:cNvSpPr>
            <p:nvPr/>
          </p:nvSpPr>
          <p:spPr bwMode="auto">
            <a:xfrm>
              <a:off x="8075613" y="4389438"/>
              <a:ext cx="2468562" cy="2468562"/>
            </a:xfrm>
            <a:prstGeom prst="rect">
              <a:avLst/>
            </a:prstGeom>
            <a:solidFill>
              <a:srgbClr val="99FF66"/>
            </a:solidFill>
            <a:ln w="9525" algn="ctr">
              <a:solidFill>
                <a:srgbClr val="969696"/>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mn-cs"/>
                </a:rPr>
                <a:t>P</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75784" name="Text Box 8"/>
            <p:cNvSpPr txBox="1">
              <a:spLocks noChangeArrowheads="1"/>
            </p:cNvSpPr>
            <p:nvPr/>
          </p:nvSpPr>
          <p:spPr bwMode="auto">
            <a:xfrm>
              <a:off x="9447214" y="1874838"/>
              <a:ext cx="53975" cy="2468562"/>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75785" name="Line 9"/>
            <p:cNvSpPr>
              <a:spLocks noChangeShapeType="1"/>
            </p:cNvSpPr>
            <p:nvPr/>
          </p:nvSpPr>
          <p:spPr bwMode="auto">
            <a:xfrm>
              <a:off x="9502775" y="4343400"/>
              <a:ext cx="1588" cy="1417638"/>
            </a:xfrm>
            <a:prstGeom prst="line">
              <a:avLst/>
            </a:prstGeom>
            <a:noFill/>
            <a:ln w="9525">
              <a:solidFill>
                <a:srgbClr val="969696"/>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86" name="Line 10"/>
            <p:cNvSpPr>
              <a:spLocks noChangeShapeType="1"/>
            </p:cNvSpPr>
            <p:nvPr/>
          </p:nvSpPr>
          <p:spPr bwMode="auto">
            <a:xfrm>
              <a:off x="9447213" y="4313239"/>
              <a:ext cx="0" cy="1417637"/>
            </a:xfrm>
            <a:prstGeom prst="line">
              <a:avLst/>
            </a:prstGeom>
            <a:noFill/>
            <a:ln w="9525">
              <a:solidFill>
                <a:srgbClr val="969696"/>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87" name="Line 11"/>
            <p:cNvSpPr>
              <a:spLocks noChangeShapeType="1"/>
            </p:cNvSpPr>
            <p:nvPr/>
          </p:nvSpPr>
          <p:spPr bwMode="auto">
            <a:xfrm flipH="1" flipV="1">
              <a:off x="8075613" y="6708775"/>
              <a:ext cx="2468562" cy="0"/>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88" name="Text Box 12"/>
            <p:cNvSpPr txBox="1">
              <a:spLocks noChangeArrowheads="1"/>
            </p:cNvSpPr>
            <p:nvPr/>
          </p:nvSpPr>
          <p:spPr bwMode="auto">
            <a:xfrm>
              <a:off x="5562601" y="5761038"/>
              <a:ext cx="2468563" cy="55562"/>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75789" name="Text Box 13"/>
            <p:cNvSpPr txBox="1">
              <a:spLocks noChangeArrowheads="1"/>
            </p:cNvSpPr>
            <p:nvPr/>
          </p:nvSpPr>
          <p:spPr bwMode="auto">
            <a:xfrm>
              <a:off x="9447213" y="5761039"/>
              <a:ext cx="55562" cy="53975"/>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75790" name="Line 14"/>
            <p:cNvSpPr>
              <a:spLocks noChangeShapeType="1"/>
            </p:cNvSpPr>
            <p:nvPr/>
          </p:nvSpPr>
          <p:spPr bwMode="auto">
            <a:xfrm>
              <a:off x="8020050" y="5761038"/>
              <a:ext cx="1417638" cy="0"/>
            </a:xfrm>
            <a:prstGeom prst="line">
              <a:avLst/>
            </a:prstGeom>
            <a:noFill/>
            <a:ln w="9525">
              <a:solidFill>
                <a:srgbClr val="969696"/>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1" name="Line 15"/>
            <p:cNvSpPr>
              <a:spLocks noChangeShapeType="1"/>
            </p:cNvSpPr>
            <p:nvPr/>
          </p:nvSpPr>
          <p:spPr bwMode="auto">
            <a:xfrm>
              <a:off x="8020050" y="5815013"/>
              <a:ext cx="1417638" cy="0"/>
            </a:xfrm>
            <a:prstGeom prst="line">
              <a:avLst/>
            </a:prstGeom>
            <a:noFill/>
            <a:ln w="9525">
              <a:solidFill>
                <a:srgbClr val="969696"/>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2" name="Line 16"/>
            <p:cNvSpPr>
              <a:spLocks noChangeShapeType="1"/>
            </p:cNvSpPr>
            <p:nvPr/>
          </p:nvSpPr>
          <p:spPr bwMode="auto">
            <a:xfrm rot="-10800000">
              <a:off x="10393363" y="1871663"/>
              <a:ext cx="4762" cy="2468562"/>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3" name="Line 17"/>
            <p:cNvSpPr>
              <a:spLocks noChangeShapeType="1"/>
            </p:cNvSpPr>
            <p:nvPr/>
          </p:nvSpPr>
          <p:spPr bwMode="auto">
            <a:xfrm rot="-10800000">
              <a:off x="10393363" y="4389438"/>
              <a:ext cx="4762" cy="2468562"/>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4" name="Line 18"/>
            <p:cNvSpPr>
              <a:spLocks noChangeShapeType="1"/>
            </p:cNvSpPr>
            <p:nvPr/>
          </p:nvSpPr>
          <p:spPr bwMode="auto">
            <a:xfrm flipH="1" flipV="1">
              <a:off x="5562601" y="6708775"/>
              <a:ext cx="2468563" cy="0"/>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5" name="Text Box 19"/>
            <p:cNvSpPr txBox="1">
              <a:spLocks noChangeArrowheads="1"/>
            </p:cNvSpPr>
            <p:nvPr/>
          </p:nvSpPr>
          <p:spPr bwMode="auto">
            <a:xfrm rot="-5400000">
              <a:off x="10093286" y="3032726"/>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6" name="Text Box 20"/>
            <p:cNvSpPr txBox="1">
              <a:spLocks noChangeArrowheads="1"/>
            </p:cNvSpPr>
            <p:nvPr/>
          </p:nvSpPr>
          <p:spPr bwMode="auto">
            <a:xfrm rot="-5400000">
              <a:off x="10093286" y="5547326"/>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7" name="Text Box 21"/>
            <p:cNvSpPr txBox="1">
              <a:spLocks noChangeArrowheads="1"/>
            </p:cNvSpPr>
            <p:nvPr/>
          </p:nvSpPr>
          <p:spPr bwMode="auto">
            <a:xfrm>
              <a:off x="6618248" y="6519864"/>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8" name="Text Box 22"/>
            <p:cNvSpPr txBox="1">
              <a:spLocks noChangeArrowheads="1"/>
            </p:cNvSpPr>
            <p:nvPr/>
          </p:nvSpPr>
          <p:spPr bwMode="auto">
            <a:xfrm>
              <a:off x="9075698" y="6518276"/>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9" name="Text Box 23"/>
            <p:cNvSpPr txBox="1">
              <a:spLocks noChangeArrowheads="1"/>
            </p:cNvSpPr>
            <p:nvPr/>
          </p:nvSpPr>
          <p:spPr bwMode="auto">
            <a:xfrm>
              <a:off x="9613900" y="4749800"/>
              <a:ext cx="420688"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Palatino" pitchFamily="18" charset="0"/>
                  <a:ea typeface="+mn-ea"/>
                  <a:cs typeface="+mn-cs"/>
                </a:rPr>
                <a:t>tx</a:t>
              </a:r>
            </a:p>
          </p:txBody>
        </p:sp>
        <p:sp>
          <p:nvSpPr>
            <p:cNvPr id="75800" name="Text Box 24"/>
            <p:cNvSpPr txBox="1">
              <a:spLocks noChangeArrowheads="1"/>
            </p:cNvSpPr>
            <p:nvPr/>
          </p:nvSpPr>
          <p:spPr bwMode="auto">
            <a:xfrm>
              <a:off x="8470901" y="5740400"/>
              <a:ext cx="422275"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Palatino" pitchFamily="18" charset="0"/>
                  <a:ea typeface="+mn-ea"/>
                  <a:cs typeface="+mn-cs"/>
                </a:rPr>
                <a:t>ty</a:t>
              </a:r>
            </a:p>
          </p:txBody>
        </p:sp>
      </p:grpSp>
      <p:grpSp>
        <p:nvGrpSpPr>
          <p:cNvPr id="7" name="Group 6"/>
          <p:cNvGrpSpPr/>
          <p:nvPr/>
        </p:nvGrpSpPr>
        <p:grpSpPr>
          <a:xfrm>
            <a:off x="1524000" y="4068347"/>
            <a:ext cx="3666068" cy="2623959"/>
            <a:chOff x="0" y="4068346"/>
            <a:chExt cx="3666068" cy="2623959"/>
          </a:xfrm>
        </p:grpSpPr>
        <p:sp>
          <p:nvSpPr>
            <p:cNvPr id="2" name="Rectangle 1"/>
            <p:cNvSpPr/>
            <p:nvPr/>
          </p:nvSpPr>
          <p:spPr>
            <a:xfrm>
              <a:off x="0" y="5768975"/>
              <a:ext cx="3666068"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Note: </a:t>
              </a:r>
              <a:r>
                <a:rPr kumimoji="0" lang="en-US" sz="1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Pvalue</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 is a local value; stored</a:t>
              </a:r>
              <a:b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b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in a register. Access global memory</a:t>
              </a:r>
              <a:b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b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once at the very end</a:t>
              </a: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5" name="Straight Arrow Connector 4"/>
            <p:cNvCxnSpPr/>
            <p:nvPr/>
          </p:nvCxnSpPr>
          <p:spPr>
            <a:xfrm flipH="1" flipV="1">
              <a:off x="128766" y="4068346"/>
              <a:ext cx="1494722" cy="2332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38365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Putting things in perspective</a:t>
            </a:r>
          </a:p>
        </p:txBody>
      </p:sp>
      <p:sp>
        <p:nvSpPr>
          <p:cNvPr id="3" name="Content Placeholder 2"/>
          <p:cNvSpPr>
            <a:spLocks noGrp="1"/>
          </p:cNvSpPr>
          <p:nvPr>
            <p:ph idx="1"/>
          </p:nvPr>
        </p:nvSpPr>
        <p:spPr>
          <a:xfrm>
            <a:off x="147344" y="1345915"/>
            <a:ext cx="11960872" cy="5082356"/>
          </a:xfrm>
        </p:spPr>
        <p:txBody>
          <a:bodyPr>
            <a:normAutofit lnSpcReduction="10000"/>
          </a:bodyPr>
          <a:lstStyle/>
          <a:p>
            <a:r>
              <a:rPr lang="en-US" dirty="0">
                <a:solidFill>
                  <a:srgbClr val="C00000"/>
                </a:solidFill>
                <a:latin typeface="Consolas" panose="020B0609020204030204" pitchFamily="49" charset="0"/>
                <a:ea typeface="Calibri" panose="020F0502020204030204" pitchFamily="34" charset="0"/>
                <a:cs typeface="Courier New" panose="02070309020205020404" pitchFamily="49" charset="0"/>
              </a:rPr>
              <a:t>if (</a:t>
            </a:r>
            <a:r>
              <a:rPr lang="en-US" dirty="0" err="1">
                <a:solidFill>
                  <a:srgbClr val="C00000"/>
                </a:solidFill>
                <a:latin typeface="Consolas" panose="020B0609020204030204" pitchFamily="49" charset="0"/>
                <a:ea typeface="Calibri" panose="020F0502020204030204" pitchFamily="34" charset="0"/>
                <a:cs typeface="Courier New" panose="02070309020205020404" pitchFamily="49" charset="0"/>
              </a:rPr>
              <a:t>whichEntry</a:t>
            </a:r>
            <a:r>
              <a:rPr lang="en-US" dirty="0">
                <a:solidFill>
                  <a:srgbClr val="C00000"/>
                </a:solidFill>
                <a:latin typeface="Consolas" panose="020B0609020204030204" pitchFamily="49" charset="0"/>
                <a:ea typeface="Calibri" panose="020F0502020204030204" pitchFamily="34" charset="0"/>
                <a:cs typeface="Courier New" panose="02070309020205020404" pitchFamily="49" charset="0"/>
              </a:rPr>
              <a:t> &lt; size)</a:t>
            </a:r>
            <a:r>
              <a:rPr lang="en-US" dirty="0">
                <a:solidFill>
                  <a:srgbClr val="FFC000"/>
                </a:solidFill>
                <a:latin typeface="Consolas" panose="020B0609020204030204" pitchFamily="49" charset="0"/>
                <a:ea typeface="Calibri" panose="020F0502020204030204" pitchFamily="34" charset="0"/>
                <a:cs typeface="Courier New" panose="02070309020205020404" pitchFamily="49" charset="0"/>
              </a:rPr>
              <a:t> </a:t>
            </a:r>
            <a:r>
              <a:rPr lang="en-US" dirty="0"/>
              <a:t>is needed to prevent out of bounds indexing</a:t>
            </a:r>
          </a:p>
          <a:p>
            <a:endParaRPr lang="en-US" dirty="0"/>
          </a:p>
          <a:p>
            <a:r>
              <a:rPr lang="en-US" dirty="0"/>
              <a:t>GPU computing: in general, one uses as many threads as data items/tasks present</a:t>
            </a:r>
          </a:p>
          <a:p>
            <a:pPr lvl="1"/>
            <a:r>
              <a:rPr lang="en-US" dirty="0"/>
              <a:t>This replaces the purpose in life of the “</a:t>
            </a:r>
            <a:r>
              <a:rPr lang="en-US" dirty="0">
                <a:latin typeface="Courier New" panose="02070309020205020404" pitchFamily="49" charset="0"/>
                <a:cs typeface="Courier New" panose="02070309020205020404" pitchFamily="49" charset="0"/>
              </a:rPr>
              <a:t>for</a:t>
            </a:r>
            <a:r>
              <a:rPr lang="en-US" dirty="0"/>
              <a:t>” loop</a:t>
            </a:r>
          </a:p>
          <a:p>
            <a:pPr lvl="1"/>
            <a:r>
              <a:rPr lang="en-US" dirty="0"/>
              <a:t>Number of threads &amp; blocks is established at run-time</a:t>
            </a:r>
          </a:p>
          <a:p>
            <a:pPr lvl="1"/>
            <a:endParaRPr lang="en-US" sz="1900" dirty="0"/>
          </a:p>
          <a:p>
            <a:pPr lvl="1"/>
            <a:endParaRPr lang="en-US" sz="1900" dirty="0"/>
          </a:p>
          <a:p>
            <a:r>
              <a:rPr lang="en-US" dirty="0"/>
              <a:t>Thus, in many cases, the rule is </a:t>
            </a:r>
            <a:r>
              <a:rPr lang="en-US" dirty="0">
                <a:solidFill>
                  <a:srgbClr val="0070C0"/>
                </a:solidFill>
              </a:rPr>
              <a:t>Number of threads = Number of data items (or tasks)</a:t>
            </a:r>
          </a:p>
          <a:p>
            <a:pPr lvl="1"/>
            <a:r>
              <a:rPr lang="en-US" dirty="0"/>
              <a:t>You’ll have to come up with a rule to match a thread to data item that this thread needs to process</a:t>
            </a:r>
          </a:p>
          <a:p>
            <a:pPr lvl="1"/>
            <a:endParaRPr lang="en-US" dirty="0"/>
          </a:p>
          <a:p>
            <a:endParaRPr lang="en-US" dirty="0"/>
          </a:p>
          <a:p>
            <a:r>
              <a:rPr lang="en-US" dirty="0"/>
              <a:t>Understanding what thread does what job: very common source of errors in GPU computing</a:t>
            </a:r>
          </a:p>
          <a:p>
            <a:pPr lvl="1"/>
            <a:r>
              <a:rPr lang="en-US" sz="1900" dirty="0"/>
              <a:t>This issue never fails to deliver (frustration) </a:t>
            </a:r>
          </a:p>
          <a:p>
            <a:pPr marL="344487" lvl="1" indent="0">
              <a:buNone/>
            </a:pPr>
            <a:r>
              <a:rPr lang="en-US" dirty="0"/>
              <a:t>		:-(</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5411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221C-5BEF-406D-8E6E-AF3B8686D677}"/>
              </a:ext>
            </a:extLst>
          </p:cNvPr>
          <p:cNvSpPr>
            <a:spLocks noGrp="1"/>
          </p:cNvSpPr>
          <p:nvPr>
            <p:ph type="title"/>
          </p:nvPr>
        </p:nvSpPr>
        <p:spPr/>
        <p:txBody>
          <a:bodyPr/>
          <a:lstStyle/>
          <a:p>
            <a:r>
              <a:rPr lang="en-US" dirty="0"/>
              <a:t>Pad a Matrix for Overshooting</a:t>
            </a:r>
          </a:p>
        </p:txBody>
      </p:sp>
      <p:sp>
        <p:nvSpPr>
          <p:cNvPr id="4" name="Slide Number Placeholder 3">
            <a:extLst>
              <a:ext uri="{FF2B5EF4-FFF2-40B4-BE49-F238E27FC236}">
                <a16:creationId xmlns:a16="http://schemas.microsoft.com/office/drawing/2014/main" id="{4ADFD1F7-E4BC-49E2-836F-56599B6C6AD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78BD9499-0920-2DB9-E6AB-468B7D9F4531}"/>
              </a:ext>
            </a:extLst>
          </p:cNvPr>
          <p:cNvCxnSpPr/>
          <p:nvPr/>
        </p:nvCxnSpPr>
        <p:spPr>
          <a:xfrm>
            <a:off x="2795656" y="1693450"/>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DBE10A-8CF9-2D22-8E88-6BB1CC84C2AD}"/>
              </a:ext>
            </a:extLst>
          </p:cNvPr>
          <p:cNvCxnSpPr/>
          <p:nvPr/>
        </p:nvCxnSpPr>
        <p:spPr>
          <a:xfrm>
            <a:off x="4624456" y="1693450"/>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45D2454-ACD7-A6EC-2153-3E5E8FE28956}"/>
              </a:ext>
            </a:extLst>
          </p:cNvPr>
          <p:cNvCxnSpPr/>
          <p:nvPr/>
        </p:nvCxnSpPr>
        <p:spPr>
          <a:xfrm>
            <a:off x="6453256" y="1693450"/>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0420938-4201-6D57-C817-B229465F0126}"/>
              </a:ext>
            </a:extLst>
          </p:cNvPr>
          <p:cNvCxnSpPr/>
          <p:nvPr/>
        </p:nvCxnSpPr>
        <p:spPr>
          <a:xfrm>
            <a:off x="2795656" y="1464850"/>
            <a:ext cx="5105400" cy="0"/>
          </a:xfrm>
          <a:prstGeom prst="line">
            <a:avLst/>
          </a:prstGeom>
          <a:ln w="1270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E82B851-BFD4-88FA-6CBF-29F68247DE96}"/>
              </a:ext>
            </a:extLst>
          </p:cNvPr>
          <p:cNvSpPr/>
          <p:nvPr/>
        </p:nvSpPr>
        <p:spPr>
          <a:xfrm>
            <a:off x="4177318" y="1054243"/>
            <a:ext cx="242572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1493 entries in 1D array</a:t>
            </a:r>
          </a:p>
        </p:txBody>
      </p:sp>
      <p:sp>
        <p:nvSpPr>
          <p:cNvPr id="12" name="Rectangle 11">
            <a:extLst>
              <a:ext uri="{FF2B5EF4-FFF2-40B4-BE49-F238E27FC236}">
                <a16:creationId xmlns:a16="http://schemas.microsoft.com/office/drawing/2014/main" id="{F8FB5B87-BD97-8E7D-AEAC-D0BDA2E3E369}"/>
              </a:ext>
            </a:extLst>
          </p:cNvPr>
          <p:cNvSpPr/>
          <p:nvPr/>
        </p:nvSpPr>
        <p:spPr>
          <a:xfrm>
            <a:off x="2879912" y="1769651"/>
            <a:ext cx="145700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 0: 512 threads</a:t>
            </a:r>
          </a:p>
        </p:txBody>
      </p:sp>
      <p:sp>
        <p:nvSpPr>
          <p:cNvPr id="13" name="Rectangle 12">
            <a:extLst>
              <a:ext uri="{FF2B5EF4-FFF2-40B4-BE49-F238E27FC236}">
                <a16:creationId xmlns:a16="http://schemas.microsoft.com/office/drawing/2014/main" id="{77A5F9C5-54B8-624A-D28F-0F14FFBA1A71}"/>
              </a:ext>
            </a:extLst>
          </p:cNvPr>
          <p:cNvSpPr/>
          <p:nvPr/>
        </p:nvSpPr>
        <p:spPr>
          <a:xfrm>
            <a:off x="4708712" y="1769651"/>
            <a:ext cx="145700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 1: 512 threads</a:t>
            </a:r>
          </a:p>
        </p:txBody>
      </p:sp>
      <p:sp>
        <p:nvSpPr>
          <p:cNvPr id="14" name="Rectangle 13">
            <a:extLst>
              <a:ext uri="{FF2B5EF4-FFF2-40B4-BE49-F238E27FC236}">
                <a16:creationId xmlns:a16="http://schemas.microsoft.com/office/drawing/2014/main" id="{25D4681C-C167-ED6D-F5FF-43B4F7F4BBF4}"/>
              </a:ext>
            </a:extLst>
          </p:cNvPr>
          <p:cNvSpPr/>
          <p:nvPr/>
        </p:nvSpPr>
        <p:spPr>
          <a:xfrm>
            <a:off x="6537512" y="1760127"/>
            <a:ext cx="145700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 2: 512 threads</a:t>
            </a:r>
          </a:p>
        </p:txBody>
      </p:sp>
      <p:sp>
        <p:nvSpPr>
          <p:cNvPr id="15" name="Rectangle 14">
            <a:extLst>
              <a:ext uri="{FF2B5EF4-FFF2-40B4-BE49-F238E27FC236}">
                <a16:creationId xmlns:a16="http://schemas.microsoft.com/office/drawing/2014/main" id="{CFA0932B-294F-7CE7-9577-A9F81A5184A2}"/>
              </a:ext>
            </a:extLst>
          </p:cNvPr>
          <p:cNvSpPr/>
          <p:nvPr/>
        </p:nvSpPr>
        <p:spPr>
          <a:xfrm>
            <a:off x="4321478" y="2567760"/>
            <a:ext cx="2688922" cy="360444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1EB20C4A-D2A3-8AB0-68E6-464FD44A638A}"/>
              </a:ext>
            </a:extLst>
          </p:cNvPr>
          <p:cNvGrpSpPr/>
          <p:nvPr/>
        </p:nvGrpSpPr>
        <p:grpSpPr>
          <a:xfrm>
            <a:off x="4321478" y="2567761"/>
            <a:ext cx="2895600" cy="3860840"/>
            <a:chOff x="5486400" y="1373188"/>
            <a:chExt cx="2895600" cy="3860840"/>
          </a:xfrm>
        </p:grpSpPr>
        <p:sp>
          <p:nvSpPr>
            <p:cNvPr id="17" name="Rectangle 16">
              <a:extLst>
                <a:ext uri="{FF2B5EF4-FFF2-40B4-BE49-F238E27FC236}">
                  <a16:creationId xmlns:a16="http://schemas.microsoft.com/office/drawing/2014/main" id="{A7757401-44A7-E591-438C-5D88974F8FF6}"/>
                </a:ext>
              </a:extLst>
            </p:cNvPr>
            <p:cNvSpPr/>
            <p:nvPr/>
          </p:nvSpPr>
          <p:spPr>
            <a:xfrm>
              <a:off x="54864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Block </a:t>
              </a:r>
              <a:b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16 by 16</a:t>
              </a:r>
            </a:p>
          </p:txBody>
        </p:sp>
        <p:sp>
          <p:nvSpPr>
            <p:cNvPr id="18" name="Rectangle 17">
              <a:extLst>
                <a:ext uri="{FF2B5EF4-FFF2-40B4-BE49-F238E27FC236}">
                  <a16:creationId xmlns:a16="http://schemas.microsoft.com/office/drawing/2014/main" id="{B0D3113F-CB85-2779-9B0D-19C2B9D965CC}"/>
                </a:ext>
              </a:extLst>
            </p:cNvPr>
            <p:cNvSpPr/>
            <p:nvPr/>
          </p:nvSpPr>
          <p:spPr>
            <a:xfrm>
              <a:off x="64770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31365B1-0904-B8A2-1276-3DC1354B6B0F}"/>
                </a:ext>
              </a:extLst>
            </p:cNvPr>
            <p:cNvSpPr/>
            <p:nvPr/>
          </p:nvSpPr>
          <p:spPr>
            <a:xfrm>
              <a:off x="74676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C2CB768-3BA6-8FEF-18CC-937BA10A6DAE}"/>
                </a:ext>
              </a:extLst>
            </p:cNvPr>
            <p:cNvSpPr/>
            <p:nvPr/>
          </p:nvSpPr>
          <p:spPr>
            <a:xfrm>
              <a:off x="54864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8BCEFBF2-E3B3-B594-43F9-E758E68DD172}"/>
                </a:ext>
              </a:extLst>
            </p:cNvPr>
            <p:cNvSpPr/>
            <p:nvPr/>
          </p:nvSpPr>
          <p:spPr>
            <a:xfrm>
              <a:off x="64770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1F34BF3-4140-C516-B490-E1E38AF7C84E}"/>
                </a:ext>
              </a:extLst>
            </p:cNvPr>
            <p:cNvSpPr/>
            <p:nvPr/>
          </p:nvSpPr>
          <p:spPr>
            <a:xfrm>
              <a:off x="74676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89A1DE7-AC60-8E52-DE2F-66CACFC24F7E}"/>
                </a:ext>
              </a:extLst>
            </p:cNvPr>
            <p:cNvSpPr/>
            <p:nvPr/>
          </p:nvSpPr>
          <p:spPr>
            <a:xfrm>
              <a:off x="54864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46F58F22-463E-8A78-F554-1441355EB480}"/>
                </a:ext>
              </a:extLst>
            </p:cNvPr>
            <p:cNvSpPr/>
            <p:nvPr/>
          </p:nvSpPr>
          <p:spPr>
            <a:xfrm>
              <a:off x="64770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E56FC318-3F1F-DB2B-95F3-340BD219BD9C}"/>
                </a:ext>
              </a:extLst>
            </p:cNvPr>
            <p:cNvSpPr/>
            <p:nvPr/>
          </p:nvSpPr>
          <p:spPr>
            <a:xfrm>
              <a:off x="74676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66B43663-D8F7-1FAB-37F4-95F4E1B8BA1D}"/>
                </a:ext>
              </a:extLst>
            </p:cNvPr>
            <p:cNvSpPr/>
            <p:nvPr/>
          </p:nvSpPr>
          <p:spPr>
            <a:xfrm>
              <a:off x="54864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29512EAA-C450-74B8-9BC9-C2FF2D36911C}"/>
                </a:ext>
              </a:extLst>
            </p:cNvPr>
            <p:cNvSpPr/>
            <p:nvPr/>
          </p:nvSpPr>
          <p:spPr>
            <a:xfrm>
              <a:off x="64770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FFBF1B2D-6FB7-6F7B-EE91-C8E59B44F126}"/>
                </a:ext>
              </a:extLst>
            </p:cNvPr>
            <p:cNvSpPr/>
            <p:nvPr/>
          </p:nvSpPr>
          <p:spPr>
            <a:xfrm>
              <a:off x="74676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9" name="Rectangle 28">
            <a:extLst>
              <a:ext uri="{FF2B5EF4-FFF2-40B4-BE49-F238E27FC236}">
                <a16:creationId xmlns:a16="http://schemas.microsoft.com/office/drawing/2014/main" id="{6836488D-F338-8C4B-7B25-23A9B899FBAF}"/>
              </a:ext>
            </a:extLst>
          </p:cNvPr>
          <p:cNvSpPr/>
          <p:nvPr/>
        </p:nvSpPr>
        <p:spPr>
          <a:xfrm>
            <a:off x="8148640" y="1636241"/>
            <a:ext cx="129182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1D problem</a:t>
            </a:r>
          </a:p>
        </p:txBody>
      </p:sp>
      <p:sp>
        <p:nvSpPr>
          <p:cNvPr id="30" name="Rectangle 29">
            <a:extLst>
              <a:ext uri="{FF2B5EF4-FFF2-40B4-BE49-F238E27FC236}">
                <a16:creationId xmlns:a16="http://schemas.microsoft.com/office/drawing/2014/main" id="{93CB4A48-56CD-FA04-6DBE-D899FE4AC00A}"/>
              </a:ext>
            </a:extLst>
          </p:cNvPr>
          <p:cNvSpPr/>
          <p:nvPr/>
        </p:nvSpPr>
        <p:spPr>
          <a:xfrm>
            <a:off x="120630" y="4500653"/>
            <a:ext cx="405668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Here’s what can happen in a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2D problem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31" name="Group 30">
            <a:extLst>
              <a:ext uri="{FF2B5EF4-FFF2-40B4-BE49-F238E27FC236}">
                <a16:creationId xmlns:a16="http://schemas.microsoft.com/office/drawing/2014/main" id="{E7CF760A-9368-8D3B-9E38-C35BF0A8D330}"/>
              </a:ext>
            </a:extLst>
          </p:cNvPr>
          <p:cNvGrpSpPr/>
          <p:nvPr/>
        </p:nvGrpSpPr>
        <p:grpSpPr>
          <a:xfrm>
            <a:off x="7010400" y="2133600"/>
            <a:ext cx="206678" cy="381000"/>
            <a:chOff x="5486400" y="2133600"/>
            <a:chExt cx="206678" cy="381000"/>
          </a:xfrm>
        </p:grpSpPr>
        <p:cxnSp>
          <p:nvCxnSpPr>
            <p:cNvPr id="32" name="Straight Connector 31">
              <a:extLst>
                <a:ext uri="{FF2B5EF4-FFF2-40B4-BE49-F238E27FC236}">
                  <a16:creationId xmlns:a16="http://schemas.microsoft.com/office/drawing/2014/main" id="{BD93AE70-C521-61C0-E3E4-FB32DEC55B78}"/>
                </a:ext>
              </a:extLst>
            </p:cNvPr>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47B63D-AA9F-FBB7-EDDC-4E11E25CC525}"/>
                </a:ext>
              </a:extLst>
            </p:cNvPr>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7BF9083-6B72-CB3E-E714-4A8344612EAB}"/>
                </a:ext>
              </a:extLst>
            </p:cNvPr>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B7AD770D-8FDE-32DC-748A-B6810B06E008}"/>
              </a:ext>
            </a:extLst>
          </p:cNvPr>
          <p:cNvSpPr/>
          <p:nvPr/>
        </p:nvSpPr>
        <p:spPr>
          <a:xfrm>
            <a:off x="7162800" y="2199718"/>
            <a:ext cx="1156086"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You are overshooting here</a:t>
            </a:r>
          </a:p>
        </p:txBody>
      </p:sp>
      <p:grpSp>
        <p:nvGrpSpPr>
          <p:cNvPr id="36" name="Group 35">
            <a:extLst>
              <a:ext uri="{FF2B5EF4-FFF2-40B4-BE49-F238E27FC236}">
                <a16:creationId xmlns:a16="http://schemas.microsoft.com/office/drawing/2014/main" id="{8F7EDF69-3164-7AB3-2C3A-C2D866DC711D}"/>
              </a:ext>
            </a:extLst>
          </p:cNvPr>
          <p:cNvGrpSpPr/>
          <p:nvPr/>
        </p:nvGrpSpPr>
        <p:grpSpPr>
          <a:xfrm rot="5400000">
            <a:off x="7365873" y="6109900"/>
            <a:ext cx="256401" cy="381000"/>
            <a:chOff x="5486400" y="2133600"/>
            <a:chExt cx="206678" cy="381000"/>
          </a:xfrm>
        </p:grpSpPr>
        <p:cxnSp>
          <p:nvCxnSpPr>
            <p:cNvPr id="37" name="Straight Connector 36">
              <a:extLst>
                <a:ext uri="{FF2B5EF4-FFF2-40B4-BE49-F238E27FC236}">
                  <a16:creationId xmlns:a16="http://schemas.microsoft.com/office/drawing/2014/main" id="{4DB33C4B-F34C-446A-0727-61D358017C0F}"/>
                </a:ext>
              </a:extLst>
            </p:cNvPr>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84A80B-4DDB-E5AA-A3EC-F4DF8789F466}"/>
                </a:ext>
              </a:extLst>
            </p:cNvPr>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91106B3-26FE-F645-4816-3C8241CAF0B1}"/>
                </a:ext>
              </a:extLst>
            </p:cNvPr>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09537E54-B754-87E7-E285-86B2121633B0}"/>
              </a:ext>
            </a:extLst>
          </p:cNvPr>
          <p:cNvSpPr/>
          <p:nvPr/>
        </p:nvSpPr>
        <p:spPr>
          <a:xfrm>
            <a:off x="7445553" y="6210673"/>
            <a:ext cx="1426994"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You are overshooting here as well</a:t>
            </a:r>
          </a:p>
        </p:txBody>
      </p:sp>
      <p:sp>
        <p:nvSpPr>
          <p:cNvPr id="41" name="Rectangle 40">
            <a:extLst>
              <a:ext uri="{FF2B5EF4-FFF2-40B4-BE49-F238E27FC236}">
                <a16:creationId xmlns:a16="http://schemas.microsoft.com/office/drawing/2014/main" id="{088F1072-B336-BD1B-284B-11E0C736EFC2}"/>
              </a:ext>
            </a:extLst>
          </p:cNvPr>
          <p:cNvSpPr/>
          <p:nvPr/>
        </p:nvSpPr>
        <p:spPr>
          <a:xfrm>
            <a:off x="7911581" y="1069104"/>
            <a:ext cx="2135521"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You are overshooting here, some threads do no work</a:t>
            </a:r>
          </a:p>
        </p:txBody>
      </p:sp>
      <p:grpSp>
        <p:nvGrpSpPr>
          <p:cNvPr id="42" name="Group 41">
            <a:extLst>
              <a:ext uri="{FF2B5EF4-FFF2-40B4-BE49-F238E27FC236}">
                <a16:creationId xmlns:a16="http://schemas.microsoft.com/office/drawing/2014/main" id="{4AED3EF1-73F4-2EF2-F565-1AFCD8B0932A}"/>
              </a:ext>
            </a:extLst>
          </p:cNvPr>
          <p:cNvGrpSpPr/>
          <p:nvPr/>
        </p:nvGrpSpPr>
        <p:grpSpPr>
          <a:xfrm>
            <a:off x="7911581" y="1237433"/>
            <a:ext cx="294275" cy="381000"/>
            <a:chOff x="5486400" y="2133600"/>
            <a:chExt cx="206678" cy="381000"/>
          </a:xfrm>
        </p:grpSpPr>
        <p:cxnSp>
          <p:nvCxnSpPr>
            <p:cNvPr id="43" name="Straight Connector 42">
              <a:extLst>
                <a:ext uri="{FF2B5EF4-FFF2-40B4-BE49-F238E27FC236}">
                  <a16:creationId xmlns:a16="http://schemas.microsoft.com/office/drawing/2014/main" id="{F7C464CC-7201-9D46-EB36-E8DC00C81924}"/>
                </a:ext>
              </a:extLst>
            </p:cNvPr>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326437F-A949-DC25-D862-FFF9824CC452}"/>
                </a:ext>
              </a:extLst>
            </p:cNvPr>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DD06679-56E1-F669-CFED-740E1C6BBE1F}"/>
                </a:ext>
              </a:extLst>
            </p:cNvPr>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08292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 name="Vector (filled)"/>
          <p:cNvGrpSpPr/>
          <p:nvPr/>
        </p:nvGrpSpPr>
        <p:grpSpPr bwMode="hidden">
          <a:xfrm>
            <a:off x="1768929" y="3413292"/>
            <a:ext cx="7200800" cy="480053"/>
            <a:chOff x="1165920" y="2429027"/>
            <a:chExt cx="8640960" cy="432048"/>
          </a:xfrm>
        </p:grpSpPr>
        <p:sp>
          <p:nvSpPr>
            <p:cNvPr id="21" name="Rounded Rectangle 20"/>
            <p:cNvSpPr/>
            <p:nvPr/>
          </p:nvSpPr>
          <p:spPr bwMode="hidden">
            <a:xfrm>
              <a:off x="1165920" y="2429027"/>
              <a:ext cx="8640960" cy="432048"/>
            </a:xfrm>
            <a:prstGeom prst="roundRect">
              <a:avLst/>
            </a:prstGeom>
            <a:gradFill>
              <a:lin ang="10800000" scaled="0"/>
            </a:grad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5" name="Straight Connector 24"/>
            <p:cNvCxnSpPr/>
            <p:nvPr/>
          </p:nvCxnSpPr>
          <p:spPr bwMode="hidden">
            <a:xfrm flipV="1">
              <a:off x="33261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6" name="Straight Connector 25"/>
            <p:cNvCxnSpPr/>
            <p:nvPr/>
          </p:nvCxnSpPr>
          <p:spPr bwMode="hidden">
            <a:xfrm flipV="1">
              <a:off x="22460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7" name="Straight Connector 26"/>
            <p:cNvCxnSpPr/>
            <p:nvPr/>
          </p:nvCxnSpPr>
          <p:spPr bwMode="hidden">
            <a:xfrm flipV="1">
              <a:off x="27861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8" name="Straight Connector 27"/>
            <p:cNvCxnSpPr/>
            <p:nvPr/>
          </p:nvCxnSpPr>
          <p:spPr bwMode="hidden">
            <a:xfrm flipV="1">
              <a:off x="17059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9" name="Straight Connector 28"/>
            <p:cNvCxnSpPr/>
            <p:nvPr/>
          </p:nvCxnSpPr>
          <p:spPr bwMode="hidden">
            <a:xfrm flipV="1">
              <a:off x="14359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p:cNvCxnSpPr/>
            <p:nvPr/>
          </p:nvCxnSpPr>
          <p:spPr bwMode="hidden">
            <a:xfrm flipV="1">
              <a:off x="19760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1" name="Straight Connector 30"/>
            <p:cNvCxnSpPr/>
            <p:nvPr/>
          </p:nvCxnSpPr>
          <p:spPr bwMode="hidden">
            <a:xfrm flipV="1">
              <a:off x="25160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2" name="Straight Connector 31"/>
            <p:cNvCxnSpPr/>
            <p:nvPr/>
          </p:nvCxnSpPr>
          <p:spPr bwMode="hidden">
            <a:xfrm flipV="1">
              <a:off x="30561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3" name="Straight Connector 32"/>
            <p:cNvCxnSpPr/>
            <p:nvPr/>
          </p:nvCxnSpPr>
          <p:spPr bwMode="hidden">
            <a:xfrm flipV="1">
              <a:off x="54864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4" name="Straight Connector 33"/>
            <p:cNvCxnSpPr/>
            <p:nvPr/>
          </p:nvCxnSpPr>
          <p:spPr bwMode="hidden">
            <a:xfrm flipV="1">
              <a:off x="44062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5" name="Straight Connector 34"/>
            <p:cNvCxnSpPr/>
            <p:nvPr/>
          </p:nvCxnSpPr>
          <p:spPr bwMode="hidden">
            <a:xfrm flipV="1">
              <a:off x="49463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6" name="Straight Connector 35"/>
            <p:cNvCxnSpPr/>
            <p:nvPr/>
          </p:nvCxnSpPr>
          <p:spPr bwMode="hidden">
            <a:xfrm flipV="1">
              <a:off x="38662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7" name="Straight Connector 36"/>
            <p:cNvCxnSpPr/>
            <p:nvPr/>
          </p:nvCxnSpPr>
          <p:spPr bwMode="hidden">
            <a:xfrm flipV="1">
              <a:off x="35961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8" name="Straight Connector 37"/>
            <p:cNvCxnSpPr/>
            <p:nvPr/>
          </p:nvCxnSpPr>
          <p:spPr bwMode="hidden">
            <a:xfrm flipV="1">
              <a:off x="41362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9" name="Straight Connector 38"/>
            <p:cNvCxnSpPr/>
            <p:nvPr/>
          </p:nvCxnSpPr>
          <p:spPr bwMode="hidden">
            <a:xfrm flipV="1">
              <a:off x="46763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40" name="Straight Connector 39"/>
            <p:cNvCxnSpPr/>
            <p:nvPr/>
          </p:nvCxnSpPr>
          <p:spPr bwMode="hidden">
            <a:xfrm flipV="1">
              <a:off x="52163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49" name="Straight Connector 48"/>
            <p:cNvCxnSpPr/>
            <p:nvPr/>
          </p:nvCxnSpPr>
          <p:spPr bwMode="hidden">
            <a:xfrm flipV="1">
              <a:off x="76466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0" name="Straight Connector 49"/>
            <p:cNvCxnSpPr/>
            <p:nvPr/>
          </p:nvCxnSpPr>
          <p:spPr bwMode="hidden">
            <a:xfrm flipV="1">
              <a:off x="65665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1" name="Straight Connector 50"/>
            <p:cNvCxnSpPr/>
            <p:nvPr/>
          </p:nvCxnSpPr>
          <p:spPr bwMode="hidden">
            <a:xfrm flipV="1">
              <a:off x="71065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2" name="Straight Connector 51"/>
            <p:cNvCxnSpPr/>
            <p:nvPr/>
          </p:nvCxnSpPr>
          <p:spPr bwMode="hidden">
            <a:xfrm flipV="1">
              <a:off x="60264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3" name="Straight Connector 52"/>
            <p:cNvCxnSpPr/>
            <p:nvPr/>
          </p:nvCxnSpPr>
          <p:spPr bwMode="hidden">
            <a:xfrm flipV="1">
              <a:off x="57564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4" name="Straight Connector 53"/>
            <p:cNvCxnSpPr/>
            <p:nvPr/>
          </p:nvCxnSpPr>
          <p:spPr bwMode="hidden">
            <a:xfrm flipV="1">
              <a:off x="62964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5" name="Straight Connector 54"/>
            <p:cNvCxnSpPr/>
            <p:nvPr/>
          </p:nvCxnSpPr>
          <p:spPr bwMode="hidden">
            <a:xfrm flipV="1">
              <a:off x="68365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6" name="Straight Connector 55"/>
            <p:cNvCxnSpPr/>
            <p:nvPr/>
          </p:nvCxnSpPr>
          <p:spPr bwMode="hidden">
            <a:xfrm flipV="1">
              <a:off x="73766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8" name="Straight Connector 57"/>
            <p:cNvCxnSpPr/>
            <p:nvPr/>
          </p:nvCxnSpPr>
          <p:spPr bwMode="hidden">
            <a:xfrm flipV="1">
              <a:off x="87267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9" name="Straight Connector 58"/>
            <p:cNvCxnSpPr/>
            <p:nvPr/>
          </p:nvCxnSpPr>
          <p:spPr bwMode="hidden">
            <a:xfrm flipV="1">
              <a:off x="92668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0" name="Straight Connector 59"/>
            <p:cNvCxnSpPr/>
            <p:nvPr/>
          </p:nvCxnSpPr>
          <p:spPr bwMode="hidden">
            <a:xfrm flipV="1">
              <a:off x="81867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1" name="Straight Connector 60"/>
            <p:cNvCxnSpPr/>
            <p:nvPr/>
          </p:nvCxnSpPr>
          <p:spPr bwMode="hidden">
            <a:xfrm flipV="1">
              <a:off x="79166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2" name="Straight Connector 61"/>
            <p:cNvCxnSpPr/>
            <p:nvPr/>
          </p:nvCxnSpPr>
          <p:spPr bwMode="hidden">
            <a:xfrm flipV="1">
              <a:off x="84567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3" name="Straight Connector 62"/>
            <p:cNvCxnSpPr/>
            <p:nvPr/>
          </p:nvCxnSpPr>
          <p:spPr bwMode="hidden">
            <a:xfrm flipV="1">
              <a:off x="89967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4" name="Straight Connector 63"/>
            <p:cNvCxnSpPr/>
            <p:nvPr/>
          </p:nvCxnSpPr>
          <p:spPr bwMode="hidden">
            <a:xfrm flipV="1">
              <a:off x="95368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grpSp>
      <p:sp>
        <p:nvSpPr>
          <p:cNvPr id="5" name="Title 4"/>
          <p:cNvSpPr>
            <a:spLocks noGrp="1"/>
          </p:cNvSpPr>
          <p:nvPr>
            <p:ph type="title"/>
          </p:nvPr>
        </p:nvSpPr>
        <p:spPr/>
        <p:txBody>
          <a:bodyPr>
            <a:normAutofit/>
          </a:bodyPr>
          <a:lstStyle/>
          <a:p>
            <a:r>
              <a:rPr lang="en-US" dirty="0"/>
              <a:t>Array Indexing Demo: The multi-block case</a:t>
            </a:r>
          </a:p>
        </p:txBody>
      </p:sp>
      <p:sp>
        <p:nvSpPr>
          <p:cNvPr id="145" name="Content Placeholder 2"/>
          <p:cNvSpPr>
            <a:spLocks noGrp="1"/>
          </p:cNvSpPr>
          <p:nvPr>
            <p:ph idx="4294967295"/>
          </p:nvPr>
        </p:nvSpPr>
        <p:spPr>
          <a:xfrm>
            <a:off x="598715" y="1600200"/>
            <a:ext cx="9975668" cy="1371600"/>
          </a:xfrm>
        </p:spPr>
        <p:txBody>
          <a:bodyPr/>
          <a:lstStyle/>
          <a:p>
            <a:pPr lvl="0"/>
            <a:r>
              <a:rPr lang="en-GB" sz="2000" dirty="0">
                <a:solidFill>
                  <a:srgbClr val="000000"/>
                </a:solidFill>
              </a:rPr>
              <a:t>When working w/ multiple blocks – you will likely be using more than just </a:t>
            </a:r>
            <a:r>
              <a:rPr lang="en-GB" sz="2000" b="1" dirty="0" err="1">
                <a:solidFill>
                  <a:srgbClr val="000000"/>
                </a:solidFill>
                <a:latin typeface="Courier New" panose="02070309020205020404" pitchFamily="49" charset="0"/>
                <a:cs typeface="Courier New" panose="02070309020205020404" pitchFamily="49" charset="0"/>
              </a:rPr>
              <a:t>threadIdx.x</a:t>
            </a:r>
            <a:endParaRPr lang="en-GB" sz="1600" b="1" dirty="0">
              <a:solidFill>
                <a:srgbClr val="000000"/>
              </a:solidFill>
              <a:latin typeface="Courier New" panose="02070309020205020404" pitchFamily="49" charset="0"/>
              <a:cs typeface="Courier New" panose="02070309020205020404" pitchFamily="49" charset="0"/>
            </a:endParaRPr>
          </a:p>
          <a:p>
            <a:pPr lvl="1"/>
            <a:r>
              <a:rPr lang="en-GB" sz="1800" dirty="0">
                <a:solidFill>
                  <a:srgbClr val="000000"/>
                </a:solidFill>
              </a:rPr>
              <a:t>Consider indexing into an 1D array, </a:t>
            </a:r>
            <a:r>
              <a:rPr lang="en-GB" sz="1800" dirty="0">
                <a:solidFill>
                  <a:srgbClr val="0070C0"/>
                </a:solidFill>
              </a:rPr>
              <a:t>one thread accessing one element</a:t>
            </a:r>
          </a:p>
          <a:p>
            <a:pPr lvl="1"/>
            <a:r>
              <a:rPr lang="en-GB" sz="1800" dirty="0">
                <a:solidFill>
                  <a:srgbClr val="000000"/>
                </a:solidFill>
              </a:rPr>
              <a:t>Assume you have </a:t>
            </a:r>
            <a:r>
              <a:rPr lang="en-GB" sz="1800" b="1" u="sng" dirty="0">
                <a:solidFill>
                  <a:srgbClr val="0070C0"/>
                </a:solidFill>
                <a:latin typeface="Consolas" pitchFamily="49" charset="0"/>
                <a:cs typeface="Consolas" pitchFamily="49" charset="0"/>
              </a:rPr>
              <a:t>M=8</a:t>
            </a:r>
            <a:r>
              <a:rPr lang="en-GB" sz="1800" dirty="0">
                <a:solidFill>
                  <a:srgbClr val="000000"/>
                </a:solidFill>
              </a:rPr>
              <a:t> threads per block and the array is </a:t>
            </a:r>
            <a:r>
              <a:rPr lang="en-GB" sz="1800" dirty="0">
                <a:solidFill>
                  <a:srgbClr val="0070C0"/>
                </a:solidFill>
              </a:rPr>
              <a:t>32 entries </a:t>
            </a:r>
            <a:r>
              <a:rPr lang="en-GB" sz="1800" dirty="0">
                <a:solidFill>
                  <a:srgbClr val="000000"/>
                </a:solidFill>
              </a:rPr>
              <a:t>long</a:t>
            </a:r>
          </a:p>
        </p:txBody>
      </p:sp>
      <p:sp>
        <p:nvSpPr>
          <p:cNvPr id="4" name="Content Placeholder 3"/>
          <p:cNvSpPr>
            <a:spLocks noGrp="1"/>
          </p:cNvSpPr>
          <p:nvPr>
            <p:ph idx="4294967295"/>
          </p:nvPr>
        </p:nvSpPr>
        <p:spPr>
          <a:xfrm>
            <a:off x="598715" y="5105400"/>
            <a:ext cx="8991600" cy="1209675"/>
          </a:xfrm>
        </p:spPr>
        <p:txBody>
          <a:bodyPr/>
          <a:lstStyle/>
          <a:p>
            <a:r>
              <a:rPr lang="en-GB" sz="2000" dirty="0">
                <a:solidFill>
                  <a:srgbClr val="000000"/>
                </a:solidFill>
              </a:rPr>
              <a:t>With </a:t>
            </a:r>
            <a:r>
              <a:rPr lang="en-GB" sz="2000" b="1" dirty="0">
                <a:solidFill>
                  <a:srgbClr val="0070C0"/>
                </a:solidFill>
                <a:latin typeface="Courier New" panose="02070309020205020404" pitchFamily="49" charset="0"/>
                <a:cs typeface="Courier New" panose="02070309020205020404" pitchFamily="49" charset="0"/>
              </a:rPr>
              <a:t>M</a:t>
            </a:r>
            <a:r>
              <a:rPr lang="en-GB" sz="2000" dirty="0">
                <a:solidFill>
                  <a:srgbClr val="000000"/>
                </a:solidFill>
              </a:rPr>
              <a:t> threads per 1D CUDA block, the array </a:t>
            </a:r>
            <a:r>
              <a:rPr lang="en-GB" sz="2000" dirty="0">
                <a:solidFill>
                  <a:srgbClr val="000000"/>
                </a:solidFill>
                <a:latin typeface="Courier New" panose="02070309020205020404" pitchFamily="49" charset="0"/>
                <a:cs typeface="Courier New" panose="02070309020205020404" pitchFamily="49" charset="0"/>
              </a:rPr>
              <a:t>index</a:t>
            </a:r>
            <a:r>
              <a:rPr lang="en-GB" sz="2000" dirty="0">
                <a:solidFill>
                  <a:srgbClr val="000000"/>
                </a:solidFill>
              </a:rPr>
              <a:t> that a thread works on is:</a:t>
            </a:r>
          </a:p>
          <a:p>
            <a:pPr marL="0" indent="0">
              <a:buNone/>
            </a:pPr>
            <a:endParaRPr lang="en-GB" sz="1000" dirty="0">
              <a:solidFill>
                <a:srgbClr val="8AAD00"/>
              </a:solidFill>
              <a:latin typeface="Courier New" pitchFamily="49" charset="0"/>
              <a:cs typeface="Courier New" pitchFamily="49" charset="0"/>
            </a:endParaRPr>
          </a:p>
          <a:p>
            <a:pPr marL="0" indent="0">
              <a:buNone/>
            </a:pPr>
            <a:r>
              <a:rPr lang="en-GB" sz="1600" dirty="0">
                <a:solidFill>
                  <a:srgbClr val="8AAD00"/>
                </a:solidFill>
                <a:latin typeface="Courier New" panose="02070309020205020404" pitchFamily="49" charset="0"/>
                <a:cs typeface="Courier New" pitchFamily="49" charset="0"/>
              </a:rPr>
              <a:t>	</a:t>
            </a:r>
            <a:r>
              <a:rPr lang="en-GB" sz="1600" b="1" dirty="0" err="1">
                <a:solidFill>
                  <a:srgbClr val="8AAD00"/>
                </a:solidFill>
                <a:latin typeface="Courier New" panose="02070309020205020404" pitchFamily="49" charset="0"/>
                <a:cs typeface="Courier New" panose="02070309020205020404" pitchFamily="49" charset="0"/>
              </a:rPr>
              <a:t>int</a:t>
            </a:r>
            <a:r>
              <a:rPr lang="en-GB" sz="1600" b="1" dirty="0">
                <a:solidFill>
                  <a:srgbClr val="B9E700"/>
                </a:solidFill>
                <a:latin typeface="Courier New" panose="02070309020205020404" pitchFamily="49" charset="0"/>
                <a:cs typeface="Courier New" panose="02070309020205020404" pitchFamily="49" charset="0"/>
              </a:rPr>
              <a:t> </a:t>
            </a:r>
            <a:r>
              <a:rPr lang="en-GB" sz="1600" b="1" dirty="0">
                <a:solidFill>
                  <a:srgbClr val="000000"/>
                </a:solidFill>
                <a:latin typeface="Courier New" panose="02070309020205020404" pitchFamily="49" charset="0"/>
                <a:cs typeface="Courier New" panose="02070309020205020404" pitchFamily="49" charset="0"/>
              </a:rPr>
              <a:t>index = </a:t>
            </a:r>
            <a:r>
              <a:rPr lang="en-GB" sz="1600" b="1" dirty="0" err="1">
                <a:solidFill>
                  <a:srgbClr val="000000"/>
                </a:solidFill>
                <a:latin typeface="Courier New" panose="02070309020205020404" pitchFamily="49" charset="0"/>
                <a:cs typeface="Courier New" panose="02070309020205020404" pitchFamily="49" charset="0"/>
              </a:rPr>
              <a:t>threadIdx.x</a:t>
            </a:r>
            <a:r>
              <a:rPr lang="en-GB" sz="1600" b="1" dirty="0">
                <a:solidFill>
                  <a:srgbClr val="000000"/>
                </a:solidFill>
                <a:latin typeface="Courier New" panose="02070309020205020404" pitchFamily="49" charset="0"/>
                <a:cs typeface="Courier New" panose="02070309020205020404" pitchFamily="49" charset="0"/>
              </a:rPr>
              <a:t> + </a:t>
            </a:r>
            <a:r>
              <a:rPr lang="en-GB" sz="1600" b="1" dirty="0" err="1">
                <a:solidFill>
                  <a:srgbClr val="000000"/>
                </a:solidFill>
                <a:latin typeface="Courier New" panose="02070309020205020404" pitchFamily="49" charset="0"/>
                <a:cs typeface="Courier New" panose="02070309020205020404" pitchFamily="49" charset="0"/>
              </a:rPr>
              <a:t>blockIdx.x</a:t>
            </a:r>
            <a:r>
              <a:rPr lang="en-GB" sz="1600" b="1" dirty="0">
                <a:solidFill>
                  <a:srgbClr val="000000"/>
                </a:solidFill>
                <a:latin typeface="Courier New" panose="02070309020205020404" pitchFamily="49" charset="0"/>
                <a:cs typeface="Courier New" panose="02070309020205020404" pitchFamily="49" charset="0"/>
              </a:rPr>
              <a:t> * </a:t>
            </a:r>
            <a:r>
              <a:rPr lang="en-GB" sz="1600" b="1" dirty="0">
                <a:solidFill>
                  <a:srgbClr val="0070C0"/>
                </a:solidFill>
                <a:latin typeface="Courier New" panose="02070309020205020404" pitchFamily="49" charset="0"/>
                <a:cs typeface="Courier New" panose="02070309020205020404" pitchFamily="49" charset="0"/>
              </a:rPr>
              <a:t>M</a:t>
            </a:r>
            <a:r>
              <a:rPr lang="en-GB" sz="1600" b="1" dirty="0">
                <a:solidFill>
                  <a:srgbClr val="000000"/>
                </a:solidFill>
                <a:latin typeface="Courier New" panose="02070309020205020404" pitchFamily="49" charset="0"/>
                <a:cs typeface="Courier New" panose="02070309020205020404" pitchFamily="49" charset="0"/>
              </a:rPr>
              <a:t>;</a:t>
            </a:r>
          </a:p>
          <a:p>
            <a:pPr marL="0" indent="0">
              <a:buNone/>
            </a:pPr>
            <a:endParaRPr lang="en-GB" sz="1200" b="1" dirty="0">
              <a:solidFill>
                <a:srgbClr val="000000"/>
              </a:solidFill>
              <a:latin typeface="Consolas" pitchFamily="49" charset="0"/>
              <a:cs typeface="Consolas" pitchFamily="49" charset="0"/>
            </a:endParaRPr>
          </a:p>
        </p:txBody>
      </p:sp>
      <p:grpSp>
        <p:nvGrpSpPr>
          <p:cNvPr id="144" name="Vector (numbered)"/>
          <p:cNvGrpSpPr/>
          <p:nvPr/>
        </p:nvGrpSpPr>
        <p:grpSpPr>
          <a:xfrm>
            <a:off x="1768930" y="3413287"/>
            <a:ext cx="7200800" cy="480058"/>
            <a:chOff x="1165920" y="2969084"/>
            <a:chExt cx="8640960" cy="432052"/>
          </a:xfrm>
        </p:grpSpPr>
        <p:sp>
          <p:nvSpPr>
            <p:cNvPr id="67" name="Round Same Side Corner Rectangle 66"/>
            <p:cNvSpPr/>
            <p:nvPr/>
          </p:nvSpPr>
          <p:spPr>
            <a:xfrm rot="16200000">
              <a:off x="1084911" y="3050096"/>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0</a:t>
              </a:r>
            </a:p>
          </p:txBody>
        </p:sp>
        <p:sp>
          <p:nvSpPr>
            <p:cNvPr id="68" name="Rectangle 67"/>
            <p:cNvSpPr/>
            <p:nvPr/>
          </p:nvSpPr>
          <p:spPr>
            <a:xfrm>
              <a:off x="14359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1</a:t>
              </a:r>
            </a:p>
          </p:txBody>
        </p:sp>
        <p:sp>
          <p:nvSpPr>
            <p:cNvPr id="71" name="Round Same Side Corner Rectangle 70"/>
            <p:cNvSpPr/>
            <p:nvPr/>
          </p:nvSpPr>
          <p:spPr>
            <a:xfrm rot="5400000" flipH="1">
              <a:off x="9455841" y="3050094"/>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7</a:t>
              </a:r>
            </a:p>
          </p:txBody>
        </p:sp>
        <p:sp>
          <p:nvSpPr>
            <p:cNvPr id="106" name="Rectangle 105"/>
            <p:cNvSpPr/>
            <p:nvPr/>
          </p:nvSpPr>
          <p:spPr>
            <a:xfrm>
              <a:off x="17059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2</a:t>
              </a:r>
            </a:p>
          </p:txBody>
        </p:sp>
        <p:sp>
          <p:nvSpPr>
            <p:cNvPr id="107" name="Rectangle 106"/>
            <p:cNvSpPr/>
            <p:nvPr/>
          </p:nvSpPr>
          <p:spPr>
            <a:xfrm>
              <a:off x="197601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3</a:t>
              </a:r>
            </a:p>
          </p:txBody>
        </p:sp>
        <p:sp>
          <p:nvSpPr>
            <p:cNvPr id="108" name="Rectangle 107"/>
            <p:cNvSpPr/>
            <p:nvPr/>
          </p:nvSpPr>
          <p:spPr>
            <a:xfrm>
              <a:off x="224604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4</a:t>
              </a:r>
            </a:p>
          </p:txBody>
        </p:sp>
        <p:sp>
          <p:nvSpPr>
            <p:cNvPr id="117" name="Rectangle 116"/>
            <p:cNvSpPr/>
            <p:nvPr/>
          </p:nvSpPr>
          <p:spPr>
            <a:xfrm>
              <a:off x="251607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5</a:t>
              </a:r>
            </a:p>
          </p:txBody>
        </p:sp>
        <p:sp>
          <p:nvSpPr>
            <p:cNvPr id="118" name="Rectangle 117"/>
            <p:cNvSpPr/>
            <p:nvPr/>
          </p:nvSpPr>
          <p:spPr>
            <a:xfrm>
              <a:off x="278610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6</a:t>
              </a:r>
            </a:p>
          </p:txBody>
        </p:sp>
        <p:sp>
          <p:nvSpPr>
            <p:cNvPr id="119" name="Rectangle 118"/>
            <p:cNvSpPr/>
            <p:nvPr/>
          </p:nvSpPr>
          <p:spPr>
            <a:xfrm>
              <a:off x="305613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7</a:t>
              </a:r>
            </a:p>
          </p:txBody>
        </p:sp>
        <p:sp>
          <p:nvSpPr>
            <p:cNvPr id="120" name="Rectangle 119"/>
            <p:cNvSpPr/>
            <p:nvPr/>
          </p:nvSpPr>
          <p:spPr>
            <a:xfrm>
              <a:off x="332616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0</a:t>
              </a:r>
            </a:p>
          </p:txBody>
        </p:sp>
        <p:sp>
          <p:nvSpPr>
            <p:cNvPr id="121" name="Rectangle 120"/>
            <p:cNvSpPr/>
            <p:nvPr/>
          </p:nvSpPr>
          <p:spPr>
            <a:xfrm>
              <a:off x="359619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1</a:t>
              </a:r>
            </a:p>
          </p:txBody>
        </p:sp>
        <p:sp>
          <p:nvSpPr>
            <p:cNvPr id="122" name="Rectangle 121"/>
            <p:cNvSpPr/>
            <p:nvPr/>
          </p:nvSpPr>
          <p:spPr>
            <a:xfrm>
              <a:off x="386622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2</a:t>
              </a:r>
            </a:p>
          </p:txBody>
        </p:sp>
        <p:sp>
          <p:nvSpPr>
            <p:cNvPr id="123" name="Rectangle 122"/>
            <p:cNvSpPr/>
            <p:nvPr/>
          </p:nvSpPr>
          <p:spPr>
            <a:xfrm>
              <a:off x="41362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3</a:t>
              </a:r>
            </a:p>
          </p:txBody>
        </p:sp>
        <p:sp>
          <p:nvSpPr>
            <p:cNvPr id="124" name="Rectangle 123"/>
            <p:cNvSpPr/>
            <p:nvPr/>
          </p:nvSpPr>
          <p:spPr>
            <a:xfrm>
              <a:off x="44062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4</a:t>
              </a:r>
            </a:p>
          </p:txBody>
        </p:sp>
        <p:sp>
          <p:nvSpPr>
            <p:cNvPr id="125" name="Rectangle 124"/>
            <p:cNvSpPr/>
            <p:nvPr/>
          </p:nvSpPr>
          <p:spPr>
            <a:xfrm>
              <a:off x="46763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5</a:t>
              </a:r>
            </a:p>
          </p:txBody>
        </p:sp>
        <p:sp>
          <p:nvSpPr>
            <p:cNvPr id="126" name="Rectangle 125"/>
            <p:cNvSpPr/>
            <p:nvPr/>
          </p:nvSpPr>
          <p:spPr>
            <a:xfrm>
              <a:off x="49463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6</a:t>
              </a:r>
            </a:p>
          </p:txBody>
        </p:sp>
        <p:sp>
          <p:nvSpPr>
            <p:cNvPr id="127" name="Rectangle 126"/>
            <p:cNvSpPr/>
            <p:nvPr/>
          </p:nvSpPr>
          <p:spPr>
            <a:xfrm>
              <a:off x="521637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7</a:t>
              </a:r>
            </a:p>
          </p:txBody>
        </p:sp>
        <p:sp>
          <p:nvSpPr>
            <p:cNvPr id="128" name="Rectangle 127"/>
            <p:cNvSpPr/>
            <p:nvPr/>
          </p:nvSpPr>
          <p:spPr>
            <a:xfrm>
              <a:off x="548640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rPr>
                <a:t>0</a:t>
              </a:r>
            </a:p>
          </p:txBody>
        </p:sp>
        <p:sp>
          <p:nvSpPr>
            <p:cNvPr id="129" name="Rectangle 128"/>
            <p:cNvSpPr/>
            <p:nvPr/>
          </p:nvSpPr>
          <p:spPr>
            <a:xfrm>
              <a:off x="575643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1</a:t>
              </a:r>
            </a:p>
          </p:txBody>
        </p:sp>
        <p:sp>
          <p:nvSpPr>
            <p:cNvPr id="130" name="Rectangle 129"/>
            <p:cNvSpPr/>
            <p:nvPr/>
          </p:nvSpPr>
          <p:spPr>
            <a:xfrm>
              <a:off x="602646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2</a:t>
              </a:r>
            </a:p>
          </p:txBody>
        </p:sp>
        <p:sp>
          <p:nvSpPr>
            <p:cNvPr id="131" name="Rectangle 130"/>
            <p:cNvSpPr/>
            <p:nvPr/>
          </p:nvSpPr>
          <p:spPr>
            <a:xfrm>
              <a:off x="629649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rPr>
                <a:t>3</a:t>
              </a:r>
            </a:p>
          </p:txBody>
        </p:sp>
        <p:sp>
          <p:nvSpPr>
            <p:cNvPr id="132" name="Rectangle 131"/>
            <p:cNvSpPr/>
            <p:nvPr/>
          </p:nvSpPr>
          <p:spPr>
            <a:xfrm>
              <a:off x="656652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4</a:t>
              </a:r>
            </a:p>
          </p:txBody>
        </p:sp>
        <p:sp>
          <p:nvSpPr>
            <p:cNvPr id="133" name="Rectangle 132"/>
            <p:cNvSpPr/>
            <p:nvPr/>
          </p:nvSpPr>
          <p:spPr>
            <a:xfrm>
              <a:off x="683655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5</a:t>
              </a:r>
            </a:p>
          </p:txBody>
        </p:sp>
        <p:sp>
          <p:nvSpPr>
            <p:cNvPr id="134" name="Rectangle 133"/>
            <p:cNvSpPr/>
            <p:nvPr/>
          </p:nvSpPr>
          <p:spPr>
            <a:xfrm>
              <a:off x="710658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6</a:t>
              </a:r>
            </a:p>
          </p:txBody>
        </p:sp>
        <p:sp>
          <p:nvSpPr>
            <p:cNvPr id="135" name="Rectangle 134"/>
            <p:cNvSpPr/>
            <p:nvPr/>
          </p:nvSpPr>
          <p:spPr>
            <a:xfrm>
              <a:off x="73766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7</a:t>
              </a:r>
            </a:p>
          </p:txBody>
        </p:sp>
        <p:sp>
          <p:nvSpPr>
            <p:cNvPr id="136" name="Rectangle 135"/>
            <p:cNvSpPr/>
            <p:nvPr/>
          </p:nvSpPr>
          <p:spPr>
            <a:xfrm>
              <a:off x="76466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0</a:t>
              </a:r>
            </a:p>
          </p:txBody>
        </p:sp>
        <p:sp>
          <p:nvSpPr>
            <p:cNvPr id="137" name="Rectangle 136"/>
            <p:cNvSpPr/>
            <p:nvPr/>
          </p:nvSpPr>
          <p:spPr>
            <a:xfrm>
              <a:off x="791667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1</a:t>
              </a:r>
            </a:p>
          </p:txBody>
        </p:sp>
        <p:sp>
          <p:nvSpPr>
            <p:cNvPr id="138" name="Rectangle 137"/>
            <p:cNvSpPr/>
            <p:nvPr/>
          </p:nvSpPr>
          <p:spPr>
            <a:xfrm>
              <a:off x="818670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2</a:t>
              </a:r>
            </a:p>
          </p:txBody>
        </p:sp>
        <p:sp>
          <p:nvSpPr>
            <p:cNvPr id="139" name="Rectangle 138"/>
            <p:cNvSpPr/>
            <p:nvPr/>
          </p:nvSpPr>
          <p:spPr>
            <a:xfrm>
              <a:off x="845673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C00000"/>
                  </a:solidFill>
                  <a:effectLst/>
                  <a:uLnTx/>
                  <a:uFillTx/>
                  <a:latin typeface="Calibri" panose="020F0502020204030204"/>
                  <a:ea typeface="+mn-ea"/>
                  <a:cs typeface="+mn-cs"/>
                </a:rPr>
                <a:t>3</a:t>
              </a:r>
            </a:p>
          </p:txBody>
        </p:sp>
        <p:sp>
          <p:nvSpPr>
            <p:cNvPr id="140" name="Rectangle 139"/>
            <p:cNvSpPr/>
            <p:nvPr/>
          </p:nvSpPr>
          <p:spPr>
            <a:xfrm>
              <a:off x="872676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sp>
          <p:nvSpPr>
            <p:cNvPr id="141" name="Rectangle 140"/>
            <p:cNvSpPr/>
            <p:nvPr/>
          </p:nvSpPr>
          <p:spPr>
            <a:xfrm>
              <a:off x="899679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C00000"/>
                  </a:solidFill>
                  <a:effectLst/>
                  <a:uLnTx/>
                  <a:uFillTx/>
                  <a:latin typeface="Calibri" panose="020F0502020204030204"/>
                  <a:ea typeface="+mn-ea"/>
                  <a:cs typeface="+mn-cs"/>
                </a:rPr>
                <a:t>5</a:t>
              </a:r>
            </a:p>
          </p:txBody>
        </p:sp>
        <p:sp>
          <p:nvSpPr>
            <p:cNvPr id="142" name="Rectangle 141"/>
            <p:cNvSpPr/>
            <p:nvPr/>
          </p:nvSpPr>
          <p:spPr>
            <a:xfrm>
              <a:off x="9266820"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C00000"/>
                  </a:solidFill>
                  <a:effectLst/>
                  <a:uLnTx/>
                  <a:uFillTx/>
                  <a:latin typeface="Calibri" panose="020F0502020204030204"/>
                  <a:ea typeface="+mn-ea"/>
                  <a:cs typeface="+mn-cs"/>
                </a:rPr>
                <a:t>6</a:t>
              </a:r>
            </a:p>
          </p:txBody>
        </p:sp>
      </p:grpSp>
      <p:grpSp>
        <p:nvGrpSpPr>
          <p:cNvPr id="194" name="threadIdx"/>
          <p:cNvGrpSpPr/>
          <p:nvPr/>
        </p:nvGrpSpPr>
        <p:grpSpPr>
          <a:xfrm>
            <a:off x="1768932" y="3037114"/>
            <a:ext cx="7200798" cy="345642"/>
            <a:chOff x="1165923" y="2495514"/>
            <a:chExt cx="8640958" cy="311078"/>
          </a:xfrm>
        </p:grpSpPr>
        <p:sp>
          <p:nvSpPr>
            <p:cNvPr id="146" name="TextBox 145"/>
            <p:cNvSpPr txBox="1"/>
            <p:nvPr/>
          </p:nvSpPr>
          <p:spPr bwMode="auto">
            <a:xfrm>
              <a:off x="1165923" y="2501893"/>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ED7D31"/>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ED7D31"/>
                </a:solidFill>
                <a:effectLst/>
                <a:uLnTx/>
                <a:uFillTx/>
                <a:latin typeface="Courier New" pitchFamily="49" charset="0"/>
                <a:ea typeface="+mn-ea"/>
                <a:cs typeface="Courier New" pitchFamily="49" charset="0"/>
              </a:endParaRPr>
            </a:p>
          </p:txBody>
        </p:sp>
        <p:sp>
          <p:nvSpPr>
            <p:cNvPr id="147" name="TextBox 146"/>
            <p:cNvSpPr txBox="1"/>
            <p:nvPr/>
          </p:nvSpPr>
          <p:spPr bwMode="auto">
            <a:xfrm>
              <a:off x="3326159" y="2495514"/>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4472C4">
                      <a:lumMod val="75000"/>
                    </a:srgbClr>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4472C4">
                    <a:lumMod val="75000"/>
                  </a:srgbClr>
                </a:solidFill>
                <a:effectLst/>
                <a:uLnTx/>
                <a:uFillTx/>
                <a:latin typeface="Courier New" pitchFamily="49" charset="0"/>
                <a:ea typeface="+mn-ea"/>
                <a:cs typeface="Courier New" pitchFamily="49" charset="0"/>
              </a:endParaRPr>
            </a:p>
          </p:txBody>
        </p:sp>
        <p:sp>
          <p:nvSpPr>
            <p:cNvPr id="148" name="TextBox 147"/>
            <p:cNvSpPr txBox="1"/>
            <p:nvPr/>
          </p:nvSpPr>
          <p:spPr bwMode="auto">
            <a:xfrm>
              <a:off x="5486400" y="2501893"/>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7030A0"/>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7030A0"/>
                </a:solidFill>
                <a:effectLst/>
                <a:uLnTx/>
                <a:uFillTx/>
                <a:latin typeface="Courier New" pitchFamily="49" charset="0"/>
                <a:ea typeface="+mn-ea"/>
                <a:cs typeface="Courier New" pitchFamily="49" charset="0"/>
              </a:endParaRPr>
            </a:p>
          </p:txBody>
        </p:sp>
        <p:sp>
          <p:nvSpPr>
            <p:cNvPr id="149" name="TextBox 148"/>
            <p:cNvSpPr txBox="1"/>
            <p:nvPr/>
          </p:nvSpPr>
          <p:spPr bwMode="auto">
            <a:xfrm>
              <a:off x="7646642" y="2495514"/>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C00000"/>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C00000"/>
                </a:solidFill>
                <a:effectLst/>
                <a:uLnTx/>
                <a:uFillTx/>
                <a:latin typeface="Courier New" pitchFamily="49" charset="0"/>
                <a:ea typeface="+mn-ea"/>
                <a:cs typeface="Courier New" pitchFamily="49" charset="0"/>
              </a:endParaRPr>
            </a:p>
          </p:txBody>
        </p:sp>
      </p:grpSp>
      <p:sp>
        <p:nvSpPr>
          <p:cNvPr id="150" name="Left Brace 149"/>
          <p:cNvSpPr/>
          <p:nvPr/>
        </p:nvSpPr>
        <p:spPr>
          <a:xfrm rot="16200000">
            <a:off x="2556518" y="3126344"/>
            <a:ext cx="225023" cy="1800200"/>
          </a:xfrm>
          <a:prstGeom prst="leftBrace">
            <a:avLst>
              <a:gd name="adj1" fmla="val 39890"/>
              <a:gd name="adj2"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Left Brace 150"/>
          <p:cNvSpPr/>
          <p:nvPr/>
        </p:nvSpPr>
        <p:spPr>
          <a:xfrm rot="16200000">
            <a:off x="4356718" y="3126344"/>
            <a:ext cx="225023" cy="1800200"/>
          </a:xfrm>
          <a:prstGeom prst="leftBrace">
            <a:avLst>
              <a:gd name="adj1" fmla="val 39890"/>
              <a:gd name="adj2" fmla="val 50000"/>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Left Brace 151"/>
          <p:cNvSpPr/>
          <p:nvPr/>
        </p:nvSpPr>
        <p:spPr>
          <a:xfrm rot="16200000">
            <a:off x="6156920" y="3126344"/>
            <a:ext cx="225023" cy="1800200"/>
          </a:xfrm>
          <a:prstGeom prst="leftBrace">
            <a:avLst>
              <a:gd name="adj1" fmla="val 39890"/>
              <a:gd name="adj2" fmla="val 5000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Left Brace 153"/>
          <p:cNvSpPr/>
          <p:nvPr/>
        </p:nvSpPr>
        <p:spPr>
          <a:xfrm rot="16200000">
            <a:off x="7957121" y="3126344"/>
            <a:ext cx="225023" cy="1800200"/>
          </a:xfrm>
          <a:prstGeom prst="leftBrace">
            <a:avLst>
              <a:gd name="adj1" fmla="val 39890"/>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3" name="blockIdx"/>
          <p:cNvGrpSpPr/>
          <p:nvPr/>
        </p:nvGrpSpPr>
        <p:grpSpPr>
          <a:xfrm>
            <a:off x="1768928" y="4243380"/>
            <a:ext cx="7200798" cy="307779"/>
            <a:chOff x="1165919" y="3581153"/>
            <a:chExt cx="8640957" cy="277001"/>
          </a:xfrm>
        </p:grpSpPr>
        <p:sp>
          <p:nvSpPr>
            <p:cNvPr id="155" name="TextBox 154"/>
            <p:cNvSpPr txBox="1"/>
            <p:nvPr/>
          </p:nvSpPr>
          <p:spPr bwMode="auto">
            <a:xfrm>
              <a:off x="1165919" y="3581155"/>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ED7D31"/>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ED7D31"/>
                  </a:solidFill>
                  <a:effectLst/>
                  <a:uLnTx/>
                  <a:uFillTx/>
                  <a:latin typeface="Courier New" pitchFamily="49" charset="0"/>
                  <a:ea typeface="+mn-ea"/>
                  <a:cs typeface="Courier New" pitchFamily="49" charset="0"/>
                </a:rPr>
                <a:t> = 0</a:t>
              </a:r>
            </a:p>
          </p:txBody>
        </p:sp>
        <p:sp>
          <p:nvSpPr>
            <p:cNvPr id="157" name="TextBox 156"/>
            <p:cNvSpPr txBox="1"/>
            <p:nvPr/>
          </p:nvSpPr>
          <p:spPr bwMode="auto">
            <a:xfrm>
              <a:off x="3326162" y="3581155"/>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4472C4">
                      <a:lumMod val="75000"/>
                    </a:srgbClr>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4472C4">
                      <a:lumMod val="75000"/>
                    </a:srgbClr>
                  </a:solidFill>
                  <a:effectLst/>
                  <a:uLnTx/>
                  <a:uFillTx/>
                  <a:latin typeface="Courier New" pitchFamily="49" charset="0"/>
                  <a:ea typeface="+mn-ea"/>
                  <a:cs typeface="Courier New" pitchFamily="49" charset="0"/>
                </a:rPr>
                <a:t> = 1</a:t>
              </a:r>
            </a:p>
          </p:txBody>
        </p:sp>
        <p:sp>
          <p:nvSpPr>
            <p:cNvPr id="158" name="TextBox 157"/>
            <p:cNvSpPr txBox="1"/>
            <p:nvPr/>
          </p:nvSpPr>
          <p:spPr bwMode="auto">
            <a:xfrm>
              <a:off x="5486398" y="3581154"/>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7030A0"/>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7030A0"/>
                  </a:solidFill>
                  <a:effectLst/>
                  <a:uLnTx/>
                  <a:uFillTx/>
                  <a:latin typeface="Courier New" pitchFamily="49" charset="0"/>
                  <a:ea typeface="+mn-ea"/>
                  <a:cs typeface="Courier New" pitchFamily="49" charset="0"/>
                </a:rPr>
                <a:t> = 2</a:t>
              </a:r>
            </a:p>
          </p:txBody>
        </p:sp>
        <p:sp>
          <p:nvSpPr>
            <p:cNvPr id="159" name="TextBox 158"/>
            <p:cNvSpPr txBox="1"/>
            <p:nvPr/>
          </p:nvSpPr>
          <p:spPr bwMode="auto">
            <a:xfrm>
              <a:off x="7646637" y="3581153"/>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C00000"/>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C00000"/>
                  </a:solidFill>
                  <a:effectLst/>
                  <a:uLnTx/>
                  <a:uFillTx/>
                  <a:latin typeface="Courier New" pitchFamily="49" charset="0"/>
                  <a:ea typeface="+mn-ea"/>
                  <a:cs typeface="Courier New" pitchFamily="49" charset="0"/>
                </a:rPr>
                <a:t> = 3</a:t>
              </a:r>
            </a:p>
          </p:txBody>
        </p:sp>
      </p:grpSp>
      <p:grpSp>
        <p:nvGrpSpPr>
          <p:cNvPr id="160" name="Vector (unnumbered)"/>
          <p:cNvGrpSpPr/>
          <p:nvPr/>
        </p:nvGrpSpPr>
        <p:grpSpPr>
          <a:xfrm>
            <a:off x="1768929" y="3413287"/>
            <a:ext cx="7200800" cy="480058"/>
            <a:chOff x="1165920" y="2969084"/>
            <a:chExt cx="8640960" cy="432052"/>
          </a:xfrm>
        </p:grpSpPr>
        <p:sp>
          <p:nvSpPr>
            <p:cNvPr id="161" name="Round Same Side Corner Rectangle 160"/>
            <p:cNvSpPr/>
            <p:nvPr/>
          </p:nvSpPr>
          <p:spPr>
            <a:xfrm rot="16200000">
              <a:off x="1084911" y="3050096"/>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2" name="Rectangle 161"/>
            <p:cNvSpPr/>
            <p:nvPr/>
          </p:nvSpPr>
          <p:spPr>
            <a:xfrm>
              <a:off x="14359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3" name="Round Same Side Corner Rectangle 162"/>
            <p:cNvSpPr/>
            <p:nvPr/>
          </p:nvSpPr>
          <p:spPr>
            <a:xfrm rot="5400000" flipH="1">
              <a:off x="9455841" y="3050094"/>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64" name="Rectangle 163"/>
            <p:cNvSpPr/>
            <p:nvPr/>
          </p:nvSpPr>
          <p:spPr>
            <a:xfrm>
              <a:off x="17059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5" name="Rectangle 164"/>
            <p:cNvSpPr/>
            <p:nvPr/>
          </p:nvSpPr>
          <p:spPr>
            <a:xfrm>
              <a:off x="197601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6" name="Rectangle 165"/>
            <p:cNvSpPr/>
            <p:nvPr/>
          </p:nvSpPr>
          <p:spPr>
            <a:xfrm>
              <a:off x="224604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7" name="Rectangle 166"/>
            <p:cNvSpPr/>
            <p:nvPr/>
          </p:nvSpPr>
          <p:spPr>
            <a:xfrm>
              <a:off x="251607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8" name="Rectangle 167"/>
            <p:cNvSpPr/>
            <p:nvPr/>
          </p:nvSpPr>
          <p:spPr>
            <a:xfrm>
              <a:off x="278610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9" name="Rectangle 168"/>
            <p:cNvSpPr/>
            <p:nvPr/>
          </p:nvSpPr>
          <p:spPr>
            <a:xfrm>
              <a:off x="305613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70" name="Rectangle 169"/>
            <p:cNvSpPr/>
            <p:nvPr/>
          </p:nvSpPr>
          <p:spPr>
            <a:xfrm>
              <a:off x="332616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1" name="Rectangle 170"/>
            <p:cNvSpPr/>
            <p:nvPr/>
          </p:nvSpPr>
          <p:spPr>
            <a:xfrm>
              <a:off x="359619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2" name="Rectangle 171"/>
            <p:cNvSpPr/>
            <p:nvPr/>
          </p:nvSpPr>
          <p:spPr>
            <a:xfrm>
              <a:off x="386622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3" name="Rectangle 172"/>
            <p:cNvSpPr/>
            <p:nvPr/>
          </p:nvSpPr>
          <p:spPr>
            <a:xfrm>
              <a:off x="41362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4" name="Rectangle 173"/>
            <p:cNvSpPr/>
            <p:nvPr/>
          </p:nvSpPr>
          <p:spPr>
            <a:xfrm>
              <a:off x="44062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5" name="Rectangle 174"/>
            <p:cNvSpPr/>
            <p:nvPr/>
          </p:nvSpPr>
          <p:spPr>
            <a:xfrm>
              <a:off x="46763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6" name="Rectangle 175"/>
            <p:cNvSpPr/>
            <p:nvPr/>
          </p:nvSpPr>
          <p:spPr>
            <a:xfrm>
              <a:off x="49463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7" name="Rectangle 176"/>
            <p:cNvSpPr/>
            <p:nvPr/>
          </p:nvSpPr>
          <p:spPr>
            <a:xfrm>
              <a:off x="521637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8" name="Rectangle 177"/>
            <p:cNvSpPr/>
            <p:nvPr/>
          </p:nvSpPr>
          <p:spPr>
            <a:xfrm>
              <a:off x="548640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79" name="Rectangle 178"/>
            <p:cNvSpPr/>
            <p:nvPr/>
          </p:nvSpPr>
          <p:spPr>
            <a:xfrm>
              <a:off x="575643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0" name="Rectangle 179"/>
            <p:cNvSpPr/>
            <p:nvPr/>
          </p:nvSpPr>
          <p:spPr>
            <a:xfrm>
              <a:off x="602646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1" name="Rectangle 180"/>
            <p:cNvSpPr/>
            <p:nvPr/>
          </p:nvSpPr>
          <p:spPr>
            <a:xfrm>
              <a:off x="629649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2" name="Rectangle 181"/>
            <p:cNvSpPr/>
            <p:nvPr/>
          </p:nvSpPr>
          <p:spPr>
            <a:xfrm>
              <a:off x="656652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3" name="Rectangle 182"/>
            <p:cNvSpPr/>
            <p:nvPr/>
          </p:nvSpPr>
          <p:spPr>
            <a:xfrm>
              <a:off x="683655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4" name="Rectangle 183"/>
            <p:cNvSpPr/>
            <p:nvPr/>
          </p:nvSpPr>
          <p:spPr>
            <a:xfrm>
              <a:off x="710658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5" name="Rectangle 184"/>
            <p:cNvSpPr/>
            <p:nvPr/>
          </p:nvSpPr>
          <p:spPr>
            <a:xfrm>
              <a:off x="73766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6" name="Rectangle 185"/>
            <p:cNvSpPr/>
            <p:nvPr/>
          </p:nvSpPr>
          <p:spPr>
            <a:xfrm>
              <a:off x="76466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87" name="Rectangle 186"/>
            <p:cNvSpPr/>
            <p:nvPr/>
          </p:nvSpPr>
          <p:spPr>
            <a:xfrm>
              <a:off x="791667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88" name="Rectangle 187"/>
            <p:cNvSpPr/>
            <p:nvPr/>
          </p:nvSpPr>
          <p:spPr>
            <a:xfrm>
              <a:off x="818670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89" name="Rectangle 188"/>
            <p:cNvSpPr/>
            <p:nvPr/>
          </p:nvSpPr>
          <p:spPr>
            <a:xfrm>
              <a:off x="845673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90" name="Rectangle 189"/>
            <p:cNvSpPr/>
            <p:nvPr/>
          </p:nvSpPr>
          <p:spPr>
            <a:xfrm>
              <a:off x="872676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91" name="Rectangle 190"/>
            <p:cNvSpPr/>
            <p:nvPr/>
          </p:nvSpPr>
          <p:spPr>
            <a:xfrm>
              <a:off x="899679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92" name="Rectangle 191"/>
            <p:cNvSpPr/>
            <p:nvPr/>
          </p:nvSpPr>
          <p:spPr>
            <a:xfrm>
              <a:off x="9266820"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grpSp>
      <p:sp>
        <p:nvSpPr>
          <p:cNvPr id="153" name="Rectangle 77"/>
          <p:cNvSpPr>
            <a:spLocks noChangeArrowheads="1"/>
          </p:cNvSpPr>
          <p:nvPr/>
        </p:nvSpPr>
        <p:spPr bwMode="auto">
          <a:xfrm>
            <a:off x="92530" y="6642977"/>
            <a:ext cx="623889" cy="20005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Arial" pitchFamily="34" charset="0"/>
                <a:ea typeface="+mn-ea"/>
                <a:cs typeface="+mn-cs"/>
              </a:rPr>
              <a:t>[NVIDIA]</a:t>
            </a:r>
            <a:r>
              <a:rPr kumimoji="0" lang="en-US" sz="700" b="0" i="0" u="none" strike="noStrike" kern="1200" cap="none" spc="0" normalizeH="0" baseline="0" noProof="0" dirty="0">
                <a:ln>
                  <a:noFill/>
                </a:ln>
                <a:solidFill>
                  <a:prstClr val="black"/>
                </a:solidFill>
                <a:effectLst/>
                <a:uLnTx/>
                <a:uFillTx/>
                <a:latin typeface="Garamond"/>
                <a:ea typeface="+mn-ea"/>
                <a:cs typeface="+mn-cs"/>
              </a:rPr>
              <a:t>→</a:t>
            </a:r>
            <a:endParaRPr kumimoji="0" lang="en-US" sz="7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156" name="Title 1"/>
          <p:cNvSpPr txBox="1">
            <a:spLocks/>
          </p:cNvSpPr>
          <p:nvPr/>
        </p:nvSpPr>
        <p:spPr bwMode="auto">
          <a:xfrm>
            <a:off x="2486238" y="952900"/>
            <a:ext cx="6790640" cy="47228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39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itchFamily="34" charset="0"/>
              </a:defRPr>
            </a:lvl2pPr>
            <a:lvl3pPr algn="l" rtl="0" fontAlgn="base">
              <a:spcBef>
                <a:spcPct val="0"/>
              </a:spcBef>
              <a:spcAft>
                <a:spcPct val="0"/>
              </a:spcAft>
              <a:defRPr sz="3900" b="1">
                <a:solidFill>
                  <a:schemeClr val="tx2"/>
                </a:solidFill>
                <a:latin typeface="Arial" pitchFamily="34" charset="0"/>
              </a:defRPr>
            </a:lvl3pPr>
            <a:lvl4pPr algn="l" rtl="0" fontAlgn="base">
              <a:spcBef>
                <a:spcPct val="0"/>
              </a:spcBef>
              <a:spcAft>
                <a:spcPct val="0"/>
              </a:spcAft>
              <a:defRPr sz="3900" b="1">
                <a:solidFill>
                  <a:schemeClr val="tx2"/>
                </a:solidFill>
                <a:latin typeface="Arial" pitchFamily="34" charset="0"/>
              </a:defRPr>
            </a:lvl4pPr>
            <a:lvl5pPr algn="l" rtl="0" fontAlgn="base">
              <a:spcBef>
                <a:spcPct val="0"/>
              </a:spcBef>
              <a:spcAft>
                <a:spcPct val="0"/>
              </a:spcAft>
              <a:defRPr sz="3900" b="1">
                <a:solidFill>
                  <a:schemeClr val="tx2"/>
                </a:solidFill>
                <a:latin typeface="Arial" pitchFamily="34" charset="0"/>
              </a:defRPr>
            </a:lvl5pPr>
            <a:lvl6pPr marL="457200" algn="l" rtl="0" fontAlgn="base">
              <a:spcBef>
                <a:spcPct val="0"/>
              </a:spcBef>
              <a:spcAft>
                <a:spcPct val="0"/>
              </a:spcAft>
              <a:defRPr sz="3900" b="1">
                <a:solidFill>
                  <a:schemeClr val="tx2"/>
                </a:solidFill>
                <a:latin typeface="Arial" pitchFamily="34" charset="0"/>
              </a:defRPr>
            </a:lvl6pPr>
            <a:lvl7pPr marL="914400" algn="l" rtl="0" fontAlgn="base">
              <a:spcBef>
                <a:spcPct val="0"/>
              </a:spcBef>
              <a:spcAft>
                <a:spcPct val="0"/>
              </a:spcAft>
              <a:defRPr sz="3900" b="1">
                <a:solidFill>
                  <a:schemeClr val="tx2"/>
                </a:solidFill>
                <a:latin typeface="Arial" pitchFamily="34" charset="0"/>
              </a:defRPr>
            </a:lvl7pPr>
            <a:lvl8pPr marL="1371600" algn="l" rtl="0" fontAlgn="base">
              <a:spcBef>
                <a:spcPct val="0"/>
              </a:spcBef>
              <a:spcAft>
                <a:spcPct val="0"/>
              </a:spcAft>
              <a:defRPr sz="3900" b="1">
                <a:solidFill>
                  <a:schemeClr val="tx2"/>
                </a:solidFill>
                <a:latin typeface="Arial" pitchFamily="34" charset="0"/>
              </a:defRPr>
            </a:lvl8pPr>
            <a:lvl9pPr marL="1828800" algn="l" rtl="0" fontAlgn="base">
              <a:spcBef>
                <a:spcPct val="0"/>
              </a:spcBef>
              <a:spcAft>
                <a:spcPct val="0"/>
              </a:spcAft>
              <a:defRPr sz="3900" b="1">
                <a:solidFill>
                  <a:schemeClr val="tx2"/>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44546A"/>
                </a:solidFill>
                <a:effectLst/>
                <a:uLnTx/>
                <a:uFillTx/>
                <a:latin typeface="Calibri Light" panose="020F0302020204030204"/>
                <a:ea typeface="+mj-ea"/>
                <a:cs typeface="+mj-cs"/>
              </a:rPr>
              <a:t>[Important to grasp: shows </a:t>
            </a:r>
            <a:r>
              <a:rPr kumimoji="0" lang="en-GB" sz="2000" b="1" i="0" u="none" strike="noStrike" kern="1200" cap="none" spc="0" normalizeH="0" baseline="0" noProof="0" dirty="0">
                <a:ln>
                  <a:noFill/>
                </a:ln>
                <a:solidFill>
                  <a:srgbClr val="0070C0"/>
                </a:solidFill>
                <a:effectLst/>
                <a:uLnTx/>
                <a:uFillTx/>
                <a:latin typeface="Calibri Light" panose="020F0302020204030204"/>
                <a:ea typeface="+mj-ea"/>
                <a:cs typeface="+mj-cs"/>
              </a:rPr>
              <a:t>thread-to-task</a:t>
            </a:r>
            <a:r>
              <a:rPr kumimoji="0" lang="en-GB" sz="2000" b="1" i="0" u="none" strike="noStrike" kern="1200" cap="none" spc="0" normalizeH="0" baseline="0" noProof="0" dirty="0">
                <a:ln>
                  <a:noFill/>
                </a:ln>
                <a:solidFill>
                  <a:srgbClr val="44546A"/>
                </a:solidFill>
                <a:effectLst/>
                <a:uLnTx/>
                <a:uFillTx/>
                <a:latin typeface="Calibri Light" panose="020F0302020204030204"/>
                <a:ea typeface="+mj-ea"/>
                <a:cs typeface="+mj-cs"/>
              </a:rPr>
              <a:t> mapping</a:t>
            </a:r>
            <a:r>
              <a:rPr kumimoji="0" lang="en-GB" sz="2400" b="1" i="0" u="none" strike="noStrike" kern="1200" cap="none" spc="0" normalizeH="0" baseline="0" noProof="0" dirty="0">
                <a:ln>
                  <a:noFill/>
                </a:ln>
                <a:solidFill>
                  <a:srgbClr val="44546A"/>
                </a:solidFill>
                <a:effectLst/>
                <a:uLnTx/>
                <a:uFillTx/>
                <a:latin typeface="Calibri Light" panose="020F0302020204030204"/>
                <a:ea typeface="+mj-ea"/>
                <a:cs typeface="+mj-cs"/>
              </a:rPr>
              <a:t>]</a:t>
            </a:r>
            <a:endParaRPr kumimoji="0" lang="en-GB" sz="3900" b="1" i="0" u="none" strike="noStrike" kern="1200" cap="none" spc="0" normalizeH="0" baseline="0" noProof="0" dirty="0">
              <a:ln>
                <a:noFill/>
              </a:ln>
              <a:solidFill>
                <a:srgbClr val="44546A"/>
              </a:solidFill>
              <a:effectLst/>
              <a:uLnTx/>
              <a:uFillTx/>
              <a:latin typeface="Calibri Light" panose="020F0302020204030204"/>
              <a:ea typeface="+mj-ea"/>
              <a:cs typeface="+mj-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984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dirty="0"/>
              <a:t>FDX Cycle – The Execution Part: It all boils down to transistors…</a:t>
            </a:r>
          </a:p>
        </p:txBody>
      </p:sp>
      <p:sp>
        <p:nvSpPr>
          <p:cNvPr id="3" name="Content Placeholder 2"/>
          <p:cNvSpPr>
            <a:spLocks noGrp="1"/>
          </p:cNvSpPr>
          <p:nvPr>
            <p:ph idx="1"/>
          </p:nvPr>
        </p:nvSpPr>
        <p:spPr/>
        <p:txBody>
          <a:bodyPr>
            <a:normAutofit/>
          </a:bodyPr>
          <a:lstStyle/>
          <a:p>
            <a:endParaRPr lang="en-US" dirty="0"/>
          </a:p>
          <a:p>
            <a:endParaRPr lang="en-US" dirty="0"/>
          </a:p>
          <a:p>
            <a:r>
              <a:rPr lang="en-US" dirty="0"/>
              <a:t>How does the FDX magic happen?</a:t>
            </a:r>
          </a:p>
          <a:p>
            <a:pPr lvl="1"/>
            <a:r>
              <a:rPr lang="en-US" dirty="0"/>
              <a:t>Transistors are organized into complex logical units capable of performing simple operations</a:t>
            </a:r>
          </a:p>
          <a:p>
            <a:pPr lvl="1"/>
            <a:r>
              <a:rPr lang="en-US" dirty="0"/>
              <a:t>With lots of transistors come opportunities for building/implementing in silicon additional functional/control units that can operate at the same time towards a shared goal</a:t>
            </a:r>
          </a:p>
          <a:p>
            <a:pPr lvl="1"/>
            <a:endParaRPr lang="en-US" dirty="0"/>
          </a:p>
          <a:p>
            <a:r>
              <a:rPr lang="en-US" dirty="0"/>
              <a:t>Transistors:</a:t>
            </a:r>
          </a:p>
          <a:p>
            <a:pPr lvl="1"/>
            <a:r>
              <a:rPr lang="en-US" dirty="0"/>
              <a:t>Step 1: used to </a:t>
            </a:r>
            <a:r>
              <a:rPr lang="en-US" dirty="0">
                <a:solidFill>
                  <a:srgbClr val="00B050"/>
                </a:solidFill>
              </a:rPr>
              <a:t>perform tasks </a:t>
            </a:r>
            <a:r>
              <a:rPr lang="en-US" dirty="0"/>
              <a:t>(tied to CU and ALU use) </a:t>
            </a:r>
          </a:p>
          <a:p>
            <a:pPr lvl="1"/>
            <a:r>
              <a:rPr lang="en-US" dirty="0"/>
              <a:t>Step 2: used to </a:t>
            </a:r>
            <a:r>
              <a:rPr lang="en-US" dirty="0">
                <a:solidFill>
                  <a:srgbClr val="0070C0"/>
                </a:solidFill>
              </a:rPr>
              <a:t>store data and instructions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5453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p:txBody>
          <a:bodyPr/>
          <a:lstStyle/>
          <a:p>
            <a:r>
              <a:rPr lang="en-US" sz="3000" dirty="0"/>
              <a:t>Recurring Theme in CUDA Programming</a:t>
            </a:r>
            <a:br>
              <a:rPr lang="en-US" sz="3000" dirty="0"/>
            </a:br>
            <a:r>
              <a:rPr lang="en-US" sz="1800" dirty="0"/>
              <a:t>[summarizing previous discussion, started after CUDA Example]</a:t>
            </a:r>
            <a:endParaRPr lang="en-US" sz="3000" dirty="0"/>
          </a:p>
        </p:txBody>
      </p:sp>
      <p:sp>
        <p:nvSpPr>
          <p:cNvPr id="899075" name="Rectangle 3"/>
          <p:cNvSpPr>
            <a:spLocks noGrp="1" noChangeArrowheads="1"/>
          </p:cNvSpPr>
          <p:nvPr>
            <p:ph idx="1"/>
          </p:nvPr>
        </p:nvSpPr>
        <p:spPr/>
        <p:txBody>
          <a:bodyPr>
            <a:normAutofit/>
          </a:bodyPr>
          <a:lstStyle/>
          <a:p>
            <a:endParaRPr lang="en-US" sz="2000" dirty="0"/>
          </a:p>
          <a:p>
            <a:r>
              <a:rPr lang="en-US" sz="2000" dirty="0"/>
              <a:t>Imagine </a:t>
            </a:r>
            <a:r>
              <a:rPr lang="en-US" sz="2000" dirty="0">
                <a:solidFill>
                  <a:srgbClr val="0070C0"/>
                </a:solidFill>
              </a:rPr>
              <a:t>you are one of many threads</a:t>
            </a:r>
            <a:r>
              <a:rPr lang="en-US" sz="2000" dirty="0"/>
              <a:t>; you have your thread index &amp; block index</a:t>
            </a:r>
          </a:p>
          <a:p>
            <a:endParaRPr lang="en-US" sz="2000" dirty="0"/>
          </a:p>
          <a:p>
            <a:endParaRPr lang="en-US" sz="2000" dirty="0"/>
          </a:p>
          <a:p>
            <a:r>
              <a:rPr lang="en-US" sz="2000" dirty="0"/>
              <a:t>Two things need to be addressed</a:t>
            </a:r>
          </a:p>
          <a:p>
            <a:endParaRPr lang="en-US" sz="2000" dirty="0"/>
          </a:p>
          <a:p>
            <a:pPr lvl="1">
              <a:buFont typeface="+mj-lt"/>
              <a:buAutoNum type="arabicPeriod"/>
            </a:pPr>
            <a:r>
              <a:rPr lang="en-US" sz="1800" dirty="0">
                <a:solidFill>
                  <a:srgbClr val="C00000"/>
                </a:solidFill>
              </a:rPr>
              <a:t>You need to figure out the work, or the job, you need to take care of</a:t>
            </a:r>
          </a:p>
          <a:p>
            <a:pPr lvl="2"/>
            <a:r>
              <a:rPr lang="en-US" sz="1600" dirty="0"/>
              <a:t>Just like we did on previous slide, where thread 5 in block 2 realized it needed to work on entry 21</a:t>
            </a:r>
          </a:p>
          <a:p>
            <a:pPr lvl="1">
              <a:buFont typeface="+mj-lt"/>
              <a:buAutoNum type="arabicPeriod"/>
            </a:pPr>
            <a:endParaRPr lang="en-US" sz="1800" dirty="0"/>
          </a:p>
          <a:p>
            <a:pPr lvl="1">
              <a:buFont typeface="+mj-lt"/>
              <a:buAutoNum type="arabicPeriod"/>
            </a:pPr>
            <a:r>
              <a:rPr lang="en-US" sz="1800" dirty="0">
                <a:solidFill>
                  <a:srgbClr val="C00000"/>
                </a:solidFill>
              </a:rPr>
              <a:t>You have to make sure you actually need to do that work</a:t>
            </a:r>
          </a:p>
          <a:p>
            <a:pPr lvl="2"/>
            <a:r>
              <a:rPr lang="en-US" sz="1600" dirty="0"/>
              <a:t>In many problems there are threads that need not do any work</a:t>
            </a:r>
          </a:p>
          <a:p>
            <a:pPr lvl="2"/>
            <a:r>
              <a:rPr lang="en-US" sz="1600" dirty="0"/>
              <a:t>Example: you launch 2 blocks with 512 threads; your array is only 1000 elements long; 24 threads at the end might do nothing </a:t>
            </a:r>
          </a:p>
          <a:p>
            <a:pPr lvl="3"/>
            <a:r>
              <a:rPr lang="en-US" sz="1400" dirty="0"/>
              <a:t>“24 threads at the end might do nothing” – depending on the implementation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19190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149350" y="3848101"/>
            <a:ext cx="5518150" cy="781049"/>
          </a:xfrm>
          <a:prstGeom prst="rect">
            <a:avLst/>
          </a:prstGeom>
          <a:solidFill>
            <a:schemeClr val="accent1">
              <a:lumMod val="50000"/>
            </a:schemeClr>
          </a:solidFill>
        </p:spPr>
        <p:txBody>
          <a:bodyPr vert="horz" lIns="91440" tIns="45720" rIns="91440" bIns="45720" rtlCol="0" anchor="ctr">
            <a:normAutofit/>
          </a:bodyPr>
          <a:lstStyle>
            <a:lvl1pPr>
              <a:lnSpc>
                <a:spcPct val="90000"/>
              </a:lnSpc>
              <a:spcBef>
                <a:spcPct val="0"/>
              </a:spcBef>
              <a:buNone/>
              <a:defRPr sz="36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Execution Scheduling Issues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896A52-3313-4A10-8B45-3E5624BFC51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328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dirty="0"/>
              <a:t>High-level Perspective</a:t>
            </a:r>
          </a:p>
        </p:txBody>
      </p:sp>
      <p:sp>
        <p:nvSpPr>
          <p:cNvPr id="7" name="Content Placeholder 6"/>
          <p:cNvSpPr>
            <a:spLocks noGrp="1"/>
          </p:cNvSpPr>
          <p:nvPr>
            <p:ph idx="1"/>
          </p:nvPr>
        </p:nvSpPr>
        <p:spPr>
          <a:xfrm>
            <a:off x="147344" y="1089061"/>
            <a:ext cx="11960872" cy="5339210"/>
          </a:xfrm>
        </p:spPr>
        <p:txBody>
          <a:bodyPr>
            <a:normAutofit/>
          </a:bodyPr>
          <a:lstStyle/>
          <a:p>
            <a:endParaRPr lang="en-US" dirty="0"/>
          </a:p>
          <a:p>
            <a:r>
              <a:rPr lang="en-US" dirty="0"/>
              <a:t>There are two schedulers at work in GPU computing</a:t>
            </a:r>
          </a:p>
          <a:p>
            <a:endParaRPr lang="en-US" dirty="0"/>
          </a:p>
          <a:p>
            <a:pPr lvl="1"/>
            <a:r>
              <a:rPr lang="en-US" dirty="0"/>
              <a:t>A </a:t>
            </a:r>
            <a:r>
              <a:rPr lang="en-US" dirty="0">
                <a:solidFill>
                  <a:srgbClr val="00B050"/>
                </a:solidFill>
              </a:rPr>
              <a:t>device-level</a:t>
            </a:r>
            <a:r>
              <a:rPr lang="en-US" dirty="0"/>
              <a:t> scheduler: </a:t>
            </a:r>
            <a:r>
              <a:rPr lang="en-US" b="1" dirty="0">
                <a:solidFill>
                  <a:srgbClr val="7030A0"/>
                </a:solidFill>
              </a:rPr>
              <a:t>assigns one [more] block to an SM</a:t>
            </a:r>
            <a:r>
              <a:rPr lang="en-US" dirty="0"/>
              <a:t> that signal that it has “excess capacity” </a:t>
            </a:r>
          </a:p>
          <a:p>
            <a:pPr lvl="2"/>
            <a:r>
              <a:rPr lang="en-US" dirty="0"/>
              <a:t>Once a block is picked up for execution by one SM, the block does not leave that SM before all threads in that block finish executing the kernel</a:t>
            </a:r>
          </a:p>
          <a:p>
            <a:pPr lvl="2"/>
            <a:r>
              <a:rPr lang="en-US" dirty="0"/>
              <a:t>Once a block is finished &amp; retired, only then can another block land for execution on that SM</a:t>
            </a:r>
          </a:p>
          <a:p>
            <a:pPr lvl="3"/>
            <a:r>
              <a:rPr lang="en-US" dirty="0"/>
              <a:t>The Device-Level Scheduler dispatches a block of threads to an SM that indicates that it has excess capacity</a:t>
            </a:r>
          </a:p>
          <a:p>
            <a:pPr lvl="2"/>
            <a:r>
              <a:rPr lang="en-US" dirty="0"/>
              <a:t>This explains why it’s good to have many SMs in your GPU</a:t>
            </a:r>
          </a:p>
          <a:p>
            <a:pPr lvl="3"/>
            <a:r>
              <a:rPr lang="en-US" dirty="0"/>
              <a:t>The more expensive the GPU, the more SMs it has (just like a CPU having more cores)</a:t>
            </a:r>
          </a:p>
          <a:p>
            <a:pPr lvl="1"/>
            <a:endParaRPr lang="en-US" dirty="0"/>
          </a:p>
          <a:p>
            <a:pPr lvl="1"/>
            <a:r>
              <a:rPr lang="en-US" dirty="0"/>
              <a:t>An </a:t>
            </a:r>
            <a:r>
              <a:rPr lang="en-US" dirty="0">
                <a:solidFill>
                  <a:srgbClr val="0070C0"/>
                </a:solidFill>
              </a:rPr>
              <a:t>SM-level</a:t>
            </a:r>
            <a:r>
              <a:rPr lang="en-US" dirty="0"/>
              <a:t> scheduler: </a:t>
            </a:r>
            <a:r>
              <a:rPr lang="en-US" b="1" dirty="0">
                <a:solidFill>
                  <a:srgbClr val="7030A0"/>
                </a:solidFill>
              </a:rPr>
              <a:t>schedules the execution of the threads in a block </a:t>
            </a:r>
            <a:r>
              <a:rPr lang="en-US" dirty="0"/>
              <a:t>onto the SM functional units </a:t>
            </a:r>
          </a:p>
          <a:p>
            <a:pPr lvl="2"/>
            <a:r>
              <a:rPr lang="en-US" dirty="0"/>
              <a:t>This is the more interesting scheduler</a:t>
            </a:r>
          </a:p>
          <a:p>
            <a:pPr marL="914400" lvl="2" indent="0">
              <a:buNone/>
            </a:pPr>
            <a:endParaRPr lang="en-US" sz="15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2976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b="1" dirty="0">
                <a:solidFill>
                  <a:srgbClr val="FFC000"/>
                </a:solidFill>
              </a:rPr>
              <a:t>Device-Level</a:t>
            </a:r>
            <a:r>
              <a:rPr lang="en-US" dirty="0"/>
              <a:t> Scheduler</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1251" name="Rectangle 3"/>
          <p:cNvSpPr>
            <a:spLocks noGrp="1" noChangeArrowheads="1"/>
          </p:cNvSpPr>
          <p:nvPr>
            <p:ph type="body" idx="4294967295"/>
          </p:nvPr>
        </p:nvSpPr>
        <p:spPr>
          <a:xfrm>
            <a:off x="368300" y="996950"/>
            <a:ext cx="5537200" cy="5638800"/>
          </a:xfrm>
        </p:spPr>
        <p:txBody>
          <a:bodyPr>
            <a:normAutofit lnSpcReduction="10000"/>
          </a:bodyPr>
          <a:lstStyle/>
          <a:p>
            <a:r>
              <a:rPr lang="en-US" sz="1800" dirty="0"/>
              <a:t>This is the first levels of scheduling:</a:t>
            </a:r>
          </a:p>
          <a:p>
            <a:pPr marL="457200" lvl="1"/>
            <a:r>
              <a:rPr lang="en-US" sz="1400" dirty="0"/>
              <a:t>For running [desirably] a large number of blocks (thousands) on a relatively small number of SMs</a:t>
            </a:r>
          </a:p>
          <a:p>
            <a:pPr marL="457200" lvl="1"/>
            <a:r>
              <a:rPr lang="en-US" sz="1400" dirty="0"/>
              <a:t>There are perhaps tens of thousands of blocks that will eventually get executed in 108 SMs (on an A100)</a:t>
            </a:r>
          </a:p>
          <a:p>
            <a:pPr marL="457200" indent="-457200"/>
            <a:endParaRPr lang="en-US" sz="1800" dirty="0"/>
          </a:p>
          <a:p>
            <a:r>
              <a:rPr lang="en-US" sz="1800" dirty="0"/>
              <a:t>Thread Blocks are distributed to the SMs</a:t>
            </a:r>
          </a:p>
          <a:p>
            <a:pPr marL="457200" lvl="1"/>
            <a:r>
              <a:rPr lang="en-US" sz="1400" dirty="0">
                <a:solidFill>
                  <a:srgbClr val="0070C0"/>
                </a:solidFill>
              </a:rPr>
              <a:t>Potentially more than one block per SM</a:t>
            </a:r>
          </a:p>
          <a:p>
            <a:pPr marL="457200" indent="-457200"/>
            <a:endParaRPr lang="en-US" sz="1800" dirty="0"/>
          </a:p>
          <a:p>
            <a:r>
              <a:rPr lang="en-US" sz="1800" dirty="0"/>
              <a:t>As a Thread Block completes kernel execution on an SM, resources on that SM are freed</a:t>
            </a:r>
          </a:p>
          <a:p>
            <a:pPr marL="457200" lvl="1"/>
            <a:r>
              <a:rPr lang="en-US" sz="1400" dirty="0"/>
              <a:t>Device level scheduler can launch next block in line</a:t>
            </a:r>
          </a:p>
          <a:p>
            <a:pPr marL="457200" indent="-457200"/>
            <a:endParaRPr lang="en-US" sz="1800" dirty="0"/>
          </a:p>
          <a:p>
            <a:r>
              <a:rPr lang="en-US" sz="1800" dirty="0"/>
              <a:t>Limits, for resident blocks/SM:</a:t>
            </a:r>
          </a:p>
          <a:p>
            <a:pPr marL="457200" lvl="1"/>
            <a:r>
              <a:rPr lang="en-US" sz="1400" dirty="0"/>
              <a:t>32 blocks on the Pascal SM, Volta SM, and Ampere SM</a:t>
            </a:r>
          </a:p>
          <a:p>
            <a:pPr marL="0"/>
            <a:endParaRPr lang="en-US" sz="1800" dirty="0"/>
          </a:p>
          <a:p>
            <a:pPr marL="0"/>
            <a:r>
              <a:rPr lang="en-US" sz="1800" dirty="0"/>
              <a:t>Another hard limit: </a:t>
            </a:r>
            <a:r>
              <a:rPr lang="en-US" sz="1800" dirty="0">
                <a:solidFill>
                  <a:srgbClr val="0070C0"/>
                </a:solidFill>
              </a:rPr>
              <a:t>no more than 2048 threads </a:t>
            </a:r>
            <a:r>
              <a:rPr lang="en-US" sz="1800" dirty="0"/>
              <a:t>can be hosted on an SM (no matter how many blocks the threads are associated with/coming from)</a:t>
            </a:r>
          </a:p>
        </p:txBody>
      </p:sp>
      <p:grpSp>
        <p:nvGrpSpPr>
          <p:cNvPr id="181252" name="Group 4"/>
          <p:cNvGrpSpPr>
            <a:grpSpLocks/>
          </p:cNvGrpSpPr>
          <p:nvPr/>
        </p:nvGrpSpPr>
        <p:grpSpPr bwMode="auto">
          <a:xfrm>
            <a:off x="6400801" y="1219201"/>
            <a:ext cx="4056063" cy="5381625"/>
            <a:chOff x="3034" y="690"/>
            <a:chExt cx="2555" cy="3390"/>
          </a:xfrm>
        </p:grpSpPr>
        <p:sp>
          <p:nvSpPr>
            <p:cNvPr id="181253" name="AutoShape 5"/>
            <p:cNvSpPr>
              <a:spLocks noChangeAspect="1" noChangeArrowheads="1"/>
            </p:cNvSpPr>
            <p:nvPr/>
          </p:nvSpPr>
          <p:spPr bwMode="auto">
            <a:xfrm>
              <a:off x="3034" y="690"/>
              <a:ext cx="2555" cy="3390"/>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54" name="Text Box 6"/>
            <p:cNvSpPr txBox="1">
              <a:spLocks noChangeArrowheads="1"/>
            </p:cNvSpPr>
            <p:nvPr/>
          </p:nvSpPr>
          <p:spPr bwMode="auto">
            <a:xfrm>
              <a:off x="3037" y="693"/>
              <a:ext cx="671" cy="2864"/>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Host</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55" name="Text Box 7"/>
            <p:cNvSpPr txBox="1">
              <a:spLocks noChangeArrowheads="1"/>
            </p:cNvSpPr>
            <p:nvPr/>
          </p:nvSpPr>
          <p:spPr bwMode="auto">
            <a:xfrm>
              <a:off x="3199" y="1171"/>
              <a:ext cx="432" cy="336"/>
            </a:xfrm>
            <a:prstGeom prst="rect">
              <a:avLst/>
            </a:prstGeom>
            <a:solidFill>
              <a:srgbClr val="99FF66"/>
            </a:solidFill>
            <a:ln w="9525">
              <a:solidFill>
                <a:srgbClr val="969696"/>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Kernel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56" name="Text Box 8"/>
            <p:cNvSpPr txBox="1">
              <a:spLocks noChangeArrowheads="1"/>
            </p:cNvSpPr>
            <p:nvPr/>
          </p:nvSpPr>
          <p:spPr bwMode="auto">
            <a:xfrm>
              <a:off x="3185" y="2275"/>
              <a:ext cx="430" cy="334"/>
            </a:xfrm>
            <a:prstGeom prst="rect">
              <a:avLst/>
            </a:prstGeom>
            <a:solidFill>
              <a:srgbClr val="99FF66"/>
            </a:solidFill>
            <a:ln w="9525">
              <a:solidFill>
                <a:srgbClr val="969696"/>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Kernel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57" name="Line 9"/>
            <p:cNvSpPr>
              <a:spLocks noChangeShapeType="1"/>
            </p:cNvSpPr>
            <p:nvPr/>
          </p:nvSpPr>
          <p:spPr bwMode="auto">
            <a:xfrm>
              <a:off x="3118" y="1110"/>
              <a:ext cx="1" cy="1699"/>
            </a:xfrm>
            <a:prstGeom prst="line">
              <a:avLst/>
            </a:prstGeom>
            <a:noFill/>
            <a:ln w="12700">
              <a:solidFill>
                <a:schemeClr val="bg1"/>
              </a:solidFill>
              <a:round/>
              <a:headEnd/>
              <a:tailEnd type="triangle" w="med"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58" name="Text Box 10"/>
            <p:cNvSpPr txBox="1">
              <a:spLocks noChangeArrowheads="1"/>
            </p:cNvSpPr>
            <p:nvPr/>
          </p:nvSpPr>
          <p:spPr bwMode="auto">
            <a:xfrm>
              <a:off x="3827" y="698"/>
              <a:ext cx="1759" cy="2864"/>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59" name="Group 11"/>
            <p:cNvGrpSpPr>
              <a:grpSpLocks/>
            </p:cNvGrpSpPr>
            <p:nvPr/>
          </p:nvGrpSpPr>
          <p:grpSpPr bwMode="auto">
            <a:xfrm>
              <a:off x="3927" y="957"/>
              <a:ext cx="1554" cy="1004"/>
              <a:chOff x="3820" y="4577"/>
              <a:chExt cx="4116" cy="2660"/>
            </a:xfrm>
          </p:grpSpPr>
          <p:sp>
            <p:nvSpPr>
              <p:cNvPr id="181260" name="Text Box 12"/>
              <p:cNvSpPr txBox="1">
                <a:spLocks noChangeArrowheads="1"/>
              </p:cNvSpPr>
              <p:nvPr/>
            </p:nvSpPr>
            <p:spPr bwMode="auto">
              <a:xfrm>
                <a:off x="3820" y="4577"/>
                <a:ext cx="4116" cy="2660"/>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Grid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61" name="Group 13"/>
              <p:cNvGrpSpPr>
                <a:grpSpLocks/>
              </p:cNvGrpSpPr>
              <p:nvPr/>
            </p:nvGrpSpPr>
            <p:grpSpPr bwMode="auto">
              <a:xfrm>
                <a:off x="3985" y="5169"/>
                <a:ext cx="3785" cy="864"/>
                <a:chOff x="3997" y="5169"/>
                <a:chExt cx="3785" cy="864"/>
              </a:xfrm>
            </p:grpSpPr>
            <p:sp>
              <p:nvSpPr>
                <p:cNvPr id="181262" name="Text Box 14"/>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3" name="Text Box 15"/>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4" name="Text Box 16"/>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265" name="Group 17"/>
              <p:cNvGrpSpPr>
                <a:grpSpLocks/>
              </p:cNvGrpSpPr>
              <p:nvPr/>
            </p:nvGrpSpPr>
            <p:grpSpPr bwMode="auto">
              <a:xfrm>
                <a:off x="3985" y="6187"/>
                <a:ext cx="3785" cy="864"/>
                <a:chOff x="3997" y="5169"/>
                <a:chExt cx="3785" cy="864"/>
              </a:xfrm>
            </p:grpSpPr>
            <p:sp>
              <p:nvSpPr>
                <p:cNvPr id="181266" name="Text Box 18"/>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7" name="Text Box 19"/>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8" name="Text Box 20"/>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nvGrpSpPr>
            <p:cNvPr id="181269" name="Group 21"/>
            <p:cNvGrpSpPr>
              <a:grpSpLocks/>
            </p:cNvGrpSpPr>
            <p:nvPr/>
          </p:nvGrpSpPr>
          <p:grpSpPr bwMode="auto">
            <a:xfrm>
              <a:off x="4051" y="2056"/>
              <a:ext cx="1306" cy="1416"/>
              <a:chOff x="4730" y="7615"/>
              <a:chExt cx="3458" cy="3752"/>
            </a:xfrm>
          </p:grpSpPr>
          <p:sp>
            <p:nvSpPr>
              <p:cNvPr id="181270" name="Text Box 22"/>
              <p:cNvSpPr txBox="1">
                <a:spLocks noChangeArrowheads="1"/>
              </p:cNvSpPr>
              <p:nvPr/>
            </p:nvSpPr>
            <p:spPr bwMode="auto">
              <a:xfrm>
                <a:off x="4730" y="7615"/>
                <a:ext cx="3458" cy="3752"/>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Grid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71" name="Group 23"/>
              <p:cNvGrpSpPr>
                <a:grpSpLocks/>
              </p:cNvGrpSpPr>
              <p:nvPr/>
            </p:nvGrpSpPr>
            <p:grpSpPr bwMode="auto">
              <a:xfrm>
                <a:off x="4902" y="8203"/>
                <a:ext cx="3114" cy="892"/>
                <a:chOff x="4391" y="8441"/>
                <a:chExt cx="3114" cy="892"/>
              </a:xfrm>
            </p:grpSpPr>
            <p:sp>
              <p:nvSpPr>
                <p:cNvPr id="181272" name="Text Box 24"/>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3" name="Text Box 25"/>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4" name="Text Box 26"/>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5" name="Text Box 27"/>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276" name="Group 28"/>
              <p:cNvGrpSpPr>
                <a:grpSpLocks/>
              </p:cNvGrpSpPr>
              <p:nvPr/>
            </p:nvGrpSpPr>
            <p:grpSpPr bwMode="auto">
              <a:xfrm>
                <a:off x="4902" y="9253"/>
                <a:ext cx="3114" cy="892"/>
                <a:chOff x="4391" y="8441"/>
                <a:chExt cx="3114" cy="892"/>
              </a:xfrm>
            </p:grpSpPr>
            <p:sp>
              <p:nvSpPr>
                <p:cNvPr id="181277" name="Text Box 29"/>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8" name="Text Box 30"/>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9" name="Text Box 31"/>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0" name="Text Box 32"/>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281" name="Group 33"/>
              <p:cNvGrpSpPr>
                <a:grpSpLocks/>
              </p:cNvGrpSpPr>
              <p:nvPr/>
            </p:nvGrpSpPr>
            <p:grpSpPr bwMode="auto">
              <a:xfrm>
                <a:off x="4902" y="10303"/>
                <a:ext cx="3114" cy="892"/>
                <a:chOff x="4391" y="8441"/>
                <a:chExt cx="3114" cy="892"/>
              </a:xfrm>
            </p:grpSpPr>
            <p:sp>
              <p:nvSpPr>
                <p:cNvPr id="181282" name="Text Box 34"/>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3" name="Text Box 35"/>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4" name="Text Box 36"/>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5" name="Text Box 37"/>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nvGrpSpPr>
            <p:cNvPr id="181286" name="Group 38"/>
            <p:cNvGrpSpPr>
              <a:grpSpLocks/>
            </p:cNvGrpSpPr>
            <p:nvPr/>
          </p:nvGrpSpPr>
          <p:grpSpPr bwMode="auto">
            <a:xfrm>
              <a:off x="3414" y="2782"/>
              <a:ext cx="1765" cy="1295"/>
              <a:chOff x="1972" y="8931"/>
              <a:chExt cx="4676" cy="3430"/>
            </a:xfrm>
          </p:grpSpPr>
          <p:sp>
            <p:nvSpPr>
              <p:cNvPr id="181287" name="Text Box 39"/>
              <p:cNvSpPr txBox="1">
                <a:spLocks noChangeArrowheads="1"/>
              </p:cNvSpPr>
              <p:nvPr/>
            </p:nvSpPr>
            <p:spPr bwMode="auto">
              <a:xfrm>
                <a:off x="1972" y="8931"/>
                <a:ext cx="4676" cy="3430"/>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88" name="Group 40"/>
              <p:cNvGrpSpPr>
                <a:grpSpLocks/>
              </p:cNvGrpSpPr>
              <p:nvPr/>
            </p:nvGrpSpPr>
            <p:grpSpPr bwMode="auto">
              <a:xfrm>
                <a:off x="2147" y="9559"/>
                <a:ext cx="4325" cy="2592"/>
                <a:chOff x="2630" y="11267"/>
                <a:chExt cx="4325" cy="2592"/>
              </a:xfrm>
            </p:grpSpPr>
            <p:grpSp>
              <p:nvGrpSpPr>
                <p:cNvPr id="181289" name="Group 41"/>
                <p:cNvGrpSpPr>
                  <a:grpSpLocks/>
                </p:cNvGrpSpPr>
                <p:nvPr/>
              </p:nvGrpSpPr>
              <p:grpSpPr bwMode="auto">
                <a:xfrm>
                  <a:off x="2630" y="11267"/>
                  <a:ext cx="4325" cy="2592"/>
                  <a:chOff x="2160" y="10769"/>
                  <a:chExt cx="4325" cy="2592"/>
                </a:xfrm>
              </p:grpSpPr>
              <p:sp>
                <p:nvSpPr>
                  <p:cNvPr id="181290" name="Rectangle 42"/>
                  <p:cNvSpPr>
                    <a:spLocks noChangeArrowheads="1"/>
                  </p:cNvSpPr>
                  <p:nvPr/>
                </p:nvSpPr>
                <p:spPr bwMode="auto">
                  <a:xfrm>
                    <a:off x="2160" y="10769"/>
                    <a:ext cx="4320" cy="2592"/>
                  </a:xfrm>
                  <a:prstGeom prst="rect">
                    <a:avLst/>
                  </a:prstGeom>
                  <a:solidFill>
                    <a:srgbClr val="FF6600"/>
                  </a:solidFill>
                  <a:ln w="12700">
                    <a:solidFill>
                      <a:srgbClr val="00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1" name="Line 43"/>
                  <p:cNvSpPr>
                    <a:spLocks noChangeShapeType="1"/>
                  </p:cNvSpPr>
                  <p:nvPr/>
                </p:nvSpPr>
                <p:spPr bwMode="auto">
                  <a:xfrm flipV="1">
                    <a:off x="2160" y="11631"/>
                    <a:ext cx="4325" cy="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2" name="Line 44"/>
                  <p:cNvSpPr>
                    <a:spLocks noChangeShapeType="1"/>
                  </p:cNvSpPr>
                  <p:nvPr/>
                </p:nvSpPr>
                <p:spPr bwMode="auto">
                  <a:xfrm>
                    <a:off x="2161" y="12497"/>
                    <a:ext cx="4324" cy="4"/>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3" name="Line 45"/>
                  <p:cNvSpPr>
                    <a:spLocks noChangeShapeType="1"/>
                  </p:cNvSpPr>
                  <p:nvPr/>
                </p:nvSpPr>
                <p:spPr bwMode="auto">
                  <a:xfrm>
                    <a:off x="3024"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4" name="Line 46"/>
                  <p:cNvSpPr>
                    <a:spLocks noChangeShapeType="1"/>
                  </p:cNvSpPr>
                  <p:nvPr/>
                </p:nvSpPr>
                <p:spPr bwMode="auto">
                  <a:xfrm>
                    <a:off x="3888"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5" name="Line 47"/>
                  <p:cNvSpPr>
                    <a:spLocks noChangeShapeType="1"/>
                  </p:cNvSpPr>
                  <p:nvPr/>
                </p:nvSpPr>
                <p:spPr bwMode="auto">
                  <a:xfrm>
                    <a:off x="4752"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6" name="Line 48"/>
                  <p:cNvSpPr>
                    <a:spLocks noChangeShapeType="1"/>
                  </p:cNvSpPr>
                  <p:nvPr/>
                </p:nvSpPr>
                <p:spPr bwMode="auto">
                  <a:xfrm>
                    <a:off x="5616"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grpSp>
              <p:nvGrpSpPr>
                <p:cNvPr id="181297" name="Group 49"/>
                <p:cNvGrpSpPr>
                  <a:grpSpLocks/>
                </p:cNvGrpSpPr>
                <p:nvPr/>
              </p:nvGrpSpPr>
              <p:grpSpPr bwMode="auto">
                <a:xfrm>
                  <a:off x="2756" y="12340"/>
                  <a:ext cx="4075" cy="448"/>
                  <a:chOff x="2364" y="10793"/>
                  <a:chExt cx="4075" cy="448"/>
                </a:xfrm>
              </p:grpSpPr>
              <p:sp>
                <p:nvSpPr>
                  <p:cNvPr id="181298" name="Text Box 50"/>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99" name="Text Box 51"/>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0" name="Text Box 52"/>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1" name="Text Box 53"/>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(3, 1)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2" name="Text Box 54"/>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(4, 1)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303" name="Group 55"/>
                <p:cNvGrpSpPr>
                  <a:grpSpLocks/>
                </p:cNvGrpSpPr>
                <p:nvPr/>
              </p:nvGrpSpPr>
              <p:grpSpPr bwMode="auto">
                <a:xfrm>
                  <a:off x="2756" y="13201"/>
                  <a:ext cx="4075" cy="448"/>
                  <a:chOff x="2364" y="10793"/>
                  <a:chExt cx="4075" cy="448"/>
                </a:xfrm>
              </p:grpSpPr>
              <p:sp>
                <p:nvSpPr>
                  <p:cNvPr id="181304" name="Text Box 56"/>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(0, 2)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5" name="Text Box 57"/>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(1, 2)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6" name="Text Box 58"/>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(2, 2)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7" name="Text Box 59"/>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(3, 2)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8" name="Text Box 60"/>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(4, 2)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309" name="Group 61"/>
                <p:cNvGrpSpPr>
                  <a:grpSpLocks/>
                </p:cNvGrpSpPr>
                <p:nvPr/>
              </p:nvGrpSpPr>
              <p:grpSpPr bwMode="auto">
                <a:xfrm>
                  <a:off x="2755" y="11479"/>
                  <a:ext cx="4075" cy="448"/>
                  <a:chOff x="2364" y="10793"/>
                  <a:chExt cx="4075" cy="448"/>
                </a:xfrm>
              </p:grpSpPr>
              <p:sp>
                <p:nvSpPr>
                  <p:cNvPr id="181310" name="Text Box 62"/>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1" name="Text Box 63"/>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2" name="Text Box 64"/>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3" name="Text Box 65"/>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(3, 0)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4" name="Text Box 66"/>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(4, 0)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sp>
          <p:nvSpPr>
            <p:cNvPr id="181315" name="Line 67"/>
            <p:cNvSpPr>
              <a:spLocks noChangeShapeType="1"/>
            </p:cNvSpPr>
            <p:nvPr/>
          </p:nvSpPr>
          <p:spPr bwMode="auto">
            <a:xfrm>
              <a:off x="3605" y="1277"/>
              <a:ext cx="322" cy="0"/>
            </a:xfrm>
            <a:prstGeom prst="line">
              <a:avLst/>
            </a:prstGeom>
            <a:noFill/>
            <a:ln w="19050">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6" name="Line 68"/>
            <p:cNvSpPr>
              <a:spLocks noChangeShapeType="1"/>
            </p:cNvSpPr>
            <p:nvPr/>
          </p:nvSpPr>
          <p:spPr bwMode="auto">
            <a:xfrm>
              <a:off x="3615" y="2380"/>
              <a:ext cx="433" cy="1"/>
            </a:xfrm>
            <a:prstGeom prst="line">
              <a:avLst/>
            </a:prstGeom>
            <a:noFill/>
            <a:ln w="19050">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7" name="Line 69"/>
            <p:cNvSpPr>
              <a:spLocks noChangeShapeType="1"/>
            </p:cNvSpPr>
            <p:nvPr/>
          </p:nvSpPr>
          <p:spPr bwMode="auto">
            <a:xfrm flipH="1">
              <a:off x="3414" y="1562"/>
              <a:ext cx="1068" cy="1220"/>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8" name="Line 70"/>
            <p:cNvSpPr>
              <a:spLocks noChangeShapeType="1"/>
            </p:cNvSpPr>
            <p:nvPr/>
          </p:nvSpPr>
          <p:spPr bwMode="auto">
            <a:xfrm>
              <a:off x="4926" y="1562"/>
              <a:ext cx="243" cy="1215"/>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9" name="Line 71"/>
            <p:cNvSpPr>
              <a:spLocks noChangeShapeType="1"/>
            </p:cNvSpPr>
            <p:nvPr/>
          </p:nvSpPr>
          <p:spPr bwMode="auto">
            <a:xfrm flipH="1">
              <a:off x="4048" y="1889"/>
              <a:ext cx="434" cy="883"/>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20" name="Line 72"/>
            <p:cNvSpPr>
              <a:spLocks noChangeShapeType="1"/>
            </p:cNvSpPr>
            <p:nvPr/>
          </p:nvSpPr>
          <p:spPr bwMode="auto">
            <a:xfrm>
              <a:off x="4926" y="1895"/>
              <a:ext cx="100" cy="893"/>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21" name="Line 73"/>
            <p:cNvSpPr>
              <a:spLocks noChangeShapeType="1"/>
            </p:cNvSpPr>
            <p:nvPr/>
          </p:nvSpPr>
          <p:spPr bwMode="auto">
            <a:xfrm flipH="1">
              <a:off x="3420" y="2777"/>
              <a:ext cx="623" cy="1295"/>
            </a:xfrm>
            <a:prstGeom prst="line">
              <a:avLst/>
            </a:prstGeom>
            <a:noFill/>
            <a:ln w="9525">
              <a:solidFill>
                <a:srgbClr val="000000">
                  <a:alpha val="10001"/>
                </a:srgbClr>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22" name="Line 74"/>
            <p:cNvSpPr>
              <a:spLocks noChangeShapeType="1"/>
            </p:cNvSpPr>
            <p:nvPr/>
          </p:nvSpPr>
          <p:spPr bwMode="auto">
            <a:xfrm>
              <a:off x="5026" y="2777"/>
              <a:ext cx="153" cy="1300"/>
            </a:xfrm>
            <a:prstGeom prst="line">
              <a:avLst/>
            </a:prstGeom>
            <a:noFill/>
            <a:ln w="9525">
              <a:solidFill>
                <a:srgbClr val="000000">
                  <a:alpha val="10001"/>
                </a:srgbClr>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Tree>
    <p:extLst>
      <p:ext uri="{BB962C8B-B14F-4D97-AF65-F5344CB8AC3E}">
        <p14:creationId xmlns:p14="http://schemas.microsoft.com/office/powerpoint/2010/main" val="401095065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US" sz="3500" dirty="0">
                <a:solidFill>
                  <a:srgbClr val="FFC000"/>
                </a:solidFill>
              </a:rPr>
              <a:t>SM-Level</a:t>
            </a:r>
            <a:r>
              <a:rPr lang="en-US" sz="3500" dirty="0"/>
              <a:t> Schedulers</a:t>
            </a:r>
          </a:p>
        </p:txBody>
      </p:sp>
      <p:sp>
        <p:nvSpPr>
          <p:cNvPr id="185348" name="Rectangle 4"/>
          <p:cNvSpPr>
            <a:spLocks noChangeArrowheads="1"/>
          </p:cNvSpPr>
          <p:nvPr/>
        </p:nvSpPr>
        <p:spPr bwMode="auto">
          <a:xfrm>
            <a:off x="278504" y="1726217"/>
            <a:ext cx="6655534" cy="3804118"/>
          </a:xfrm>
          <a:prstGeom prst="rect">
            <a:avLst/>
          </a:prstGeom>
          <a:noFill/>
          <a:ln w="9525">
            <a:noFill/>
            <a:miter lim="800000"/>
            <a:headEnd/>
            <a:tailEnd/>
          </a:ln>
          <a:effectLst/>
        </p:spPr>
        <p:txBody>
          <a:bodyPr wrap="square">
            <a:spAutoFit/>
          </a:bodyPr>
          <a:lstStyle/>
          <a:p>
            <a:pPr marL="339725" marR="0" lvl="0" indent="-339725" algn="l" defTabSz="914400" rtl="0" eaLnBrk="1" fontAlgn="auto" latinLnBrk="0" hangingPunct="1">
              <a:lnSpc>
                <a:spcPct val="100000"/>
              </a:lnSpc>
              <a:spcBef>
                <a:spcPct val="20000"/>
              </a:spcBef>
              <a:spcAft>
                <a:spcPts val="0"/>
              </a:spcAft>
              <a:buClr>
                <a:srgbClr val="330066"/>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Each block of threads divided in 32-thread </a:t>
            </a:r>
            <a:r>
              <a:rPr kumimoji="0" lang="en-US" sz="1800" b="1" i="0" u="sng" strike="noStrike" kern="1200" cap="none" spc="0" normalizeH="0" baseline="0" noProof="0" dirty="0">
                <a:ln>
                  <a:noFill/>
                </a:ln>
                <a:solidFill>
                  <a:srgbClr val="C00000"/>
                </a:solidFill>
                <a:effectLst/>
                <a:uLnTx/>
                <a:uFillTx/>
                <a:latin typeface="Arial" pitchFamily="34" charset="0"/>
                <a:ea typeface="+mn-ea"/>
                <a:cs typeface="+mn-cs"/>
              </a:rPr>
              <a:t>warps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“32”: selected by NVIDIA, programmer has no say</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Warp: A group of 32 threads of consecutive </a:t>
            </a:r>
            <a:r>
              <a:rPr kumimoji="0" lang="en-US" sz="1400" b="1" i="0" u="sng" strike="noStrike" kern="1200" cap="none" spc="0" normalizeH="0" baseline="0" noProof="0" dirty="0">
                <a:ln>
                  <a:noFill/>
                </a:ln>
                <a:solidFill>
                  <a:srgbClr val="00B050"/>
                </a:solidFill>
                <a:effectLst/>
                <a:uLnTx/>
                <a:uFillTx/>
                <a:latin typeface="Arial" pitchFamily="34" charset="0"/>
                <a:ea typeface="+mn-ea"/>
                <a:cs typeface="+mn-cs"/>
              </a:rPr>
              <a:t>ID</a:t>
            </a: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s</a:t>
            </a: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339725" marR="0" lvl="0" indent="-339725" algn="l" defTabSz="914400" rtl="0" eaLnBrk="1" fontAlgn="auto" latinLnBrk="0" hangingPunct="1">
              <a:lnSpc>
                <a:spcPct val="100000"/>
              </a:lnSpc>
              <a:spcBef>
                <a:spcPct val="20000"/>
              </a:spcBef>
              <a:spcAft>
                <a:spcPts val="0"/>
              </a:spcAft>
              <a:buClr>
                <a:srgbClr val="330066"/>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Warps are the basic scheduling unit on the SM</a:t>
            </a: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339725" marR="0" lvl="0" indent="-339725" algn="l" defTabSz="914400" rtl="0" eaLnBrk="1" fontAlgn="auto" latinLnBrk="0" hangingPunct="1">
              <a:lnSpc>
                <a:spcPct val="100000"/>
              </a:lnSpc>
              <a:spcBef>
                <a:spcPct val="20000"/>
              </a:spcBef>
              <a:spcAft>
                <a:spcPts val="0"/>
              </a:spcAft>
              <a:buClr>
                <a:srgbClr val="330066"/>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Limit, number of resident warps on an SM: 64</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prstClr val="white">
                    <a:lumMod val="85000"/>
                  </a:prstClr>
                </a:solidFill>
                <a:effectLst/>
                <a:uLnTx/>
                <a:uFillTx/>
                <a:latin typeface="Arial" pitchFamily="34" charset="0"/>
                <a:ea typeface="+mn-ea"/>
                <a:cs typeface="+mn-cs"/>
              </a:rPr>
              <a:t>64: on Kepler, Maxwell, Pascal, Volta, Ampere (i.e., 2048 resident threads)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prstClr val="white">
                    <a:lumMod val="85000"/>
                  </a:prstClr>
                </a:solidFill>
                <a:effectLst/>
                <a:uLnTx/>
                <a:uFillTx/>
                <a:latin typeface="Arial" pitchFamily="34" charset="0"/>
                <a:ea typeface="+mn-ea"/>
                <a:cs typeface="+mn-cs"/>
              </a:rPr>
              <a:t>48: on Fermi (i.e., 1536 resident threads)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prstClr val="white">
                    <a:lumMod val="85000"/>
                  </a:prstClr>
                </a:solidFill>
                <a:effectLst/>
                <a:uLnTx/>
                <a:uFillTx/>
                <a:latin typeface="Arial" pitchFamily="34" charset="0"/>
                <a:ea typeface="+mn-ea"/>
                <a:cs typeface="+mn-cs"/>
              </a:rPr>
              <a:t>32: on Tesla (i.e., 1024 resident threads)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grpSp>
        <p:nvGrpSpPr>
          <p:cNvPr id="2" name="Group 1"/>
          <p:cNvGrpSpPr/>
          <p:nvPr/>
        </p:nvGrpSpPr>
        <p:grpSpPr>
          <a:xfrm>
            <a:off x="7618414" y="958850"/>
            <a:ext cx="3602037" cy="5853114"/>
            <a:chOff x="7097714" y="914400"/>
            <a:chExt cx="3602037" cy="5853114"/>
          </a:xfrm>
        </p:grpSpPr>
        <p:sp>
          <p:nvSpPr>
            <p:cNvPr id="185349" name="AutoShape 5"/>
            <p:cNvSpPr>
              <a:spLocks noChangeAspect="1" noChangeArrowheads="1" noTextEdit="1"/>
            </p:cNvSpPr>
            <p:nvPr/>
          </p:nvSpPr>
          <p:spPr bwMode="auto">
            <a:xfrm>
              <a:off x="7097714" y="1900239"/>
              <a:ext cx="3602037" cy="4224337"/>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nvGrpSpPr>
            <p:cNvPr id="3" name="Group 2"/>
            <p:cNvGrpSpPr/>
            <p:nvPr/>
          </p:nvGrpSpPr>
          <p:grpSpPr>
            <a:xfrm>
              <a:off x="7264401" y="914400"/>
              <a:ext cx="3230260" cy="1485900"/>
              <a:chOff x="5791200" y="1676400"/>
              <a:chExt cx="3230260" cy="1485900"/>
            </a:xfrm>
          </p:grpSpPr>
          <p:sp>
            <p:nvSpPr>
              <p:cNvPr id="185351" name="Rectangle 7"/>
              <p:cNvSpPr>
                <a:spLocks noChangeArrowheads="1"/>
              </p:cNvSpPr>
              <p:nvPr/>
            </p:nvSpPr>
            <p:spPr bwMode="auto">
              <a:xfrm>
                <a:off x="5791200" y="1676400"/>
                <a:ext cx="1143000" cy="1143000"/>
              </a:xfrm>
              <a:prstGeom prst="rect">
                <a:avLst/>
              </a:prstGeom>
              <a:solidFill>
                <a:schemeClr val="bg1"/>
              </a:solidFill>
              <a:ln w="25400">
                <a:solidFill>
                  <a:srgbClr val="00CC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2" name="Rectangle 8"/>
              <p:cNvSpPr>
                <a:spLocks noChangeArrowheads="1"/>
              </p:cNvSpPr>
              <p:nvPr/>
            </p:nvSpPr>
            <p:spPr bwMode="auto">
              <a:xfrm>
                <a:off x="5943600" y="1828800"/>
                <a:ext cx="1143000" cy="1143000"/>
              </a:xfrm>
              <a:prstGeom prst="rect">
                <a:avLst/>
              </a:prstGeom>
              <a:solidFill>
                <a:schemeClr val="bg1"/>
              </a:solidFill>
              <a:ln w="25400">
                <a:solidFill>
                  <a:srgbClr val="00CC00"/>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grpSp>
            <p:nvGrpSpPr>
              <p:cNvPr id="185353" name="Group 9"/>
              <p:cNvGrpSpPr>
                <a:grpSpLocks/>
              </p:cNvGrpSpPr>
              <p:nvPr/>
            </p:nvGrpSpPr>
            <p:grpSpPr bwMode="auto">
              <a:xfrm>
                <a:off x="6172200" y="2057400"/>
                <a:ext cx="1114425" cy="1104900"/>
                <a:chOff x="568" y="2568"/>
                <a:chExt cx="1219" cy="1480"/>
              </a:xfrm>
            </p:grpSpPr>
            <p:sp>
              <p:nvSpPr>
                <p:cNvPr id="185354" name="Text Box 10"/>
                <p:cNvSpPr txBox="1">
                  <a:spLocks noChangeArrowheads="1"/>
                </p:cNvSpPr>
                <p:nvPr/>
              </p:nvSpPr>
              <p:spPr bwMode="auto">
                <a:xfrm>
                  <a:off x="568" y="2568"/>
                  <a:ext cx="1219" cy="1480"/>
                </a:xfrm>
                <a:prstGeom prst="rect">
                  <a:avLst/>
                </a:prstGeom>
                <a:solidFill>
                  <a:schemeClr val="bg1">
                    <a:alpha val="67000"/>
                  </a:schemeClr>
                </a:solidFill>
                <a:ln w="28575">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ahoma" pitchFamily="34" charset="0"/>
                      <a:ea typeface="+mn-ea"/>
                      <a:cs typeface="+mn-cs"/>
                    </a:rPr>
                    <a:t>t0 t1 t2 … t31</a:t>
                  </a:r>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55" name="Freeform 11"/>
                <p:cNvSpPr>
                  <a:spLocks/>
                </p:cNvSpPr>
                <p:nvPr/>
              </p:nvSpPr>
              <p:spPr bwMode="auto">
                <a:xfrm>
                  <a:off x="70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6" name="Freeform 12"/>
                <p:cNvSpPr>
                  <a:spLocks/>
                </p:cNvSpPr>
                <p:nvPr/>
              </p:nvSpPr>
              <p:spPr bwMode="auto">
                <a:xfrm>
                  <a:off x="78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7" name="Freeform 13"/>
                <p:cNvSpPr>
                  <a:spLocks/>
                </p:cNvSpPr>
                <p:nvPr/>
              </p:nvSpPr>
              <p:spPr bwMode="auto">
                <a:xfrm>
                  <a:off x="858"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8" name="Freeform 14"/>
                <p:cNvSpPr>
                  <a:spLocks/>
                </p:cNvSpPr>
                <p:nvPr/>
              </p:nvSpPr>
              <p:spPr bwMode="auto">
                <a:xfrm>
                  <a:off x="932"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9" name="Freeform 15"/>
                <p:cNvSpPr>
                  <a:spLocks/>
                </p:cNvSpPr>
                <p:nvPr/>
              </p:nvSpPr>
              <p:spPr bwMode="auto">
                <a:xfrm>
                  <a:off x="100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0" name="Freeform 16"/>
                <p:cNvSpPr>
                  <a:spLocks/>
                </p:cNvSpPr>
                <p:nvPr/>
              </p:nvSpPr>
              <p:spPr bwMode="auto">
                <a:xfrm>
                  <a:off x="108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1" name="Freeform 17"/>
                <p:cNvSpPr>
                  <a:spLocks/>
                </p:cNvSpPr>
                <p:nvPr/>
              </p:nvSpPr>
              <p:spPr bwMode="auto">
                <a:xfrm>
                  <a:off x="1154"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2" name="Freeform 18"/>
                <p:cNvSpPr>
                  <a:spLocks/>
                </p:cNvSpPr>
                <p:nvPr/>
              </p:nvSpPr>
              <p:spPr bwMode="auto">
                <a:xfrm>
                  <a:off x="1228"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3" name="Freeform 19"/>
                <p:cNvSpPr>
                  <a:spLocks/>
                </p:cNvSpPr>
                <p:nvPr/>
              </p:nvSpPr>
              <p:spPr bwMode="auto">
                <a:xfrm>
                  <a:off x="1302"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4" name="Freeform 20"/>
                <p:cNvSpPr>
                  <a:spLocks/>
                </p:cNvSpPr>
                <p:nvPr/>
              </p:nvSpPr>
              <p:spPr bwMode="auto">
                <a:xfrm>
                  <a:off x="137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5" name="Freeform 21"/>
                <p:cNvSpPr>
                  <a:spLocks/>
                </p:cNvSpPr>
                <p:nvPr/>
              </p:nvSpPr>
              <p:spPr bwMode="auto">
                <a:xfrm>
                  <a:off x="145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5366" name="Text Box 22"/>
              <p:cNvSpPr txBox="1">
                <a:spLocks noChangeArrowheads="1"/>
              </p:cNvSpPr>
              <p:nvPr/>
            </p:nvSpPr>
            <p:spPr bwMode="auto">
              <a:xfrm>
                <a:off x="6019800" y="1676400"/>
                <a:ext cx="488950"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sp>
            <p:nvSpPr>
              <p:cNvPr id="185367" name="Rectangle 23"/>
              <p:cNvSpPr>
                <a:spLocks noChangeArrowheads="1"/>
              </p:cNvSpPr>
              <p:nvPr/>
            </p:nvSpPr>
            <p:spPr bwMode="auto">
              <a:xfrm>
                <a:off x="7391400" y="1676400"/>
                <a:ext cx="1143000" cy="1143000"/>
              </a:xfrm>
              <a:prstGeom prst="rect">
                <a:avLst/>
              </a:prstGeom>
              <a:solidFill>
                <a:schemeClr val="bg1"/>
              </a:solidFill>
              <a:ln w="25400">
                <a:solidFill>
                  <a:srgbClr val="FF66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8" name="Rectangle 24"/>
              <p:cNvSpPr>
                <a:spLocks noChangeArrowheads="1"/>
              </p:cNvSpPr>
              <p:nvPr/>
            </p:nvSpPr>
            <p:spPr bwMode="auto">
              <a:xfrm>
                <a:off x="7543800" y="1828800"/>
                <a:ext cx="1143000" cy="1143000"/>
              </a:xfrm>
              <a:prstGeom prst="rect">
                <a:avLst/>
              </a:prstGeom>
              <a:solidFill>
                <a:schemeClr val="bg1"/>
              </a:solidFill>
              <a:ln w="25400">
                <a:solidFill>
                  <a:srgbClr val="FF6600"/>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grpSp>
            <p:nvGrpSpPr>
              <p:cNvPr id="185369" name="Group 25"/>
              <p:cNvGrpSpPr>
                <a:grpSpLocks/>
              </p:cNvGrpSpPr>
              <p:nvPr/>
            </p:nvGrpSpPr>
            <p:grpSpPr bwMode="auto">
              <a:xfrm>
                <a:off x="7772400" y="2057400"/>
                <a:ext cx="1114425" cy="1104900"/>
                <a:chOff x="568" y="2568"/>
                <a:chExt cx="1219" cy="1480"/>
              </a:xfrm>
            </p:grpSpPr>
            <p:sp>
              <p:nvSpPr>
                <p:cNvPr id="185370" name="Text Box 26"/>
                <p:cNvSpPr txBox="1">
                  <a:spLocks noChangeArrowheads="1"/>
                </p:cNvSpPr>
                <p:nvPr/>
              </p:nvSpPr>
              <p:spPr bwMode="auto">
                <a:xfrm>
                  <a:off x="568" y="2568"/>
                  <a:ext cx="1219" cy="1480"/>
                </a:xfrm>
                <a:prstGeom prst="rect">
                  <a:avLst/>
                </a:prstGeom>
                <a:solidFill>
                  <a:schemeClr val="bg1">
                    <a:alpha val="67000"/>
                  </a:schemeClr>
                </a:solidFill>
                <a:ln w="28575">
                  <a:solidFill>
                    <a:srgbClr val="FF66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ahoma" pitchFamily="34" charset="0"/>
                      <a:ea typeface="+mn-ea"/>
                      <a:cs typeface="+mn-cs"/>
                    </a:rPr>
                    <a:t>t0 t1 t2 … t31</a:t>
                  </a:r>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71" name="Freeform 27"/>
                <p:cNvSpPr>
                  <a:spLocks/>
                </p:cNvSpPr>
                <p:nvPr/>
              </p:nvSpPr>
              <p:spPr bwMode="auto">
                <a:xfrm>
                  <a:off x="70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2" name="Freeform 28"/>
                <p:cNvSpPr>
                  <a:spLocks/>
                </p:cNvSpPr>
                <p:nvPr/>
              </p:nvSpPr>
              <p:spPr bwMode="auto">
                <a:xfrm>
                  <a:off x="78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3" name="Freeform 29"/>
                <p:cNvSpPr>
                  <a:spLocks/>
                </p:cNvSpPr>
                <p:nvPr/>
              </p:nvSpPr>
              <p:spPr bwMode="auto">
                <a:xfrm>
                  <a:off x="858"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4" name="Freeform 30"/>
                <p:cNvSpPr>
                  <a:spLocks/>
                </p:cNvSpPr>
                <p:nvPr/>
              </p:nvSpPr>
              <p:spPr bwMode="auto">
                <a:xfrm>
                  <a:off x="932"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5" name="Freeform 31"/>
                <p:cNvSpPr>
                  <a:spLocks/>
                </p:cNvSpPr>
                <p:nvPr/>
              </p:nvSpPr>
              <p:spPr bwMode="auto">
                <a:xfrm>
                  <a:off x="100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6" name="Freeform 32"/>
                <p:cNvSpPr>
                  <a:spLocks/>
                </p:cNvSpPr>
                <p:nvPr/>
              </p:nvSpPr>
              <p:spPr bwMode="auto">
                <a:xfrm>
                  <a:off x="108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7" name="Freeform 33"/>
                <p:cNvSpPr>
                  <a:spLocks/>
                </p:cNvSpPr>
                <p:nvPr/>
              </p:nvSpPr>
              <p:spPr bwMode="auto">
                <a:xfrm>
                  <a:off x="1154"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8" name="Freeform 34"/>
                <p:cNvSpPr>
                  <a:spLocks/>
                </p:cNvSpPr>
                <p:nvPr/>
              </p:nvSpPr>
              <p:spPr bwMode="auto">
                <a:xfrm>
                  <a:off x="1228"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9" name="Freeform 35"/>
                <p:cNvSpPr>
                  <a:spLocks/>
                </p:cNvSpPr>
                <p:nvPr/>
              </p:nvSpPr>
              <p:spPr bwMode="auto">
                <a:xfrm>
                  <a:off x="1302"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80" name="Freeform 36"/>
                <p:cNvSpPr>
                  <a:spLocks/>
                </p:cNvSpPr>
                <p:nvPr/>
              </p:nvSpPr>
              <p:spPr bwMode="auto">
                <a:xfrm>
                  <a:off x="137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81" name="Freeform 37"/>
                <p:cNvSpPr>
                  <a:spLocks/>
                </p:cNvSpPr>
                <p:nvPr/>
              </p:nvSpPr>
              <p:spPr bwMode="auto">
                <a:xfrm>
                  <a:off x="145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5382" name="Text Box 38"/>
              <p:cNvSpPr txBox="1">
                <a:spLocks noChangeArrowheads="1"/>
              </p:cNvSpPr>
              <p:nvPr/>
            </p:nvSpPr>
            <p:spPr bwMode="auto">
              <a:xfrm>
                <a:off x="7620000" y="1676400"/>
                <a:ext cx="488950"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sp>
            <p:nvSpPr>
              <p:cNvPr id="185383" name="Text Box 39"/>
              <p:cNvSpPr txBox="1">
                <a:spLocks noChangeArrowheads="1"/>
              </p:cNvSpPr>
              <p:nvPr/>
            </p:nvSpPr>
            <p:spPr bwMode="auto">
              <a:xfrm>
                <a:off x="6096000" y="1706562"/>
                <a:ext cx="1249060" cy="261610"/>
              </a:xfrm>
              <a:prstGeom prst="rect">
                <a:avLst/>
              </a:prstGeom>
              <a:solidFill>
                <a:schemeClr val="bg1"/>
              </a:solid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itchFamily="34" charset="0"/>
                    <a:ea typeface="+mn-ea"/>
                    <a:cs typeface="+mn-cs"/>
                  </a:rPr>
                  <a:t>Warps of Block 1</a:t>
                </a:r>
              </a:p>
            </p:txBody>
          </p:sp>
          <p:sp>
            <p:nvSpPr>
              <p:cNvPr id="185384" name="Text Box 40"/>
              <p:cNvSpPr txBox="1">
                <a:spLocks noChangeArrowheads="1"/>
              </p:cNvSpPr>
              <p:nvPr/>
            </p:nvSpPr>
            <p:spPr bwMode="auto">
              <a:xfrm>
                <a:off x="7772400" y="1706562"/>
                <a:ext cx="1249060" cy="261610"/>
              </a:xfrm>
              <a:prstGeom prst="rect">
                <a:avLst/>
              </a:prstGeom>
              <a:solidFill>
                <a:schemeClr val="bg1"/>
              </a:solid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itchFamily="34" charset="0"/>
                    <a:ea typeface="+mn-ea"/>
                    <a:cs typeface="+mn-cs"/>
                  </a:rPr>
                  <a:t>Warps of Block 2</a:t>
                </a:r>
              </a:p>
            </p:txBody>
          </p:sp>
        </p:grpSp>
        <p:sp>
          <p:nvSpPr>
            <p:cNvPr id="185387" name="Rectangle 43"/>
            <p:cNvSpPr>
              <a:spLocks noChangeArrowheads="1"/>
            </p:cNvSpPr>
            <p:nvPr/>
          </p:nvSpPr>
          <p:spPr bwMode="auto">
            <a:xfrm>
              <a:off x="7972426" y="5670551"/>
              <a:ext cx="187325" cy="1682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itchFamily="34" charset="0"/>
                  <a:ea typeface="+mn-ea"/>
                  <a:cs typeface="+mn-cs"/>
                </a:rPr>
                <a:t>SP</a:t>
              </a:r>
              <a:endParaRPr kumimoji="0" lang="en-US" sz="20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89" name="Rectangle 45"/>
            <p:cNvSpPr>
              <a:spLocks noChangeArrowheads="1"/>
            </p:cNvSpPr>
            <p:nvPr/>
          </p:nvSpPr>
          <p:spPr bwMode="auto">
            <a:xfrm>
              <a:off x="7972426" y="5322889"/>
              <a:ext cx="187325" cy="1682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itchFamily="34" charset="0"/>
                  <a:ea typeface="+mn-ea"/>
                  <a:cs typeface="+mn-cs"/>
                </a:rPr>
                <a:t>SP</a:t>
              </a:r>
              <a:endParaRPr kumimoji="0" lang="en-US" sz="20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99" name="Rectangle 55"/>
            <p:cNvSpPr>
              <a:spLocks noChangeArrowheads="1"/>
            </p:cNvSpPr>
            <p:nvPr/>
          </p:nvSpPr>
          <p:spPr bwMode="auto">
            <a:xfrm>
              <a:off x="9356726" y="5322889"/>
              <a:ext cx="187325" cy="1682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itchFamily="34" charset="0"/>
                  <a:ea typeface="+mn-ea"/>
                  <a:cs typeface="+mn-cs"/>
                </a:rPr>
                <a:t>SP</a:t>
              </a:r>
              <a:endParaRPr kumimoji="0" lang="en-US" sz="20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415" name="Text Box 71"/>
            <p:cNvSpPr txBox="1">
              <a:spLocks noChangeArrowheads="1"/>
            </p:cNvSpPr>
            <p:nvPr/>
          </p:nvSpPr>
          <p:spPr bwMode="auto">
            <a:xfrm>
              <a:off x="9906000" y="6400801"/>
              <a:ext cx="685800" cy="366713"/>
            </a:xfrm>
            <a:prstGeom prst="rect">
              <a:avLst/>
            </a:prstGeom>
            <a:noFill/>
            <a:ln w="9525">
              <a:noFill/>
              <a:miter lim="800000"/>
              <a:headEnd/>
              <a:tailEnd/>
            </a:ln>
            <a:effec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fld id="{C1C9EB8D-634C-4127-8D62-9C335668836D}" type="slidenum">
                <a:rPr kumimoji="0" lang="en-US" sz="1800" b="0" i="0" u="none" strike="noStrike" kern="1200" cap="none" spc="0" normalizeH="0" baseline="0" noProof="0">
                  <a:ln>
                    <a:noFill/>
                  </a:ln>
                  <a:solidFill>
                    <a:srgbClr val="000000"/>
                  </a:solidFill>
                  <a:effectLst/>
                  <a:uLnTx/>
                  <a:uFillTx/>
                  <a:latin typeface="Tahoma" pitchFamily="34" charset="0"/>
                  <a:ea typeface="+mn-ea"/>
                  <a:cs typeface="+mn-cs"/>
                </a:rPr>
                <a:pPr marL="0" marR="0" lvl="0" indent="0" algn="l" defTabSz="914400" rtl="0" eaLnBrk="0" fontAlgn="auto" latinLnBrk="0" hangingPunct="0">
                  <a:lnSpc>
                    <a:spcPct val="100000"/>
                  </a:lnSpc>
                  <a:spcBef>
                    <a:spcPct val="50000"/>
                  </a:spcBef>
                  <a:spcAft>
                    <a:spcPts val="0"/>
                  </a:spcAft>
                  <a:buClrTx/>
                  <a:buSzTx/>
                  <a:buFontTx/>
                  <a:buNone/>
                  <a:tabLst/>
                  <a:defRPr/>
                </a:pPr>
                <a:t>124</a:t>
              </a:fld>
              <a:endParaRPr kumimoji="0" lang="en-US" sz="1800" b="0" i="0" u="none" strike="noStrike" kern="1200" cap="none" spc="0" normalizeH="0" baseline="0" noProof="0">
                <a:ln>
                  <a:noFill/>
                </a:ln>
                <a:solidFill>
                  <a:srgbClr val="000000"/>
                </a:solidFill>
                <a:effectLst/>
                <a:uLnTx/>
                <a:uFillTx/>
                <a:latin typeface="Tahoma" pitchFamily="34" charset="0"/>
                <a:ea typeface="+mn-ea"/>
                <a:cs typeface="+mn-cs"/>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131" y="2521528"/>
              <a:ext cx="2547739" cy="4233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923337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09345" y="2123340"/>
            <a:ext cx="11272727" cy="3669361"/>
          </a:xfrm>
          <a:prstGeom prst="rect">
            <a:avLst/>
          </a:prstGeom>
          <a:noFill/>
          <a:ln/>
          <a:effectLst/>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200" dirty="0"/>
                  <a:t>[short/important topic]: </a:t>
                </a:r>
                <a:r>
                  <a:rPr lang="en-US" sz="3200" dirty="0">
                    <a:solidFill>
                      <a:srgbClr val="FFFF00"/>
                    </a:solidFill>
                  </a:rPr>
                  <a:t>Thread </a:t>
                </a:r>
                <a:r>
                  <a:rPr lang="en-US" sz="3200" u="sng" dirty="0">
                    <a:solidFill>
                      <a:srgbClr val="FFFF00"/>
                    </a:solidFill>
                  </a:rPr>
                  <a:t>Index</a:t>
                </a:r>
                <a:r>
                  <a:rPr lang="en-US" sz="3200" dirty="0"/>
                  <a:t> vs. </a:t>
                </a:r>
                <a:r>
                  <a:rPr lang="en-US" sz="3200" dirty="0">
                    <a:solidFill>
                      <a:srgbClr val="FFC000"/>
                    </a:solidFill>
                  </a:rPr>
                  <a:t>Thread </a:t>
                </a:r>
                <a:r>
                  <a:rPr lang="en-US" sz="3200" u="sng" dirty="0">
                    <a:solidFill>
                      <a:srgbClr val="FFC000"/>
                    </a:solidFill>
                  </a:rPr>
                  <a:t>ID</a:t>
                </a:r>
                <a:br>
                  <a:rPr lang="en-US" sz="3200" dirty="0"/>
                </a:br>
                <a:r>
                  <a:rPr lang="en-US" sz="1800" dirty="0"/>
                  <a:t>[critical in (</a:t>
                </a:r>
                <a14:m>
                  <m:oMath xmlns:m="http://schemas.openxmlformats.org/officeDocument/2006/math">
                    <m:r>
                      <a:rPr lang="en-US" sz="1800" i="1" dirty="0">
                        <a:latin typeface="Cambria Math" panose="02040503050406030204" pitchFamily="18" charset="0"/>
                      </a:rPr>
                      <m:t>𝑖</m:t>
                    </m:r>
                  </m:oMath>
                </a14:m>
                <a:r>
                  <a:rPr lang="en-US" sz="1800" dirty="0"/>
                  <a:t>) understanding how SIMD is supported in CUDA,  and (</a:t>
                </a:r>
                <a14:m>
                  <m:oMath xmlns:m="http://schemas.openxmlformats.org/officeDocument/2006/math">
                    <m:r>
                      <a:rPr lang="en-US" sz="1800" i="1" dirty="0">
                        <a:latin typeface="Cambria Math" panose="02040503050406030204" pitchFamily="18" charset="0"/>
                      </a:rPr>
                      <m:t>𝑖𝑖</m:t>
                    </m:r>
                  </m:oMath>
                </a14:m>
                <a:r>
                  <a:rPr lang="en-US" sz="1800" dirty="0"/>
                  <a:t>) understanding the concept of “warp”]</a:t>
                </a:r>
                <a:endParaRPr lang="en-US" sz="20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5"/>
                <a:stretch>
                  <a:fillRect l="-1250" t="-12593" b="-9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Rectangle 8"/>
          <p:cNvSpPr/>
          <p:nvPr/>
        </p:nvSpPr>
        <p:spPr>
          <a:xfrm>
            <a:off x="8273609" y="4303059"/>
            <a:ext cx="2894785" cy="28850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064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en-US" sz="3200" dirty="0"/>
              <a:t>Organizing Threads into Warps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Content Placeholder 2"/>
          <p:cNvSpPr txBox="1">
            <a:spLocks/>
          </p:cNvSpPr>
          <p:nvPr/>
        </p:nvSpPr>
        <p:spPr bwMode="auto">
          <a:xfrm>
            <a:off x="101600" y="965199"/>
            <a:ext cx="11728450" cy="555694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Thread IDs within a warp are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consecutive</a:t>
            </a: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 and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increasing</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Related to the 1D projection from thread index to thread ID</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Recall: in multidimensional blocks, the </a:t>
            </a:r>
            <a:r>
              <a:rPr kumimoji="0" lang="en-US" sz="1800" b="0" i="0" u="none" strike="noStrike" kern="0" cap="none" spc="0" normalizeH="0" baseline="0" noProof="0" dirty="0">
                <a:ln>
                  <a:noFill/>
                </a:ln>
                <a:solidFill>
                  <a:srgbClr val="0070C0"/>
                </a:solidFill>
                <a:effectLst/>
                <a:uLnTx/>
                <a:uFillTx/>
                <a:latin typeface="Calibri" panose="020F0502020204030204"/>
                <a:ea typeface="+mn-ea"/>
                <a:cs typeface="+mn-cs"/>
              </a:rPr>
              <a:t>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thread index runs fastest, then </a:t>
            </a:r>
            <a:r>
              <a:rPr kumimoji="0" lang="en-US" sz="1800" b="0" i="0" u="none" strike="noStrike" kern="0" cap="none" spc="0" normalizeH="0" baseline="0" noProof="0" dirty="0">
                <a:ln>
                  <a:noFill/>
                </a:ln>
                <a:solidFill>
                  <a:srgbClr val="0070C0"/>
                </a:solidFill>
                <a:effectLst/>
                <a:uLnTx/>
                <a:uFillTx/>
                <a:latin typeface="Calibri" panose="020F0502020204030204"/>
                <a:ea typeface="+mn-ea"/>
                <a:cs typeface="+mn-cs"/>
              </a:rPr>
              <a:t>y</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then </a:t>
            </a:r>
            <a:r>
              <a:rPr kumimoji="0" lang="en-US" sz="1800" b="0" i="0" u="none" strike="noStrike" kern="0" cap="none" spc="0" normalizeH="0" baseline="0" noProof="0" dirty="0">
                <a:ln>
                  <a:noFill/>
                </a:ln>
                <a:solidFill>
                  <a:srgbClr val="0070C0"/>
                </a:solidFill>
                <a:effectLst/>
                <a:uLnTx/>
                <a:uFillTx/>
                <a:latin typeface="Calibri" panose="020F0502020204030204"/>
                <a:ea typeface="+mn-ea"/>
                <a:cs typeface="+mn-cs"/>
              </a:rPr>
              <a:t>z</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Threads with IDs (0...31) combine into warp 0, threads (32…63) into warp 1, etc.</a:t>
            </a:r>
          </a:p>
          <a:p>
            <a:pPr marL="344487" marR="0" lvl="1" indent="0" algn="l" defTabSz="914400" rtl="0" eaLnBrk="1" fontAlgn="base" latinLnBrk="0" hangingPunct="1">
              <a:lnSpc>
                <a:spcPct val="100000"/>
              </a:lnSpc>
              <a:spcBef>
                <a:spcPct val="20000"/>
              </a:spcBef>
              <a:spcAft>
                <a:spcPct val="0"/>
              </a:spcAft>
              <a:buClr>
                <a:srgbClr val="ED7D31"/>
              </a:buClr>
              <a:buSzPct val="70000"/>
              <a:buNone/>
              <a:tabLst/>
              <a:defRPr/>
            </a:pP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Partitioning of threads into warps is always the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same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You can use this in control flow</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Warp size has always been 32 and is unlikely to change soon</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While you can rely on ordering among threads (each thread has a fixed ID, &amp; the IDs are in sequence),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DO NOT </a:t>
            </a: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rely on any ordering among warps (there is no such thing)</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mn-ea"/>
                <a:cs typeface="+mn-cs"/>
              </a:rPr>
              <a:t>Warp scheduling is not under user control in CUDA</a:t>
            </a:r>
          </a:p>
        </p:txBody>
      </p:sp>
    </p:spTree>
    <p:extLst>
      <p:ext uri="{BB962C8B-B14F-4D97-AF65-F5344CB8AC3E}">
        <p14:creationId xmlns:p14="http://schemas.microsoft.com/office/powerpoint/2010/main" val="1322386737"/>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Threads are Organized &amp; Executed as Warps</a:t>
            </a:r>
          </a:p>
        </p:txBody>
      </p:sp>
      <p:sp>
        <p:nvSpPr>
          <p:cNvPr id="92" name="Slide Number Placeholder 9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337918" y="1173696"/>
            <a:ext cx="10881461" cy="5105400"/>
          </a:xfrm>
        </p:spPr>
        <p:txBody>
          <a:bodyPr>
            <a:noAutofit/>
          </a:bodyPr>
          <a:lstStyle/>
          <a:p>
            <a:r>
              <a:rPr lang="en-US" sz="2000" dirty="0"/>
              <a:t>Each thread block split into one or more warps</a:t>
            </a:r>
          </a:p>
          <a:p>
            <a:pPr lvl="2"/>
            <a:endParaRPr lang="en-US" sz="2000" dirty="0"/>
          </a:p>
          <a:p>
            <a:r>
              <a:rPr lang="en-US" sz="2000" dirty="0"/>
              <a:t>If thread block size is not multiple of warp size, unused lanes go wasted</a:t>
            </a:r>
          </a:p>
          <a:p>
            <a:pPr lvl="1"/>
            <a:r>
              <a:rPr lang="en-US" sz="1800" dirty="0"/>
              <a:t>Example: block w/ 50 threads – 64 lanes, of which last 14 lanes go wasted</a:t>
            </a:r>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r>
              <a:rPr lang="en-US" sz="2000" dirty="0"/>
              <a:t>The hardware schedules each warp independently</a:t>
            </a:r>
          </a:p>
          <a:p>
            <a:r>
              <a:rPr lang="en-US" sz="2000" dirty="0"/>
              <a:t>Warps within a thread block execute independently</a:t>
            </a:r>
          </a:p>
        </p:txBody>
      </p:sp>
      <p:grpSp>
        <p:nvGrpSpPr>
          <p:cNvPr id="4" name="Group 3"/>
          <p:cNvGrpSpPr/>
          <p:nvPr/>
        </p:nvGrpSpPr>
        <p:grpSpPr>
          <a:xfrm>
            <a:off x="2514600" y="2743200"/>
            <a:ext cx="7340906" cy="2590022"/>
            <a:chOff x="609600" y="2681299"/>
            <a:chExt cx="7950506" cy="2805101"/>
          </a:xfrm>
        </p:grpSpPr>
        <p:sp>
          <p:nvSpPr>
            <p:cNvPr id="5" name="Rounded Rectangle 4"/>
            <p:cNvSpPr/>
            <p:nvPr/>
          </p:nvSpPr>
          <p:spPr>
            <a:xfrm>
              <a:off x="5518649" y="2681299"/>
              <a:ext cx="3041457" cy="2367509"/>
            </a:xfrm>
            <a:prstGeom prst="roundRect">
              <a:avLst>
                <a:gd name="adj" fmla="val 4073"/>
              </a:avLst>
            </a:prstGeom>
            <a:solidFill>
              <a:srgbClr val="000000"/>
            </a:solidFill>
            <a:ln w="25400" cap="flat" cmpd="sng" algn="ctr">
              <a:solidFill>
                <a:srgbClr val="3366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sp>
          <p:nvSpPr>
            <p:cNvPr id="6" name="Rounded Rectangle 5"/>
            <p:cNvSpPr/>
            <p:nvPr/>
          </p:nvSpPr>
          <p:spPr>
            <a:xfrm>
              <a:off x="5385692" y="2827163"/>
              <a:ext cx="3041457" cy="2367509"/>
            </a:xfrm>
            <a:prstGeom prst="roundRect">
              <a:avLst>
                <a:gd name="adj" fmla="val 4073"/>
              </a:avLst>
            </a:prstGeom>
            <a:solidFill>
              <a:srgbClr val="000000"/>
            </a:solidFill>
            <a:ln w="25400" cap="flat" cmpd="sng" algn="ctr">
              <a:solidFill>
                <a:srgbClr val="FF0000"/>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sp>
          <p:nvSpPr>
            <p:cNvPr id="7" name="Rounded Rectangle 6"/>
            <p:cNvSpPr/>
            <p:nvPr/>
          </p:nvSpPr>
          <p:spPr>
            <a:xfrm>
              <a:off x="609600" y="2854059"/>
              <a:ext cx="3041457" cy="2440955"/>
            </a:xfrm>
            <a:prstGeom prst="roundRect">
              <a:avLst>
                <a:gd name="adj" fmla="val 4073"/>
              </a:avLst>
            </a:prstGeom>
            <a:solidFill>
              <a:schemeClr val="tx1"/>
            </a:solidFill>
            <a:ln w="25400" cap="flat" cmpd="sng" algn="ctr">
              <a:solidFill>
                <a:srgbClr val="66CC33"/>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Block of 128 threads</a:t>
              </a:r>
            </a:p>
          </p:txBody>
        </p:sp>
        <p:grpSp>
          <p:nvGrpSpPr>
            <p:cNvPr id="8" name="Group 7"/>
            <p:cNvGrpSpPr/>
            <p:nvPr/>
          </p:nvGrpSpPr>
          <p:grpSpPr>
            <a:xfrm>
              <a:off x="761032" y="2932145"/>
              <a:ext cx="2163498" cy="1778669"/>
              <a:chOff x="5476240" y="2051651"/>
              <a:chExt cx="3037258" cy="2926750"/>
            </a:xfrm>
          </p:grpSpPr>
          <p:sp>
            <p:nvSpPr>
              <p:cNvPr id="9" name="Freeform 8"/>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0"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1"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2"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sp>
          <p:nvSpPr>
            <p:cNvPr id="13" name="Rounded Rectangle 12"/>
            <p:cNvSpPr/>
            <p:nvPr/>
          </p:nvSpPr>
          <p:spPr>
            <a:xfrm>
              <a:off x="5252735" y="2973027"/>
              <a:ext cx="3041457" cy="2367509"/>
            </a:xfrm>
            <a:prstGeom prst="roundRect">
              <a:avLst>
                <a:gd name="adj" fmla="val 4073"/>
              </a:avLst>
            </a:prstGeom>
            <a:solidFill>
              <a:srgbClr val="000000"/>
            </a:solidFill>
            <a:ln w="25400" cap="flat" cmpd="sng" algn="ctr">
              <a:solidFill>
                <a:srgbClr val="FFFF00"/>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sp>
          <p:nvSpPr>
            <p:cNvPr id="14" name="Rounded Rectangle 13"/>
            <p:cNvSpPr/>
            <p:nvPr/>
          </p:nvSpPr>
          <p:spPr>
            <a:xfrm>
              <a:off x="5119778" y="3118891"/>
              <a:ext cx="3041457" cy="2367509"/>
            </a:xfrm>
            <a:prstGeom prst="roundRect">
              <a:avLst>
                <a:gd name="adj" fmla="val 4073"/>
              </a:avLst>
            </a:prstGeom>
            <a:solidFill>
              <a:srgbClr val="000000"/>
            </a:solidFill>
            <a:ln w="25400" cap="flat" cmpd="sng" algn="ctr">
              <a:solidFill>
                <a:srgbClr val="66CC33"/>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grpSp>
          <p:nvGrpSpPr>
            <p:cNvPr id="15" name="Group 14"/>
            <p:cNvGrpSpPr/>
            <p:nvPr/>
          </p:nvGrpSpPr>
          <p:grpSpPr>
            <a:xfrm>
              <a:off x="1057341" y="2988095"/>
              <a:ext cx="2163498" cy="1778669"/>
              <a:chOff x="5476240" y="2051651"/>
              <a:chExt cx="3037258" cy="2926750"/>
            </a:xfrm>
          </p:grpSpPr>
          <p:sp>
            <p:nvSpPr>
              <p:cNvPr id="16" name="Freeform 1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0" name="Group 19"/>
            <p:cNvGrpSpPr/>
            <p:nvPr/>
          </p:nvGrpSpPr>
          <p:grpSpPr>
            <a:xfrm>
              <a:off x="894297" y="3012246"/>
              <a:ext cx="2163498" cy="1778669"/>
              <a:chOff x="5476240" y="2051651"/>
              <a:chExt cx="3037258" cy="2926750"/>
            </a:xfrm>
          </p:grpSpPr>
          <p:sp>
            <p:nvSpPr>
              <p:cNvPr id="21" name="Freeform 2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5" name="Group 24"/>
            <p:cNvGrpSpPr/>
            <p:nvPr/>
          </p:nvGrpSpPr>
          <p:grpSpPr>
            <a:xfrm>
              <a:off x="1183019" y="2966972"/>
              <a:ext cx="2163498" cy="1778669"/>
              <a:chOff x="5476240" y="2051651"/>
              <a:chExt cx="3037258" cy="2926750"/>
            </a:xfrm>
          </p:grpSpPr>
          <p:sp>
            <p:nvSpPr>
              <p:cNvPr id="26" name="Freeform 2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0" name="Group 29"/>
            <p:cNvGrpSpPr/>
            <p:nvPr/>
          </p:nvGrpSpPr>
          <p:grpSpPr>
            <a:xfrm>
              <a:off x="913432" y="3084545"/>
              <a:ext cx="2163498" cy="1778669"/>
              <a:chOff x="5476240" y="2051651"/>
              <a:chExt cx="3037258" cy="2926750"/>
            </a:xfrm>
          </p:grpSpPr>
          <p:sp>
            <p:nvSpPr>
              <p:cNvPr id="31" name="Freeform 3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5" name="Group 34"/>
            <p:cNvGrpSpPr/>
            <p:nvPr/>
          </p:nvGrpSpPr>
          <p:grpSpPr>
            <a:xfrm>
              <a:off x="1065832" y="2954286"/>
              <a:ext cx="2163498" cy="1778669"/>
              <a:chOff x="5476240" y="2051651"/>
              <a:chExt cx="3037258" cy="2926750"/>
            </a:xfrm>
          </p:grpSpPr>
          <p:sp>
            <p:nvSpPr>
              <p:cNvPr id="36" name="Freeform 3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0" name="Group 39"/>
            <p:cNvGrpSpPr/>
            <p:nvPr/>
          </p:nvGrpSpPr>
          <p:grpSpPr>
            <a:xfrm>
              <a:off x="723666" y="3012246"/>
              <a:ext cx="2163498" cy="1778669"/>
              <a:chOff x="5476240" y="2051651"/>
              <a:chExt cx="3037258" cy="2926750"/>
            </a:xfrm>
          </p:grpSpPr>
          <p:sp>
            <p:nvSpPr>
              <p:cNvPr id="41" name="Freeform 4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5" name="Group 44"/>
            <p:cNvGrpSpPr/>
            <p:nvPr/>
          </p:nvGrpSpPr>
          <p:grpSpPr>
            <a:xfrm>
              <a:off x="924076" y="2932145"/>
              <a:ext cx="2163498" cy="1778669"/>
              <a:chOff x="5476240" y="2051651"/>
              <a:chExt cx="3037258" cy="2926750"/>
            </a:xfrm>
          </p:grpSpPr>
          <p:sp>
            <p:nvSpPr>
              <p:cNvPr id="46" name="Freeform 4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0" name="Group 49"/>
            <p:cNvGrpSpPr/>
            <p:nvPr/>
          </p:nvGrpSpPr>
          <p:grpSpPr>
            <a:xfrm>
              <a:off x="5395714" y="3246623"/>
              <a:ext cx="2163498" cy="1778669"/>
              <a:chOff x="5476240" y="2051651"/>
              <a:chExt cx="3037258" cy="2926750"/>
            </a:xfrm>
          </p:grpSpPr>
          <p:sp>
            <p:nvSpPr>
              <p:cNvPr id="51" name="Freeform 5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5" name="Group 54"/>
            <p:cNvGrpSpPr/>
            <p:nvPr/>
          </p:nvGrpSpPr>
          <p:grpSpPr>
            <a:xfrm>
              <a:off x="1046697" y="3164646"/>
              <a:ext cx="2163498" cy="1778669"/>
              <a:chOff x="5476240" y="2051651"/>
              <a:chExt cx="3037258" cy="2926750"/>
            </a:xfrm>
          </p:grpSpPr>
          <p:sp>
            <p:nvSpPr>
              <p:cNvPr id="56" name="Freeform 5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0" name="Group 59"/>
            <p:cNvGrpSpPr/>
            <p:nvPr/>
          </p:nvGrpSpPr>
          <p:grpSpPr>
            <a:xfrm>
              <a:off x="5523038" y="3246623"/>
              <a:ext cx="2163498" cy="1778669"/>
              <a:chOff x="5476240" y="2051651"/>
              <a:chExt cx="3037258" cy="2926750"/>
            </a:xfrm>
          </p:grpSpPr>
          <p:sp>
            <p:nvSpPr>
              <p:cNvPr id="61" name="Freeform 6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5" name="Group 64"/>
            <p:cNvGrpSpPr/>
            <p:nvPr/>
          </p:nvGrpSpPr>
          <p:grpSpPr>
            <a:xfrm>
              <a:off x="5777686" y="3246623"/>
              <a:ext cx="2163498" cy="1778669"/>
              <a:chOff x="5476240" y="2051651"/>
              <a:chExt cx="3037258" cy="2926750"/>
            </a:xfrm>
          </p:grpSpPr>
          <p:sp>
            <p:nvSpPr>
              <p:cNvPr id="66" name="Freeform 6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0" name="Group 69"/>
            <p:cNvGrpSpPr/>
            <p:nvPr/>
          </p:nvGrpSpPr>
          <p:grpSpPr>
            <a:xfrm>
              <a:off x="5268934" y="3246623"/>
              <a:ext cx="2163498" cy="1778669"/>
              <a:chOff x="5476240" y="2051651"/>
              <a:chExt cx="3037258" cy="2926750"/>
            </a:xfrm>
          </p:grpSpPr>
          <p:sp>
            <p:nvSpPr>
              <p:cNvPr id="71" name="Freeform 7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5" name="Group 74"/>
            <p:cNvGrpSpPr/>
            <p:nvPr/>
          </p:nvGrpSpPr>
          <p:grpSpPr>
            <a:xfrm>
              <a:off x="5650362" y="3246623"/>
              <a:ext cx="2163498" cy="1778669"/>
              <a:chOff x="5476240" y="2051651"/>
              <a:chExt cx="3037258" cy="2926750"/>
            </a:xfrm>
          </p:grpSpPr>
          <p:sp>
            <p:nvSpPr>
              <p:cNvPr id="76" name="Freeform 7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0" name="Group 79"/>
            <p:cNvGrpSpPr/>
            <p:nvPr/>
          </p:nvGrpSpPr>
          <p:grpSpPr>
            <a:xfrm>
              <a:off x="5905010" y="3246623"/>
              <a:ext cx="2163498" cy="1778669"/>
              <a:chOff x="5476240" y="2051651"/>
              <a:chExt cx="3037258" cy="2926750"/>
            </a:xfrm>
          </p:grpSpPr>
          <p:sp>
            <p:nvSpPr>
              <p:cNvPr id="81" name="Freeform 8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5" name="Group 84"/>
            <p:cNvGrpSpPr/>
            <p:nvPr/>
          </p:nvGrpSpPr>
          <p:grpSpPr>
            <a:xfrm>
              <a:off x="6032335" y="3246623"/>
              <a:ext cx="2163498" cy="1778669"/>
              <a:chOff x="5476240" y="2051651"/>
              <a:chExt cx="3037258" cy="2926750"/>
            </a:xfrm>
          </p:grpSpPr>
          <p:sp>
            <p:nvSpPr>
              <p:cNvPr id="86" name="Freeform 8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sp>
          <p:nvSpPr>
            <p:cNvPr id="90" name="Right Arrow 89"/>
            <p:cNvSpPr/>
            <p:nvPr/>
          </p:nvSpPr>
          <p:spPr>
            <a:xfrm>
              <a:off x="3768646" y="3812012"/>
              <a:ext cx="1210025" cy="599201"/>
            </a:xfrm>
            <a:prstGeom prst="rightArrow">
              <a:avLst/>
            </a:prstGeom>
            <a:solidFill>
              <a:srgbClr val="66CC33"/>
            </a:solidFill>
            <a:ln w="9525" cap="flat" cmpd="sng" algn="ctr">
              <a:solidFill>
                <a:srgbClr val="66CC33"/>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Corbel"/>
                <a:ea typeface="+mn-ea"/>
                <a:cs typeface="+mn-cs"/>
              </a:endParaRPr>
            </a:p>
          </p:txBody>
        </p:sp>
      </p:grpSp>
      <p:sp>
        <p:nvSpPr>
          <p:cNvPr id="91" name="Rectangle 90"/>
          <p:cNvSpPr/>
          <p:nvPr/>
        </p:nvSpPr>
        <p:spPr>
          <a:xfrm>
            <a:off x="311150" y="6629400"/>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214521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F19105B-97E5-4807-A829-CDDE72D9C23C}"/>
              </a:ext>
            </a:extLst>
          </p:cNvPr>
          <p:cNvSpPr>
            <a:spLocks noGrp="1"/>
          </p:cNvSpPr>
          <p:nvPr>
            <p:ph type="title"/>
          </p:nvPr>
        </p:nvSpPr>
        <p:spPr/>
        <p:txBody>
          <a:bodyPr>
            <a:normAutofit fontScale="90000"/>
          </a:bodyPr>
          <a:lstStyle/>
          <a:p>
            <a:r>
              <a:rPr lang="en-US" dirty="0"/>
              <a:t>The nitty-gritty: hardware resources dictate what a capability can do</a:t>
            </a:r>
          </a:p>
        </p:txBody>
      </p:sp>
      <p:sp>
        <p:nvSpPr>
          <p:cNvPr id="3" name="Slide Number Placeholder 2">
            <a:extLst>
              <a:ext uri="{FF2B5EF4-FFF2-40B4-BE49-F238E27FC236}">
                <a16:creationId xmlns:a16="http://schemas.microsoft.com/office/drawing/2014/main" id="{BDCC37AF-16C6-4AA7-9D7D-F8B18F6B3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054C3640-3394-4B5B-86A4-47C608E2E7C5}"/>
                  </a:ext>
                </a:extLst>
              </p:cNvPr>
              <p:cNvSpPr>
                <a:spLocks noGrp="1"/>
              </p:cNvSpPr>
              <p:nvPr>
                <p:ph type="body" sz="quarter" idx="13"/>
              </p:nvPr>
            </p:nvSpPr>
            <p:spPr/>
            <p:txBody>
              <a:bodyPr/>
              <a:lstStyle/>
              <a:p>
                <a:r>
                  <a:rPr lang="en-US" dirty="0"/>
                  <a:t>[</a:t>
                </a:r>
                <a:r>
                  <a:rPr lang="en-US" dirty="0">
                    <a:hlinkClick r:id="rId2"/>
                  </a:rPr>
                  <a:t>NVIDIA</a:t>
                </a:r>
                <a:r>
                  <a:rPr lang="en-US" dirty="0"/>
                  <a: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054C3640-3394-4B5B-86A4-47C608E2E7C5}"/>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7860CFF-5EE4-6053-47A7-2D25006833DF}"/>
              </a:ext>
            </a:extLst>
          </p:cNvPr>
          <p:cNvGrpSpPr/>
          <p:nvPr/>
        </p:nvGrpSpPr>
        <p:grpSpPr>
          <a:xfrm>
            <a:off x="1798966" y="823393"/>
            <a:ext cx="8594067" cy="5886587"/>
            <a:chOff x="1798966" y="823393"/>
            <a:chExt cx="8594067" cy="5886587"/>
          </a:xfrm>
        </p:grpSpPr>
        <p:pic>
          <p:nvPicPr>
            <p:cNvPr id="5" name="Picture 4">
              <a:extLst>
                <a:ext uri="{FF2B5EF4-FFF2-40B4-BE49-F238E27FC236}">
                  <a16:creationId xmlns:a16="http://schemas.microsoft.com/office/drawing/2014/main" id="{20A750CD-4210-4256-9937-70783BFA3587}"/>
                </a:ext>
              </a:extLst>
            </p:cNvPr>
            <p:cNvPicPr>
              <a:picLocks noChangeAspect="1"/>
            </p:cNvPicPr>
            <p:nvPr/>
          </p:nvPicPr>
          <p:blipFill>
            <a:blip r:embed="rId4"/>
            <a:stretch>
              <a:fillRect/>
            </a:stretch>
          </p:blipFill>
          <p:spPr>
            <a:xfrm>
              <a:off x="1798966" y="823393"/>
              <a:ext cx="8594067" cy="5886587"/>
            </a:xfrm>
            <a:prstGeom prst="rect">
              <a:avLst/>
            </a:prstGeom>
          </p:spPr>
        </p:pic>
        <p:sp>
          <p:nvSpPr>
            <p:cNvPr id="2" name="Rectangle 1">
              <a:extLst>
                <a:ext uri="{FF2B5EF4-FFF2-40B4-BE49-F238E27FC236}">
                  <a16:creationId xmlns:a16="http://schemas.microsoft.com/office/drawing/2014/main" id="{9721D194-5722-528A-67DB-9E0BF5162FB3}"/>
                </a:ext>
              </a:extLst>
            </p:cNvPr>
            <p:cNvSpPr/>
            <p:nvPr/>
          </p:nvSpPr>
          <p:spPr>
            <a:xfrm>
              <a:off x="1928915" y="3811112"/>
              <a:ext cx="373769" cy="269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Rectangle 5">
            <a:extLst>
              <a:ext uri="{FF2B5EF4-FFF2-40B4-BE49-F238E27FC236}">
                <a16:creationId xmlns:a16="http://schemas.microsoft.com/office/drawing/2014/main" id="{4FB8E9EA-C540-54FA-6F55-B26EE977F740}"/>
              </a:ext>
            </a:extLst>
          </p:cNvPr>
          <p:cNvSpPr/>
          <p:nvPr/>
        </p:nvSpPr>
        <p:spPr>
          <a:xfrm>
            <a:off x="1308193" y="3811112"/>
            <a:ext cx="9671281" cy="2816619"/>
          </a:xfrm>
          <a:prstGeom prst="rect">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071EEC9F-D796-8AE0-38DF-76B7318D92D1}"/>
              </a:ext>
            </a:extLst>
          </p:cNvPr>
          <p:cNvSpPr/>
          <p:nvPr/>
        </p:nvSpPr>
        <p:spPr>
          <a:xfrm>
            <a:off x="1623317" y="2311685"/>
            <a:ext cx="8945366" cy="149942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7759666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dirty="0"/>
              <a:t>SM Warp Scheduling, more details</a:t>
            </a:r>
          </a:p>
        </p:txBody>
      </p:sp>
      <p:sp>
        <p:nvSpPr>
          <p:cNvPr id="187395" name="Rectangle 3"/>
          <p:cNvSpPr>
            <a:spLocks noGrp="1" noChangeArrowheads="1"/>
          </p:cNvSpPr>
          <p:nvPr>
            <p:ph sz="half" idx="2"/>
          </p:nvPr>
        </p:nvSpPr>
        <p:spPr>
          <a:xfrm>
            <a:off x="287902" y="1164584"/>
            <a:ext cx="8999936" cy="4528831"/>
          </a:xfrm>
        </p:spPr>
        <p:txBody>
          <a:bodyPr/>
          <a:lstStyle/>
          <a:p>
            <a:pPr marL="457200" indent="-457200">
              <a:spcBef>
                <a:spcPct val="10000"/>
              </a:spcBef>
            </a:pPr>
            <a:endParaRPr lang="en-US" sz="1800" dirty="0"/>
          </a:p>
          <a:p>
            <a:pPr marL="457200" indent="-457200">
              <a:spcBef>
                <a:spcPct val="10000"/>
              </a:spcBef>
            </a:pPr>
            <a:r>
              <a:rPr lang="en-US" sz="2000" dirty="0">
                <a:solidFill>
                  <a:srgbClr val="C00000"/>
                </a:solidFill>
              </a:rPr>
              <a:t>SM hardware implements almost zero-overhead warp scheduling</a:t>
            </a:r>
          </a:p>
          <a:p>
            <a:pPr marL="571500" lvl="1">
              <a:spcBef>
                <a:spcPct val="10000"/>
              </a:spcBef>
            </a:pPr>
            <a:endParaRPr lang="en-US" dirty="0"/>
          </a:p>
          <a:p>
            <a:pPr marL="571500" lvl="1">
              <a:spcBef>
                <a:spcPct val="10000"/>
              </a:spcBef>
            </a:pPr>
            <a:r>
              <a:rPr lang="en-US" sz="1800" dirty="0"/>
              <a:t>A warp whose next instruction has its operands ready for use is eligible for execution</a:t>
            </a:r>
          </a:p>
          <a:p>
            <a:pPr marL="571500" lvl="1">
              <a:spcBef>
                <a:spcPct val="10000"/>
              </a:spcBef>
            </a:pPr>
            <a:endParaRPr lang="en-US" sz="1800" dirty="0"/>
          </a:p>
          <a:p>
            <a:pPr marL="571500" lvl="1">
              <a:spcBef>
                <a:spcPct val="10000"/>
              </a:spcBef>
            </a:pPr>
            <a:r>
              <a:rPr lang="en-US" sz="1800" dirty="0"/>
              <a:t>Eligible warps are selected for execution on a prioritized scheduling policy</a:t>
            </a:r>
          </a:p>
          <a:p>
            <a:pPr marL="571500" lvl="1">
              <a:spcBef>
                <a:spcPct val="10000"/>
              </a:spcBef>
            </a:pPr>
            <a:endParaRPr lang="en-US" sz="1800" dirty="0"/>
          </a:p>
          <a:p>
            <a:pPr marL="571500" lvl="1">
              <a:spcBef>
                <a:spcPct val="10000"/>
              </a:spcBef>
            </a:pPr>
            <a:r>
              <a:rPr lang="en-US" sz="1800" dirty="0"/>
              <a:t>All threads in a warp execute same* instruction</a:t>
            </a:r>
          </a:p>
          <a:p>
            <a:pPr marL="571500" lvl="1">
              <a:spcBef>
                <a:spcPct val="10000"/>
              </a:spcBef>
            </a:pPr>
            <a:endParaRPr lang="en-US" sz="1800" dirty="0"/>
          </a:p>
          <a:p>
            <a:pPr marL="571500" lvl="1">
              <a:spcBef>
                <a:spcPct val="10000"/>
              </a:spcBef>
            </a:pPr>
            <a:r>
              <a:rPr lang="en-US" sz="1800" dirty="0"/>
              <a:t>The odd warp index are handled by a scheduler, </a:t>
            </a:r>
          </a:p>
          <a:p>
            <a:pPr marL="342900" lvl="1" indent="0">
              <a:spcBef>
                <a:spcPct val="10000"/>
              </a:spcBef>
              <a:buNone/>
            </a:pPr>
            <a:r>
              <a:rPr lang="en-US" sz="1800" dirty="0"/>
              <a:t>     the even ones are handled by the other scheduler</a:t>
            </a:r>
          </a:p>
          <a:p>
            <a:pPr marL="1028700" lvl="2">
              <a:spcBef>
                <a:spcPct val="10000"/>
              </a:spcBef>
            </a:pPr>
            <a:r>
              <a:rPr lang="en-US" sz="1600" dirty="0"/>
              <a:t>No trading warps at run time between schedulers</a:t>
            </a:r>
          </a:p>
          <a:p>
            <a:pPr marL="342900" lvl="1" indent="0">
              <a:spcBef>
                <a:spcPct val="10000"/>
              </a:spcBef>
              <a:buNone/>
            </a:pPr>
            <a:endParaRPr lang="en-US" sz="1800" dirty="0"/>
          </a:p>
          <a:p>
            <a:pPr marL="457200" indent="-457200">
              <a:spcBef>
                <a:spcPct val="10000"/>
              </a:spcBef>
            </a:pPr>
            <a:endParaRPr lang="en-US"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C55B35-C61C-44BE-B148-85AD522827A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2" name="Picture 2">
            <a:extLst>
              <a:ext uri="{FF2B5EF4-FFF2-40B4-BE49-F238E27FC236}">
                <a16:creationId xmlns:a16="http://schemas.microsoft.com/office/drawing/2014/main" id="{CED53FAD-61A6-2E74-7E24-9297CE5A0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7653" y="3240745"/>
            <a:ext cx="4480948" cy="304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052F8048-43BE-1C53-0537-0D14EE72E050}"/>
              </a:ext>
            </a:extLst>
          </p:cNvPr>
          <p:cNvSpPr txBox="1"/>
          <p:nvPr/>
        </p:nvSpPr>
        <p:spPr>
          <a:xfrm>
            <a:off x="7389600" y="6282913"/>
            <a:ext cx="3113070" cy="369332"/>
          </a:xfrm>
          <a:prstGeom prst="rect">
            <a:avLst/>
          </a:prstGeom>
          <a:noFill/>
        </p:spPr>
        <p:txBody>
          <a:bodyPr wrap="square" rtlCol="0">
            <a:spAutoFit/>
          </a:bodyPr>
          <a:lstStyle/>
          <a:p>
            <a:r>
              <a:rPr lang="en-US" b="1" dirty="0">
                <a:solidFill>
                  <a:srgbClr val="00B0F0"/>
                </a:solidFill>
              </a:rPr>
              <a:t>even                                  odd</a:t>
            </a:r>
          </a:p>
        </p:txBody>
      </p:sp>
    </p:spTree>
    <p:extLst>
      <p:ext uri="{BB962C8B-B14F-4D97-AF65-F5344CB8AC3E}">
        <p14:creationId xmlns:p14="http://schemas.microsoft.com/office/powerpoint/2010/main" val="397462814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Transistors at work: AND, OR, NOT</a:t>
            </a:r>
          </a:p>
        </p:txBody>
      </p:sp>
      <p:sp>
        <p:nvSpPr>
          <p:cNvPr id="3" name="Content Placeholder 2"/>
          <p:cNvSpPr>
            <a:spLocks noGrp="1"/>
          </p:cNvSpPr>
          <p:nvPr>
            <p:ph idx="1"/>
          </p:nvPr>
        </p:nvSpPr>
        <p:spPr/>
        <p:txBody>
          <a:bodyPr/>
          <a:lstStyle/>
          <a:p>
            <a:r>
              <a:rPr lang="en-US" dirty="0"/>
              <a:t>Truth tables for bitwise AND, OR, and NOT</a:t>
            </a:r>
          </a:p>
          <a:p>
            <a:endParaRPr lang="en-US" dirty="0"/>
          </a:p>
          <a:p>
            <a:endParaRPr lang="en-US" dirty="0"/>
          </a:p>
          <a:p>
            <a:endParaRPr lang="en-US" dirty="0"/>
          </a:p>
          <a:p>
            <a:pPr lvl="1"/>
            <a:endParaRPr lang="en-US" dirty="0"/>
          </a:p>
          <a:p>
            <a:pPr marL="1601788" indent="227013"/>
            <a:r>
              <a:rPr lang="en-US" dirty="0"/>
              <a:t>AND </a:t>
            </a:r>
            <a:r>
              <a:rPr lang="en-US" dirty="0" err="1"/>
              <a:t>and</a:t>
            </a:r>
            <a:r>
              <a:rPr lang="en-US" dirty="0"/>
              <a:t> OR logical ops require </a:t>
            </a:r>
            <a:r>
              <a:rPr lang="en-US" dirty="0">
                <a:solidFill>
                  <a:srgbClr val="0070C0"/>
                </a:solidFill>
              </a:rPr>
              <a:t>two</a:t>
            </a:r>
            <a:r>
              <a:rPr lang="en-US" dirty="0"/>
              <a:t> transistors </a:t>
            </a:r>
          </a:p>
          <a:p>
            <a:pPr marL="1601788" lvl="1" indent="227013"/>
            <a:endParaRPr lang="en-US" dirty="0"/>
          </a:p>
          <a:p>
            <a:pPr marL="1601788" indent="227013"/>
            <a:r>
              <a:rPr lang="en-US" dirty="0"/>
              <a:t>The NOT logical operation is implemented using </a:t>
            </a:r>
            <a:r>
              <a:rPr lang="en-US" dirty="0">
                <a:solidFill>
                  <a:srgbClr val="0070C0"/>
                </a:solidFill>
              </a:rPr>
              <a:t>one</a:t>
            </a:r>
            <a:r>
              <a:rPr lang="en-US" dirty="0"/>
              <a:t> transistor</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171" name="Picture 3" descr="C:\cygwin\home\negrut\BuBu\CourseMaterial\ParallelCompBook\Images\logicalUnit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2350" y="5295600"/>
            <a:ext cx="4362450" cy="552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nvGraphicFramePr>
        <p:xfrm>
          <a:off x="2819400" y="2146800"/>
          <a:ext cx="1706880" cy="593979"/>
        </p:xfrm>
        <a:graphic>
          <a:graphicData uri="http://schemas.openxmlformats.org/drawingml/2006/table">
            <a:tbl>
              <a:tblPr firstRow="1" firstCol="1" bandRow="1"/>
              <a:tblGrid>
                <a:gridCol w="556698">
                  <a:extLst>
                    <a:ext uri="{9D8B030D-6E8A-4147-A177-3AD203B41FA5}">
                      <a16:colId xmlns:a16="http://schemas.microsoft.com/office/drawing/2014/main" val="20000"/>
                    </a:ext>
                  </a:extLst>
                </a:gridCol>
                <a:gridCol w="561603">
                  <a:extLst>
                    <a:ext uri="{9D8B030D-6E8A-4147-A177-3AD203B41FA5}">
                      <a16:colId xmlns:a16="http://schemas.microsoft.com/office/drawing/2014/main" val="20001"/>
                    </a:ext>
                  </a:extLst>
                </a:gridCol>
                <a:gridCol w="588579">
                  <a:extLst>
                    <a:ext uri="{9D8B030D-6E8A-4147-A177-3AD203B41FA5}">
                      <a16:colId xmlns:a16="http://schemas.microsoft.com/office/drawing/2014/main" val="20002"/>
                    </a:ext>
                  </a:extLst>
                </a:gridCol>
              </a:tblGrid>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AND</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in</a:t>
                      </a:r>
                      <a:r>
                        <a:rPr lang="en-US" sz="1200" baseline="-25000" dirty="0">
                          <a:solidFill>
                            <a:srgbClr val="365F91"/>
                          </a:solidFill>
                          <a:effectLst/>
                          <a:latin typeface="Calibri"/>
                          <a:ea typeface="Calibri"/>
                          <a:cs typeface="Times New Roman"/>
                        </a:rPr>
                        <a:t>1</a:t>
                      </a: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in</a:t>
                      </a:r>
                      <a:r>
                        <a:rPr lang="en-US" sz="1200" baseline="-25000" dirty="0">
                          <a:solidFill>
                            <a:srgbClr val="365F91"/>
                          </a:solidFill>
                          <a:effectLst/>
                          <a:latin typeface="Calibri"/>
                          <a:ea typeface="Calibri"/>
                          <a:cs typeface="Times New Roman"/>
                        </a:rPr>
                        <a:t>1</a:t>
                      </a: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nvGraphicFramePr>
        <p:xfrm>
          <a:off x="4987290" y="2146800"/>
          <a:ext cx="1714500" cy="593979"/>
        </p:xfrm>
        <a:graphic>
          <a:graphicData uri="http://schemas.openxmlformats.org/drawingml/2006/table">
            <a:tbl>
              <a:tblPr firstRow="1" firstCol="1" bandRow="1"/>
              <a:tblGrid>
                <a:gridCol w="559183">
                  <a:extLst>
                    <a:ext uri="{9D8B030D-6E8A-4147-A177-3AD203B41FA5}">
                      <a16:colId xmlns:a16="http://schemas.microsoft.com/office/drawing/2014/main" val="20000"/>
                    </a:ext>
                  </a:extLst>
                </a:gridCol>
                <a:gridCol w="564110">
                  <a:extLst>
                    <a:ext uri="{9D8B030D-6E8A-4147-A177-3AD203B41FA5}">
                      <a16:colId xmlns:a16="http://schemas.microsoft.com/office/drawing/2014/main" val="20001"/>
                    </a:ext>
                  </a:extLst>
                </a:gridCol>
                <a:gridCol w="591207">
                  <a:extLst>
                    <a:ext uri="{9D8B030D-6E8A-4147-A177-3AD203B41FA5}">
                      <a16:colId xmlns:a16="http://schemas.microsoft.com/office/drawing/2014/main" val="20002"/>
                    </a:ext>
                  </a:extLst>
                </a:gridCol>
              </a:tblGrid>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OR</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in</a:t>
                      </a:r>
                      <a:r>
                        <a:rPr lang="en-US" sz="1200" baseline="-25000" dirty="0">
                          <a:solidFill>
                            <a:srgbClr val="365F91"/>
                          </a:solidFill>
                          <a:effectLst/>
                          <a:latin typeface="Calibri"/>
                          <a:ea typeface="Calibri"/>
                          <a:cs typeface="Times New Roman"/>
                        </a:rPr>
                        <a:t>1</a:t>
                      </a: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1</a:t>
                      </a:r>
                      <a:r>
                        <a:rPr lang="en-US" sz="120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nvGraphicFramePr>
        <p:xfrm>
          <a:off x="7162800" y="2146800"/>
          <a:ext cx="1600200" cy="593979"/>
        </p:xfrm>
        <a:graphic>
          <a:graphicData uri="http://schemas.openxmlformats.org/drawingml/2006/table">
            <a:tbl>
              <a:tblPr firstRow="1" firstCol="1" bandRow="1"/>
              <a:tblGrid>
                <a:gridCol w="521904">
                  <a:extLst>
                    <a:ext uri="{9D8B030D-6E8A-4147-A177-3AD203B41FA5}">
                      <a16:colId xmlns:a16="http://schemas.microsoft.com/office/drawing/2014/main" val="20000"/>
                    </a:ext>
                  </a:extLst>
                </a:gridCol>
                <a:gridCol w="1078296">
                  <a:extLst>
                    <a:ext uri="{9D8B030D-6E8A-4147-A177-3AD203B41FA5}">
                      <a16:colId xmlns:a16="http://schemas.microsoft.com/office/drawing/2014/main" val="20001"/>
                    </a:ext>
                  </a:extLst>
                </a:gridCol>
              </a:tblGrid>
              <a:tr h="0">
                <a:tc gridSpan="2">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NOT</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1</a:t>
                      </a: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1</a:t>
                      </a:r>
                      <a:r>
                        <a:rPr lang="en-US" sz="120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2" name="Rectangle 11"/>
          <p:cNvSpPr/>
          <p:nvPr/>
        </p:nvSpPr>
        <p:spPr>
          <a:xfrm>
            <a:off x="3762375" y="6029025"/>
            <a:ext cx="5645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itchFamily="49" charset="0"/>
                <a:ea typeface="+mn-ea"/>
                <a:cs typeface="Consolas" pitchFamily="49" charset="0"/>
              </a:rPr>
              <a:t>AND</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
        <p:nvSpPr>
          <p:cNvPr id="16" name="Rectangle 15"/>
          <p:cNvSpPr/>
          <p:nvPr/>
        </p:nvSpPr>
        <p:spPr>
          <a:xfrm>
            <a:off x="5461286" y="6029025"/>
            <a:ext cx="437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itchFamily="49" charset="0"/>
                <a:ea typeface="+mn-ea"/>
                <a:cs typeface="Consolas" pitchFamily="49" charset="0"/>
              </a:rPr>
              <a:t>OR</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
        <p:nvSpPr>
          <p:cNvPr id="17" name="Rectangle 16"/>
          <p:cNvSpPr/>
          <p:nvPr/>
        </p:nvSpPr>
        <p:spPr>
          <a:xfrm>
            <a:off x="7360222" y="6029025"/>
            <a:ext cx="5645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itchFamily="49" charset="0"/>
                <a:ea typeface="+mn-ea"/>
                <a:cs typeface="Consolas" pitchFamily="49" charset="0"/>
              </a:rPr>
              <a:t>NOT</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13594410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FFC000"/>
                </a:solidFill>
              </a:rPr>
              <a:t>Fermi</a:t>
            </a:r>
            <a:r>
              <a:rPr lang="en-US" sz="3200" dirty="0"/>
              <a:t> Specifics</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EC464-0052-4FCA-B330-A64DDC2734A2}"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Content Placeholder 2"/>
          <p:cNvSpPr>
            <a:spLocks noGrp="1"/>
          </p:cNvSpPr>
          <p:nvPr>
            <p:ph sz="half" idx="4294967295"/>
          </p:nvPr>
        </p:nvSpPr>
        <p:spPr>
          <a:xfrm>
            <a:off x="387350" y="1522413"/>
            <a:ext cx="6286500" cy="4891087"/>
          </a:xfrm>
        </p:spPr>
        <p:txBody>
          <a:bodyPr/>
          <a:lstStyle/>
          <a:p>
            <a:r>
              <a:rPr lang="en-US" dirty="0"/>
              <a:t>There are two schedulers that can each issue one warp of “ready-to-go” threads</a:t>
            </a:r>
          </a:p>
          <a:p>
            <a:pPr lvl="1"/>
            <a:endParaRPr lang="en-US" dirty="0"/>
          </a:p>
          <a:p>
            <a:r>
              <a:rPr lang="en-US" dirty="0"/>
              <a:t>One warp issued at each clock cycle by each scheduler</a:t>
            </a:r>
          </a:p>
          <a:p>
            <a:pPr lvl="1"/>
            <a:endParaRPr lang="en-US" dirty="0"/>
          </a:p>
          <a:p>
            <a:r>
              <a:rPr lang="en-US" dirty="0"/>
              <a:t>During </a:t>
            </a:r>
            <a:r>
              <a:rPr lang="en-US" dirty="0">
                <a:solidFill>
                  <a:srgbClr val="C00000"/>
                </a:solidFill>
              </a:rPr>
              <a:t>no cycle can more than 2 warps be dispatched for execution </a:t>
            </a:r>
            <a:r>
              <a:rPr lang="en-US" dirty="0"/>
              <a:t>on the SM’s functional units </a:t>
            </a:r>
          </a:p>
          <a:p>
            <a:pPr lvl="1"/>
            <a:endParaRPr lang="en-US" dirty="0"/>
          </a:p>
          <a:p>
            <a:r>
              <a:rPr lang="en-US" dirty="0">
                <a:solidFill>
                  <a:srgbClr val="C00000"/>
                </a:solidFill>
              </a:rPr>
              <a:t>Scoreboard is used to figure out which warp is ready</a:t>
            </a:r>
          </a:p>
        </p:txBody>
      </p:sp>
      <p:grpSp>
        <p:nvGrpSpPr>
          <p:cNvPr id="4" name="Group 3"/>
          <p:cNvGrpSpPr/>
          <p:nvPr/>
        </p:nvGrpSpPr>
        <p:grpSpPr>
          <a:xfrm>
            <a:off x="7816850" y="1511437"/>
            <a:ext cx="3403600" cy="4322662"/>
            <a:chOff x="5664200" y="1840468"/>
            <a:chExt cx="3403600" cy="4322662"/>
          </a:xfrm>
        </p:grpSpPr>
        <p:pic>
          <p:nvPicPr>
            <p:cNvPr id="5" name="Picture 4" descr="http://www.realworldtech.com/includes/images/articles/fermi-3.png?b22ba0"/>
            <p:cNvPicPr>
              <a:picLocks noChangeAspect="1"/>
            </p:cNvPicPr>
            <p:nvPr/>
          </p:nvPicPr>
          <p:blipFill rotWithShape="1">
            <a:blip r:embed="rId3">
              <a:extLst>
                <a:ext uri="{28A0092B-C50C-407E-A947-70E740481C1C}">
                  <a14:useLocalDpi xmlns:a14="http://schemas.microsoft.com/office/drawing/2010/main" val="0"/>
                </a:ext>
              </a:extLst>
            </a:blip>
            <a:srcRect r="8282" b="46982"/>
            <a:stretch/>
          </p:blipFill>
          <p:spPr bwMode="auto">
            <a:xfrm>
              <a:off x="5664200" y="1905000"/>
              <a:ext cx="3403600" cy="4258130"/>
            </a:xfrm>
            <a:prstGeom prst="rect">
              <a:avLst/>
            </a:prstGeom>
            <a:noFill/>
            <a:ln>
              <a:noFill/>
            </a:ln>
            <a:extLst>
              <a:ext uri="{53640926-AAD7-44D8-BBD7-CCE9431645EC}">
                <a14:shadowObscured xmlns:a14="http://schemas.microsoft.com/office/drawing/2010/main"/>
              </a:ext>
            </a:extLst>
          </p:spPr>
        </p:pic>
        <p:sp>
          <p:nvSpPr>
            <p:cNvPr id="3" name="Rectangle 2"/>
            <p:cNvSpPr/>
            <p:nvPr/>
          </p:nvSpPr>
          <p:spPr>
            <a:xfrm>
              <a:off x="6912580" y="1840468"/>
              <a:ext cx="1075744"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Fermi SM</a:t>
              </a:r>
            </a:p>
          </p:txBody>
        </p:sp>
      </p:grpSp>
    </p:spTree>
    <p:extLst>
      <p:ext uri="{BB962C8B-B14F-4D97-AF65-F5344CB8AC3E}">
        <p14:creationId xmlns:p14="http://schemas.microsoft.com/office/powerpoint/2010/main" val="42469161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Fermi Specifics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Content Placeholder 6"/>
          <p:cNvSpPr>
            <a:spLocks noGrp="1"/>
          </p:cNvSpPr>
          <p:nvPr>
            <p:ph idx="4294967295"/>
          </p:nvPr>
        </p:nvSpPr>
        <p:spPr>
          <a:xfrm>
            <a:off x="231775" y="1495425"/>
            <a:ext cx="11674475" cy="4932363"/>
          </a:xfrm>
        </p:spPr>
        <p:txBody>
          <a:bodyPr/>
          <a:lstStyle/>
          <a:p>
            <a:r>
              <a:rPr lang="en-US" sz="2000" dirty="0"/>
              <a:t>As shown in picture, at </a:t>
            </a:r>
            <a:r>
              <a:rPr lang="en-US" sz="2000" dirty="0">
                <a:solidFill>
                  <a:srgbClr val="C00000"/>
                </a:solidFill>
              </a:rPr>
              <a:t>no time can we see more than 2 warps </a:t>
            </a:r>
            <a:r>
              <a:rPr lang="en-US" sz="2000" dirty="0"/>
              <a:t>being dispatched for execution during a cycle</a:t>
            </a:r>
          </a:p>
          <a:p>
            <a:r>
              <a:rPr lang="en-US" sz="2000" dirty="0"/>
              <a:t>Note that at any given time we </a:t>
            </a:r>
            <a:r>
              <a:rPr lang="en-US" sz="2000" dirty="0">
                <a:solidFill>
                  <a:srgbClr val="C00000"/>
                </a:solidFill>
              </a:rPr>
              <a:t>might have more than two functional units working</a:t>
            </a:r>
            <a:r>
              <a:rPr lang="en-US" sz="2000" dirty="0"/>
              <a:t> though (which is actually very good, device kept busy)</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4050" y="3186488"/>
            <a:ext cx="5652233" cy="3193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flipV="1">
            <a:off x="2895600" y="4828382"/>
            <a:ext cx="0" cy="1496219"/>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rot="16200000">
            <a:off x="2224788" y="5467636"/>
            <a:ext cx="79655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Times New Roman" pitchFamily="18" charset="0"/>
                <a:ea typeface="+mn-ea"/>
                <a:cs typeface="+mn-cs"/>
              </a:rPr>
              <a:t>T i m e</a:t>
            </a:r>
          </a:p>
        </p:txBody>
      </p:sp>
      <p:sp>
        <p:nvSpPr>
          <p:cNvPr id="11" name="Rectangle 10"/>
          <p:cNvSpPr/>
          <p:nvPr/>
        </p:nvSpPr>
        <p:spPr>
          <a:xfrm>
            <a:off x="2761865" y="6324601"/>
            <a:ext cx="48442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Past</a:t>
            </a:r>
          </a:p>
        </p:txBody>
      </p:sp>
      <p:sp>
        <p:nvSpPr>
          <p:cNvPr id="13" name="Rectangle 12"/>
          <p:cNvSpPr/>
          <p:nvPr/>
        </p:nvSpPr>
        <p:spPr>
          <a:xfrm>
            <a:off x="1976978" y="4764559"/>
            <a:ext cx="71365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Present</a:t>
            </a:r>
          </a:p>
        </p:txBody>
      </p:sp>
      <p:grpSp>
        <p:nvGrpSpPr>
          <p:cNvPr id="5" name="Group 4">
            <a:extLst>
              <a:ext uri="{FF2B5EF4-FFF2-40B4-BE49-F238E27FC236}">
                <a16:creationId xmlns:a16="http://schemas.microsoft.com/office/drawing/2014/main" id="{019D67D8-3CFE-480E-BC2C-413393DAFD25}"/>
              </a:ext>
            </a:extLst>
          </p:cNvPr>
          <p:cNvGrpSpPr/>
          <p:nvPr/>
        </p:nvGrpSpPr>
        <p:grpSpPr>
          <a:xfrm>
            <a:off x="997629" y="4220212"/>
            <a:ext cx="2170112" cy="369332"/>
            <a:chOff x="168139" y="4220212"/>
            <a:chExt cx="2170112" cy="369332"/>
          </a:xfrm>
        </p:grpSpPr>
        <p:sp>
          <p:nvSpPr>
            <p:cNvPr id="2" name="Arrow: Right 1">
              <a:extLst>
                <a:ext uri="{FF2B5EF4-FFF2-40B4-BE49-F238E27FC236}">
                  <a16:creationId xmlns:a16="http://schemas.microsoft.com/office/drawing/2014/main" id="{1C7E96ED-4FF4-43F4-97A8-6314D6AED54F}"/>
                </a:ext>
              </a:extLst>
            </p:cNvPr>
            <p:cNvSpPr/>
            <p:nvPr/>
          </p:nvSpPr>
          <p:spPr>
            <a:xfrm>
              <a:off x="2070463" y="4343400"/>
              <a:ext cx="267788" cy="1785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21FA3500-79EA-4FEF-A94D-2981C1FD3FAB}"/>
                </a:ext>
              </a:extLst>
            </p:cNvPr>
            <p:cNvSpPr txBox="1"/>
            <p:nvPr/>
          </p:nvSpPr>
          <p:spPr>
            <a:xfrm>
              <a:off x="168139" y="4220212"/>
              <a:ext cx="1965960"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Functional units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p:txBody>
        </p:sp>
      </p:grpSp>
      <p:sp>
        <p:nvSpPr>
          <p:cNvPr id="4" name="TextBox 3">
            <a:extLst>
              <a:ext uri="{FF2B5EF4-FFF2-40B4-BE49-F238E27FC236}">
                <a16:creationId xmlns:a16="http://schemas.microsoft.com/office/drawing/2014/main" id="{ACE620D4-1E79-F848-1614-92D8123A38B1}"/>
              </a:ext>
            </a:extLst>
          </p:cNvPr>
          <p:cNvSpPr txBox="1"/>
          <p:nvPr/>
        </p:nvSpPr>
        <p:spPr>
          <a:xfrm>
            <a:off x="422740" y="2826171"/>
            <a:ext cx="11728450" cy="369332"/>
          </a:xfrm>
          <a:prstGeom prst="rect">
            <a:avLst/>
          </a:prstGeom>
          <a:noFill/>
        </p:spPr>
        <p:txBody>
          <a:bodyPr wrap="square" rtlCol="0">
            <a:spAutoFit/>
          </a:bodyPr>
          <a:lstStyle/>
          <a:p>
            <a:r>
              <a:rPr lang="en-US" dirty="0">
                <a:solidFill>
                  <a:srgbClr val="7030A0"/>
                </a:solidFill>
              </a:rPr>
              <a:t>Threads / Warp = 32 -&gt; each Warp Scheduler can control at most 32 threads – there could be multiple Warp Schedulers</a:t>
            </a:r>
          </a:p>
        </p:txBody>
      </p:sp>
    </p:spTree>
    <p:extLst>
      <p:ext uri="{BB962C8B-B14F-4D97-AF65-F5344CB8AC3E}">
        <p14:creationId xmlns:p14="http://schemas.microsoft.com/office/powerpoint/2010/main" val="4079156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ABFE-FB44-4B09-ACDA-A998862CCCD6}"/>
              </a:ext>
            </a:extLst>
          </p:cNvPr>
          <p:cNvSpPr>
            <a:spLocks noGrp="1"/>
          </p:cNvSpPr>
          <p:nvPr>
            <p:ph type="title"/>
          </p:nvPr>
        </p:nvSpPr>
        <p:spPr/>
        <p:txBody>
          <a:bodyPr/>
          <a:lstStyle/>
          <a:p>
            <a:r>
              <a:rPr lang="en-US" dirty="0"/>
              <a:t>Good to know… When SM has multiple partitions (like Ampere)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037CC7-378A-4B6B-AEED-2E2BDECC26E3}"/>
                  </a:ext>
                </a:extLst>
              </p:cNvPr>
              <p:cNvSpPr>
                <a:spLocks noGrp="1"/>
              </p:cNvSpPr>
              <p:nvPr>
                <p:ph sz="half" idx="1"/>
              </p:nvPr>
            </p:nvSpPr>
            <p:spPr/>
            <p:txBody>
              <a:bodyPr>
                <a:normAutofit/>
              </a:bodyPr>
              <a:lstStyle/>
              <a:p>
                <a:endParaRPr lang="en-US" dirty="0"/>
              </a:p>
              <a:p>
                <a:r>
                  <a:rPr lang="en-US" dirty="0"/>
                  <a:t>A warp always runs on one of the four sub-partitions </a:t>
                </a:r>
              </a:p>
              <a:p>
                <a:pPr lvl="1"/>
                <a:r>
                  <a:rPr lang="en-US" dirty="0"/>
                  <a:t>It does not change sub-partitions during execution</a:t>
                </a:r>
              </a:p>
              <a:p>
                <a:endParaRPr lang="en-US" dirty="0"/>
              </a:p>
              <a:p>
                <a:endParaRPr lang="en-US" dirty="0"/>
              </a:p>
              <a:p>
                <a:r>
                  <a:rPr lang="en-US" dirty="0"/>
                  <a:t>Each sub-partition holds up to 16 warps</a:t>
                </a:r>
              </a:p>
              <a:p>
                <a:pPr lvl="1"/>
                <a:r>
                  <a:rPr lang="en-US" dirty="0"/>
                  <a:t>Per SM: </a:t>
                </a:r>
              </a:p>
              <a:p>
                <a:pPr lvl="2"/>
                <a:r>
                  <a:rPr lang="en-US" dirty="0"/>
                  <a:t>4 partitions </a:t>
                </a:r>
                <a14:m>
                  <m:oMath xmlns:m="http://schemas.openxmlformats.org/officeDocument/2006/math">
                    <m:r>
                      <a:rPr lang="en-US" b="0" i="1" smtClean="0">
                        <a:latin typeface="Cambria Math" panose="02040503050406030204" pitchFamily="18" charset="0"/>
                      </a:rPr>
                      <m:t>×</m:t>
                    </m:r>
                  </m:oMath>
                </a14:m>
                <a:r>
                  <a:rPr lang="en-US" dirty="0"/>
                  <a:t> 16 warps </a:t>
                </a:r>
              </a:p>
              <a:p>
                <a:pPr lvl="2"/>
                <a:r>
                  <a:rPr lang="en-US" dirty="0"/>
                  <a:t>64 warps </a:t>
                </a:r>
                <a14:m>
                  <m:oMath xmlns:m="http://schemas.openxmlformats.org/officeDocument/2006/math">
                    <m:r>
                      <a:rPr lang="en-US" b="0" i="1" smtClean="0">
                        <a:latin typeface="Cambria Math" panose="02040503050406030204" pitchFamily="18" charset="0"/>
                      </a:rPr>
                      <m:t>⇒</m:t>
                    </m:r>
                  </m:oMath>
                </a14:m>
                <a:r>
                  <a:rPr lang="en-US" dirty="0"/>
                  <a:t> max 2048 threads</a:t>
                </a:r>
              </a:p>
            </p:txBody>
          </p:sp>
        </mc:Choice>
        <mc:Fallback xmlns="">
          <p:sp>
            <p:nvSpPr>
              <p:cNvPr id="3" name="Content Placeholder 2">
                <a:extLst>
                  <a:ext uri="{FF2B5EF4-FFF2-40B4-BE49-F238E27FC236}">
                    <a16:creationId xmlns:a16="http://schemas.microsoft.com/office/drawing/2014/main" id="{D6037CC7-378A-4B6B-AEED-2E2BDECC26E3}"/>
                  </a:ext>
                </a:extLst>
              </p:cNvPr>
              <p:cNvSpPr>
                <a:spLocks noGrp="1" noRot="1" noChangeAspect="1" noMove="1" noResize="1" noEditPoints="1" noAdjustHandles="1" noChangeArrowheads="1" noChangeShapeType="1" noTextEdit="1"/>
              </p:cNvSpPr>
              <p:nvPr>
                <p:ph sz="half" idx="1"/>
              </p:nvPr>
            </p:nvSpPr>
            <p:spPr>
              <a:blipFill>
                <a:blip r:embed="rId2"/>
                <a:stretch>
                  <a:fillRect l="-140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2CD39ED-69B5-4DF1-96F6-C617E365D5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D156BD75-F48D-4130-82CC-41D095157D3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D156BD75-F48D-4130-82CC-41D095157D3D}"/>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A805764-8888-42DE-A48E-19D1EEF31427}"/>
              </a:ext>
            </a:extLst>
          </p:cNvPr>
          <p:cNvPicPr>
            <a:picLocks noChangeAspect="1"/>
          </p:cNvPicPr>
          <p:nvPr/>
        </p:nvPicPr>
        <p:blipFill>
          <a:blip r:embed="rId4"/>
          <a:stretch>
            <a:fillRect/>
          </a:stretch>
        </p:blipFill>
        <p:spPr>
          <a:xfrm>
            <a:off x="7003125" y="836241"/>
            <a:ext cx="4540315" cy="5993814"/>
          </a:xfrm>
          <a:prstGeom prst="rect">
            <a:avLst/>
          </a:prstGeom>
        </p:spPr>
      </p:pic>
    </p:spTree>
    <p:extLst>
      <p:ext uri="{BB962C8B-B14F-4D97-AF65-F5344CB8AC3E}">
        <p14:creationId xmlns:p14="http://schemas.microsoft.com/office/powerpoint/2010/main" val="382576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57D6F-EEE1-4190-B9D8-F943992A08DC}"/>
              </a:ext>
            </a:extLst>
          </p:cNvPr>
          <p:cNvSpPr>
            <a:spLocks noGrp="1"/>
          </p:cNvSpPr>
          <p:nvPr>
            <p:ph type="title"/>
          </p:nvPr>
        </p:nvSpPr>
        <p:spPr/>
        <p:txBody>
          <a:bodyPr>
            <a:normAutofit fontScale="90000"/>
          </a:bodyPr>
          <a:lstStyle/>
          <a:p>
            <a:r>
              <a:rPr lang="en-US" dirty="0"/>
              <a:t>Possible state of a warp (the interplay between warps &amp; warp-scheduler)</a:t>
            </a:r>
          </a:p>
        </p:txBody>
      </p:sp>
      <p:sp>
        <p:nvSpPr>
          <p:cNvPr id="5" name="Content Placeholder 4">
            <a:extLst>
              <a:ext uri="{FF2B5EF4-FFF2-40B4-BE49-F238E27FC236}">
                <a16:creationId xmlns:a16="http://schemas.microsoft.com/office/drawing/2014/main" id="{481842CC-C139-4BE6-88C9-8A7E9F9F2D95}"/>
              </a:ext>
            </a:extLst>
          </p:cNvPr>
          <p:cNvSpPr>
            <a:spLocks noGrp="1"/>
          </p:cNvSpPr>
          <p:nvPr>
            <p:ph idx="1"/>
          </p:nvPr>
        </p:nvSpPr>
        <p:spPr>
          <a:xfrm>
            <a:off x="147344" y="1047964"/>
            <a:ext cx="11960872" cy="5380307"/>
          </a:xfrm>
        </p:spPr>
        <p:txBody>
          <a:bodyPr>
            <a:normAutofit/>
          </a:bodyPr>
          <a:lstStyle/>
          <a:p>
            <a:endParaRPr lang="en-US" dirty="0"/>
          </a:p>
          <a:p>
            <a:pPr lvl="1"/>
            <a:r>
              <a:rPr lang="en-US" dirty="0"/>
              <a:t>First possible state: Active Warps (deployed on an SM)</a:t>
            </a:r>
          </a:p>
          <a:p>
            <a:pPr lvl="2"/>
            <a:r>
              <a:rPr lang="en-US" dirty="0"/>
              <a:t>A possible sub-state: </a:t>
            </a:r>
            <a:r>
              <a:rPr lang="en-US" dirty="0">
                <a:solidFill>
                  <a:srgbClr val="00B050"/>
                </a:solidFill>
              </a:rPr>
              <a:t>Ineligible</a:t>
            </a:r>
            <a:r>
              <a:rPr lang="en-US" dirty="0"/>
              <a:t> Warp (a subset of the </a:t>
            </a:r>
            <a:r>
              <a:rPr lang="en-US" dirty="0">
                <a:solidFill>
                  <a:srgbClr val="00B050"/>
                </a:solidFill>
              </a:rPr>
              <a:t>Active Warps, waiting on data or functional units</a:t>
            </a:r>
            <a:r>
              <a:rPr lang="en-US" dirty="0"/>
              <a:t>)</a:t>
            </a:r>
          </a:p>
          <a:p>
            <a:pPr lvl="2"/>
            <a:r>
              <a:rPr lang="en-US" dirty="0"/>
              <a:t>Another possible sub-state: </a:t>
            </a:r>
            <a:r>
              <a:rPr lang="en-US" dirty="0">
                <a:solidFill>
                  <a:srgbClr val="00B050"/>
                </a:solidFill>
              </a:rPr>
              <a:t>Eligible</a:t>
            </a:r>
            <a:r>
              <a:rPr lang="en-US" dirty="0"/>
              <a:t> Warps (a subset of the </a:t>
            </a:r>
            <a:r>
              <a:rPr lang="en-US" dirty="0">
                <a:solidFill>
                  <a:srgbClr val="00B050"/>
                </a:solidFill>
              </a:rPr>
              <a:t>Active</a:t>
            </a:r>
            <a:r>
              <a:rPr lang="en-US" dirty="0"/>
              <a:t> Warps)</a:t>
            </a:r>
          </a:p>
          <a:p>
            <a:pPr lvl="2"/>
            <a:r>
              <a:rPr lang="en-US" dirty="0"/>
              <a:t>Another possible sub-state: </a:t>
            </a:r>
            <a:r>
              <a:rPr lang="en-US" dirty="0">
                <a:solidFill>
                  <a:srgbClr val="00B050"/>
                </a:solidFill>
              </a:rPr>
              <a:t>Issued</a:t>
            </a:r>
            <a:r>
              <a:rPr lang="en-US" dirty="0"/>
              <a:t> Warps (</a:t>
            </a:r>
            <a:r>
              <a:rPr lang="en-US" dirty="0">
                <a:solidFill>
                  <a:srgbClr val="00B050"/>
                </a:solidFill>
              </a:rPr>
              <a:t>formerly Eligible, now executing</a:t>
            </a:r>
            <a:r>
              <a:rPr lang="en-US" dirty="0"/>
              <a:t>)</a:t>
            </a:r>
          </a:p>
          <a:p>
            <a:pPr lvl="1"/>
            <a:r>
              <a:rPr lang="en-US" dirty="0"/>
              <a:t>Second possible state: Retired Warps (no more instructions left in the kernel for these Warps)</a:t>
            </a:r>
          </a:p>
          <a:p>
            <a:pPr lvl="1"/>
            <a:endParaRPr lang="en-US" dirty="0"/>
          </a:p>
          <a:p>
            <a:pPr lvl="1"/>
            <a:r>
              <a:rPr lang="en-US" dirty="0"/>
              <a:t>Causes for a warp to be ineligible</a:t>
            </a:r>
          </a:p>
          <a:p>
            <a:pPr lvl="2"/>
            <a:r>
              <a:rPr lang="en-US" dirty="0"/>
              <a:t>An instruction fetch</a:t>
            </a:r>
          </a:p>
          <a:p>
            <a:pPr lvl="3"/>
            <a:r>
              <a:rPr lang="en-US" dirty="0"/>
              <a:t>Next instruction not available (super sad!!!)</a:t>
            </a:r>
          </a:p>
          <a:p>
            <a:pPr lvl="2"/>
            <a:r>
              <a:rPr lang="en-US" dirty="0"/>
              <a:t>A memory dependency</a:t>
            </a:r>
          </a:p>
          <a:p>
            <a:pPr lvl="3"/>
            <a:r>
              <a:rPr lang="en-US" dirty="0"/>
              <a:t>Result of memory instruction, e.g., load</a:t>
            </a:r>
          </a:p>
          <a:p>
            <a:pPr lvl="2"/>
            <a:r>
              <a:rPr lang="en-US" dirty="0"/>
              <a:t>An execution dependency </a:t>
            </a:r>
          </a:p>
          <a:p>
            <a:pPr lvl="3"/>
            <a:r>
              <a:rPr lang="en-US" dirty="0"/>
              <a:t>Result of previous instruction (recall data hazard in pipelining)</a:t>
            </a:r>
          </a:p>
          <a:p>
            <a:pPr lvl="2"/>
            <a:r>
              <a:rPr lang="en-US" dirty="0"/>
              <a:t>A synchronization barrier (more on this later)</a:t>
            </a:r>
          </a:p>
          <a:p>
            <a:pPr lvl="3"/>
            <a:r>
              <a:rPr lang="en-US" dirty="0"/>
              <a:t>E.g., </a:t>
            </a:r>
            <a:r>
              <a:rPr lang="en-US" dirty="0">
                <a:latin typeface="Consolas" panose="020B0609020204030204" pitchFamily="49" charset="0"/>
              </a:rPr>
              <a:t>__</a:t>
            </a:r>
            <a:r>
              <a:rPr lang="en-US" dirty="0" err="1">
                <a:latin typeface="Consolas" panose="020B0609020204030204" pitchFamily="49" charset="0"/>
              </a:rPr>
              <a:t>syncthreads</a:t>
            </a:r>
            <a:r>
              <a:rPr lang="en-US" dirty="0">
                <a:latin typeface="Consolas" panose="020B0609020204030204" pitchFamily="49" charset="0"/>
              </a:rPr>
              <a:t>()</a:t>
            </a:r>
          </a:p>
          <a:p>
            <a:pPr lvl="1"/>
            <a:endParaRPr lang="en-US" dirty="0"/>
          </a:p>
          <a:p>
            <a:pPr lvl="1"/>
            <a:endParaRPr lang="en-US" dirty="0"/>
          </a:p>
        </p:txBody>
      </p:sp>
      <p:sp>
        <p:nvSpPr>
          <p:cNvPr id="3" name="Slide Number Placeholder 2">
            <a:extLst>
              <a:ext uri="{FF2B5EF4-FFF2-40B4-BE49-F238E27FC236}">
                <a16:creationId xmlns:a16="http://schemas.microsoft.com/office/drawing/2014/main" id="{4E8CE2F0-1744-49C9-A250-8E3DE7160F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6504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Execution Configuration, revisiting the concept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444500" y="1232899"/>
            <a:ext cx="11474450" cy="4866276"/>
          </a:xfrm>
        </p:spPr>
        <p:txBody>
          <a:bodyPr>
            <a:normAutofit lnSpcReduction="10000"/>
          </a:bodyPr>
          <a:lstStyle/>
          <a:p>
            <a:endParaRPr lang="en-US" sz="1800" dirty="0"/>
          </a:p>
          <a:p>
            <a:r>
              <a:rPr lang="en-US" sz="2000" dirty="0"/>
              <a:t>Prefer thread block sizes that result in mostly full warps</a:t>
            </a:r>
          </a:p>
          <a:p>
            <a:pPr lvl="2"/>
            <a:endParaRPr lang="en-US" sz="1100" dirty="0"/>
          </a:p>
          <a:p>
            <a:pPr marL="0" indent="0">
              <a:buNone/>
            </a:pPr>
            <a:r>
              <a:rPr lang="en-US" sz="1800" b="1" dirty="0">
                <a:solidFill>
                  <a:srgbClr val="FF0000"/>
                </a:solidFill>
              </a:rPr>
              <a:t>	Bad</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 1</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 )</a:t>
            </a:r>
          </a:p>
          <a:p>
            <a:pPr marL="0" indent="0">
              <a:buNone/>
            </a:pPr>
            <a:r>
              <a:rPr lang="en-US" sz="1800" b="1" dirty="0">
                <a:solidFill>
                  <a:srgbClr val="FFC000"/>
                </a:solidFill>
              </a:rPr>
              <a:t>	Okay</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(N+31) / 32, 32</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a:t>
            </a:r>
          </a:p>
          <a:p>
            <a:pPr marL="0" indent="0">
              <a:buNone/>
            </a:pPr>
            <a:r>
              <a:rPr lang="en-US" sz="1800" b="1" dirty="0">
                <a:solidFill>
                  <a:srgbClr val="00B050"/>
                </a:solidFill>
              </a:rPr>
              <a:t>	Better</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(N+127) / 128, 128</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a:t>
            </a:r>
          </a:p>
          <a:p>
            <a:endParaRPr lang="en-US" sz="1800" dirty="0"/>
          </a:p>
          <a:p>
            <a:r>
              <a:rPr lang="en-US" sz="2000" dirty="0">
                <a:solidFill>
                  <a:srgbClr val="7030A0"/>
                </a:solidFill>
              </a:rPr>
              <a:t>Max Threads / SM = 2048</a:t>
            </a:r>
            <a:r>
              <a:rPr lang="en-US" sz="2000" dirty="0"/>
              <a:t>, </a:t>
            </a:r>
            <a:r>
              <a:rPr lang="en-US" sz="2000" dirty="0">
                <a:solidFill>
                  <a:srgbClr val="7030A0"/>
                </a:solidFill>
              </a:rPr>
              <a:t>Max Threads / Block = 32</a:t>
            </a:r>
            <a:r>
              <a:rPr lang="en-US" sz="2000" dirty="0"/>
              <a:t>, so 2048 / 32 = 64 blocks -&gt; 64 &gt; </a:t>
            </a:r>
            <a:r>
              <a:rPr lang="en-US" sz="2000" dirty="0">
                <a:solidFill>
                  <a:srgbClr val="7030A0"/>
                </a:solidFill>
              </a:rPr>
              <a:t>32 = Max Blocks / SM</a:t>
            </a:r>
          </a:p>
          <a:p>
            <a:pPr marL="0" indent="0">
              <a:buNone/>
            </a:pPr>
            <a:r>
              <a:rPr lang="en-US" sz="2000" dirty="0"/>
              <a:t>                                                    Max Threads / Block = 128, so 2048 / 128 = 16 blocks -&gt; 16 &lt; 32 -&gt; all used</a:t>
            </a:r>
          </a:p>
          <a:p>
            <a:endParaRPr lang="en-US" sz="2000" dirty="0"/>
          </a:p>
          <a:p>
            <a:r>
              <a:rPr lang="en-US" sz="2000" dirty="0"/>
              <a:t>Many threads per block provide SM with many warps to switch between </a:t>
            </a:r>
          </a:p>
          <a:p>
            <a:pPr lvl="1"/>
            <a:r>
              <a:rPr lang="en-US" sz="1800" dirty="0"/>
              <a:t>This is how the GPU hides memory access latency</a:t>
            </a:r>
          </a:p>
          <a:p>
            <a:pPr lvl="2"/>
            <a:endParaRPr lang="en-US" sz="1100" dirty="0"/>
          </a:p>
          <a:p>
            <a:r>
              <a:rPr lang="en-US" sz="2000" dirty="0"/>
              <a:t>Resource like amount of </a:t>
            </a:r>
            <a:r>
              <a:rPr lang="en-US" sz="2000" dirty="0" err="1"/>
              <a:t>ShMem</a:t>
            </a:r>
            <a:r>
              <a:rPr lang="en-US" sz="2000" dirty="0"/>
              <a:t> &amp; size of </a:t>
            </a:r>
            <a:r>
              <a:rPr lang="en-US" sz="2000" dirty="0" err="1"/>
              <a:t>RegFile</a:t>
            </a:r>
            <a:r>
              <a:rPr lang="en-US" sz="2000" dirty="0"/>
              <a:t> may constrain number of threads per block</a:t>
            </a:r>
          </a:p>
          <a:p>
            <a:pPr lvl="2"/>
            <a:endParaRPr lang="en-US" sz="1100" dirty="0"/>
          </a:p>
        </p:txBody>
      </p:sp>
      <p:sp>
        <p:nvSpPr>
          <p:cNvPr id="5" name="Rectangle 4"/>
          <p:cNvSpPr/>
          <p:nvPr/>
        </p:nvSpPr>
        <p:spPr>
          <a:xfrm>
            <a:off x="118579" y="6559982"/>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070578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Scheduling: Summing It Up…</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92100" y="1403350"/>
            <a:ext cx="11595100" cy="4800600"/>
          </a:xfrm>
        </p:spPr>
        <p:txBody>
          <a:bodyPr>
            <a:normAutofit fontScale="92500" lnSpcReduction="10000"/>
          </a:bodyPr>
          <a:lstStyle/>
          <a:p>
            <a:r>
              <a:rPr lang="en-US" sz="2000" dirty="0"/>
              <a:t>When host invokes a kernel grid, the blocks of the grid are enumerated and distributed to SMs with available execution capacity</a:t>
            </a:r>
          </a:p>
          <a:p>
            <a:endParaRPr lang="en-US" sz="1900" dirty="0"/>
          </a:p>
          <a:p>
            <a:r>
              <a:rPr lang="en-US" sz="1900" dirty="0"/>
              <a:t>Number of resident blocks on one SM</a:t>
            </a:r>
          </a:p>
          <a:p>
            <a:pPr lvl="1"/>
            <a:r>
              <a:rPr lang="en-US" sz="1600" dirty="0"/>
              <a:t>Up to 8 blocks (on Fermi)</a:t>
            </a:r>
          </a:p>
          <a:p>
            <a:pPr lvl="1"/>
            <a:r>
              <a:rPr lang="en-US" sz="1600" dirty="0"/>
              <a:t>Up to 16 on Kepler &amp; Turing</a:t>
            </a:r>
          </a:p>
          <a:p>
            <a:pPr lvl="1"/>
            <a:r>
              <a:rPr lang="en-US" sz="1600" dirty="0"/>
              <a:t>Up to 32 on Maxwell, Pascal, Volta , Ampere</a:t>
            </a:r>
          </a:p>
          <a:p>
            <a:pPr lvl="2"/>
            <a:endParaRPr lang="en-US" sz="1300" dirty="0"/>
          </a:p>
          <a:p>
            <a:pPr marL="0" indent="0">
              <a:buNone/>
            </a:pPr>
            <a:r>
              <a:rPr lang="en-US" sz="2000" dirty="0"/>
              <a:t>		</a:t>
            </a:r>
          </a:p>
          <a:p>
            <a:r>
              <a:rPr lang="en-US" sz="2000" dirty="0"/>
              <a:t>When a block of threads is executed on an SM, its threads are grouped in warps. The SM manages several warps at the same time</a:t>
            </a:r>
          </a:p>
          <a:p>
            <a:pPr lvl="1"/>
            <a:r>
              <a:rPr lang="en-US" sz="1800" dirty="0"/>
              <a:t>Up to 48 warps can be managed by an SM on Fermi</a:t>
            </a:r>
          </a:p>
          <a:p>
            <a:pPr lvl="1"/>
            <a:r>
              <a:rPr lang="en-US" sz="1800" dirty="0"/>
              <a:t>Up to 32 warps can be managed on Turing</a:t>
            </a:r>
          </a:p>
          <a:p>
            <a:pPr lvl="1"/>
            <a:r>
              <a:rPr lang="en-US" sz="1800" dirty="0"/>
              <a:t>Up to 64 warps can be managed on Kepler, Maxwell, Pascal, Volta, Ampere</a:t>
            </a:r>
          </a:p>
          <a:p>
            <a:pPr lvl="2"/>
            <a:endParaRPr lang="en-US" sz="1300" dirty="0"/>
          </a:p>
          <a:p>
            <a:pPr lvl="2"/>
            <a:endParaRPr lang="en-US" sz="1300" dirty="0"/>
          </a:p>
          <a:p>
            <a:r>
              <a:rPr lang="en-US" sz="2000" dirty="0"/>
              <a:t>When a thread block finishes, a new block is launched on the vacated SM</a:t>
            </a:r>
          </a:p>
        </p:txBody>
      </p:sp>
    </p:spTree>
    <p:extLst>
      <p:ext uri="{BB962C8B-B14F-4D97-AF65-F5344CB8AC3E}">
        <p14:creationId xmlns:p14="http://schemas.microsoft.com/office/powerpoint/2010/main" val="39495187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032934" y="3534834"/>
            <a:ext cx="6477000" cy="1193799"/>
          </a:xfrm>
          <a:prstGeom prst="rect">
            <a:avLst/>
          </a:prstGeom>
          <a:solidFill>
            <a:schemeClr val="accent1">
              <a:lumMod val="50000"/>
            </a:schemeClr>
          </a:solidFill>
        </p:spPr>
        <p:txBody>
          <a:bodyPr vert="horz" lIns="91440" tIns="45720" rIns="91440" bIns="45720" rtlCol="0" anchor="ctr">
            <a:normAutofit/>
          </a:bodyPr>
          <a:lstStyle>
            <a:lvl1pPr>
              <a:lnSpc>
                <a:spcPct val="90000"/>
              </a:lnSpc>
              <a:spcBef>
                <a:spcPct val="0"/>
              </a:spcBef>
              <a:buNone/>
              <a:defRPr sz="3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Light" panose="020F0302020204030204"/>
                <a:ea typeface="+mj-ea"/>
                <a:cs typeface="+mj-cs"/>
              </a:rPr>
              <a:t>Thread Divergence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Calibri Light" panose="020F0302020204030204"/>
                <a:ea typeface="+mj-ea"/>
                <a:cs typeface="+mj-cs"/>
              </a:rPr>
              <a:t>[pre-Volta]</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896A52-3313-4A10-8B45-3E5624BFC51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64834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Thread Divergence in “</a:t>
            </a:r>
            <a:r>
              <a:rPr lang="en-US" sz="3200" dirty="0">
                <a:latin typeface="Consolas" panose="020B0609020204030204" pitchFamily="49" charset="0"/>
              </a:rPr>
              <a:t>if-then-else</a:t>
            </a:r>
            <a:r>
              <a:rPr lang="en-US" sz="3200" dirty="0"/>
              <a:t>”</a:t>
            </a:r>
          </a:p>
        </p:txBody>
      </p:sp>
      <p:sp>
        <p:nvSpPr>
          <p:cNvPr id="3" name="Content Placeholder 2"/>
          <p:cNvSpPr>
            <a:spLocks noGrp="1"/>
          </p:cNvSpPr>
          <p:nvPr>
            <p:ph idx="1"/>
          </p:nvPr>
        </p:nvSpPr>
        <p:spPr>
          <a:xfrm>
            <a:off x="406428" y="1736333"/>
            <a:ext cx="11398250" cy="4394592"/>
          </a:xfrm>
        </p:spPr>
        <p:txBody>
          <a:bodyPr/>
          <a:lstStyle/>
          <a:p>
            <a:r>
              <a:rPr lang="en-US" dirty="0"/>
              <a:t>Handling of an </a:t>
            </a:r>
            <a:r>
              <a:rPr lang="en-US" dirty="0">
                <a:solidFill>
                  <a:srgbClr val="0070C0"/>
                </a:solidFill>
                <a:latin typeface="Consolas" panose="020B0609020204030204" pitchFamily="49" charset="0"/>
                <a:cs typeface="Consolas" panose="020B0609020204030204" pitchFamily="49" charset="0"/>
              </a:rPr>
              <a:t>if-then-else</a:t>
            </a:r>
            <a:r>
              <a:rPr lang="en-US" dirty="0"/>
              <a:t> construct in CUDA</a:t>
            </a:r>
          </a:p>
          <a:p>
            <a:pPr lvl="1"/>
            <a:r>
              <a:rPr lang="en-US" dirty="0"/>
              <a:t>First, a subset of </a:t>
            </a:r>
            <a:r>
              <a:rPr lang="en-US" u="sng" dirty="0"/>
              <a:t>threads of the warp</a:t>
            </a:r>
            <a:r>
              <a:rPr lang="en-US" dirty="0"/>
              <a:t> execute one branch </a:t>
            </a:r>
          </a:p>
          <a:p>
            <a:pPr lvl="2"/>
            <a:r>
              <a:rPr lang="en-US" sz="1700" dirty="0"/>
              <a:t>Execution moves forward for these threads in lockstep fashion</a:t>
            </a:r>
          </a:p>
          <a:p>
            <a:pPr lvl="1"/>
            <a:r>
              <a:rPr lang="en-US" dirty="0"/>
              <a:t>Next, the rest of the </a:t>
            </a:r>
            <a:r>
              <a:rPr lang="en-US" u="sng" dirty="0"/>
              <a:t>threads in the warp</a:t>
            </a:r>
            <a:r>
              <a:rPr lang="en-US" dirty="0"/>
              <a:t> execute the other branch</a:t>
            </a:r>
          </a:p>
          <a:p>
            <a:pPr lvl="2"/>
            <a:r>
              <a:rPr lang="en-US" sz="1700" dirty="0"/>
              <a:t>Execution moves forward for these threads in lockstep fashion</a:t>
            </a:r>
          </a:p>
          <a:p>
            <a:r>
              <a:rPr lang="en-US" dirty="0"/>
              <a:t>After the </a:t>
            </a:r>
            <a:r>
              <a:rPr lang="en-US" dirty="0">
                <a:solidFill>
                  <a:srgbClr val="0070C0"/>
                </a:solidFill>
                <a:latin typeface="Consolas" panose="020B0609020204030204" pitchFamily="49" charset="0"/>
                <a:cs typeface="Consolas" panose="020B0609020204030204" pitchFamily="49" charset="0"/>
              </a:rPr>
              <a:t>if-then-else</a:t>
            </a:r>
            <a:r>
              <a:rPr lang="en-US" dirty="0"/>
              <a:t> statement all threads of the warp move on in </a:t>
            </a:r>
            <a:r>
              <a:rPr lang="en-US" dirty="0">
                <a:solidFill>
                  <a:srgbClr val="C00000"/>
                </a:solidFill>
              </a:rPr>
              <a:t>lockstep fashion</a:t>
            </a:r>
          </a:p>
          <a:p>
            <a:pPr lvl="1"/>
            <a:endParaRPr lang="en-US" dirty="0"/>
          </a:p>
          <a:p>
            <a:r>
              <a:rPr lang="en-US" sz="2000" dirty="0"/>
              <a:t>The system automatically handles </a:t>
            </a:r>
            <a:r>
              <a:rPr lang="en-US" sz="2000" dirty="0">
                <a:solidFill>
                  <a:srgbClr val="0070C0"/>
                </a:solidFill>
              </a:rPr>
              <a:t>control flow divergence</a:t>
            </a:r>
            <a:r>
              <a:rPr lang="en-US" sz="2000" dirty="0"/>
              <a:t>, conditions in which threads within a warp execute different paths through a kernel</a:t>
            </a:r>
          </a:p>
          <a:p>
            <a:r>
              <a:rPr lang="en-US" sz="2000" dirty="0"/>
              <a:t>Often, this requires that the hardware execute multiple paths through a kernel for a warp</a:t>
            </a:r>
          </a:p>
          <a:p>
            <a:pPr lvl="1"/>
            <a:r>
              <a:rPr lang="en-US" sz="1800" dirty="0"/>
              <a:t>For example, both the </a:t>
            </a:r>
            <a:r>
              <a:rPr lang="en-US" sz="1800" b="1" dirty="0">
                <a:solidFill>
                  <a:srgbClr val="0070C0"/>
                </a:solidFill>
                <a:latin typeface="Consolas" pitchFamily="49" charset="0"/>
                <a:cs typeface="Consolas" pitchFamily="49" charset="0"/>
              </a:rPr>
              <a:t>if</a:t>
            </a:r>
            <a:r>
              <a:rPr lang="en-US" sz="1800" dirty="0"/>
              <a:t> clause and the corresponding </a:t>
            </a:r>
            <a:r>
              <a:rPr lang="en-US" sz="1800" b="1" dirty="0">
                <a:solidFill>
                  <a:srgbClr val="0070C0"/>
                </a:solidFill>
                <a:latin typeface="Consolas" pitchFamily="49" charset="0"/>
                <a:cs typeface="Consolas" pitchFamily="49" charset="0"/>
              </a:rPr>
              <a:t>else</a:t>
            </a:r>
            <a:r>
              <a:rPr lang="en-US" sz="1800" dirty="0"/>
              <a:t> clause</a:t>
            </a:r>
          </a:p>
          <a:p>
            <a:pPr lvl="1"/>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869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1109" y="2070101"/>
            <a:ext cx="5181600" cy="3323987"/>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kv</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bool</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 f(x[i]);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g(x)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 = g(x[i]);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else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h(x)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 = h(x[i]));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y[i] =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6" name="Group 5"/>
          <p:cNvGrpSpPr/>
          <p:nvPr/>
        </p:nvGrpSpPr>
        <p:grpSpPr>
          <a:xfrm>
            <a:off x="7670580" y="1580039"/>
            <a:ext cx="2163498" cy="1751979"/>
            <a:chOff x="5476240" y="2051651"/>
            <a:chExt cx="3037258" cy="2926750"/>
          </a:xfrm>
        </p:grpSpPr>
        <p:sp>
          <p:nvSpPr>
            <p:cNvPr id="7" name="Freeform 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 name="Freeform 7"/>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1" name="Group 10"/>
          <p:cNvGrpSpPr/>
          <p:nvPr/>
        </p:nvGrpSpPr>
        <p:grpSpPr>
          <a:xfrm>
            <a:off x="7797904" y="1580039"/>
            <a:ext cx="2163498" cy="1751979"/>
            <a:chOff x="5476240" y="2051651"/>
            <a:chExt cx="3037258" cy="2926750"/>
          </a:xfrm>
        </p:grpSpPr>
        <p:sp>
          <p:nvSpPr>
            <p:cNvPr id="12" name="Freeform 1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6" name="Group 15"/>
          <p:cNvGrpSpPr/>
          <p:nvPr/>
        </p:nvGrpSpPr>
        <p:grpSpPr>
          <a:xfrm>
            <a:off x="8052552" y="1580039"/>
            <a:ext cx="2163498" cy="1751979"/>
            <a:chOff x="5476240" y="2051651"/>
            <a:chExt cx="3037258" cy="2926750"/>
          </a:xfrm>
        </p:grpSpPr>
        <p:sp>
          <p:nvSpPr>
            <p:cNvPr id="17" name="Freeform 1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1" name="Group 20"/>
          <p:cNvGrpSpPr/>
          <p:nvPr/>
        </p:nvGrpSpPr>
        <p:grpSpPr>
          <a:xfrm>
            <a:off x="7543800" y="1580039"/>
            <a:ext cx="2163498" cy="1751979"/>
            <a:chOff x="5476240" y="2051651"/>
            <a:chExt cx="3037258" cy="2926750"/>
          </a:xfrm>
        </p:grpSpPr>
        <p:sp>
          <p:nvSpPr>
            <p:cNvPr id="22" name="Freeform 2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6" name="Group 25"/>
          <p:cNvGrpSpPr/>
          <p:nvPr/>
        </p:nvGrpSpPr>
        <p:grpSpPr>
          <a:xfrm>
            <a:off x="7925228" y="1580039"/>
            <a:ext cx="2163498" cy="1751979"/>
            <a:chOff x="5476240" y="2051651"/>
            <a:chExt cx="3037258" cy="2926750"/>
          </a:xfrm>
        </p:grpSpPr>
        <p:sp>
          <p:nvSpPr>
            <p:cNvPr id="27" name="Freeform 2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1" name="Group 30"/>
          <p:cNvGrpSpPr/>
          <p:nvPr/>
        </p:nvGrpSpPr>
        <p:grpSpPr>
          <a:xfrm>
            <a:off x="8179876" y="1580039"/>
            <a:ext cx="2163498" cy="1751979"/>
            <a:chOff x="5476240" y="2051651"/>
            <a:chExt cx="3037258" cy="2926750"/>
          </a:xfrm>
        </p:grpSpPr>
        <p:sp>
          <p:nvSpPr>
            <p:cNvPr id="32" name="Freeform 3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6" name="Group 35"/>
          <p:cNvGrpSpPr/>
          <p:nvPr/>
        </p:nvGrpSpPr>
        <p:grpSpPr>
          <a:xfrm>
            <a:off x="8307201" y="1580039"/>
            <a:ext cx="2163498" cy="1751979"/>
            <a:chOff x="5476240" y="2051651"/>
            <a:chExt cx="3037258" cy="2926750"/>
          </a:xfrm>
        </p:grpSpPr>
        <p:sp>
          <p:nvSpPr>
            <p:cNvPr id="37" name="Freeform 3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1" name="Group 40"/>
          <p:cNvGrpSpPr/>
          <p:nvPr/>
        </p:nvGrpSpPr>
        <p:grpSpPr>
          <a:xfrm>
            <a:off x="7745599" y="4378503"/>
            <a:ext cx="2163498" cy="778895"/>
            <a:chOff x="5476240" y="2051651"/>
            <a:chExt cx="3037258" cy="2926750"/>
          </a:xfrm>
        </p:grpSpPr>
        <p:sp>
          <p:nvSpPr>
            <p:cNvPr id="42" name="Freeform 4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3" name="Freeform 42"/>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6" name="Group 45"/>
          <p:cNvGrpSpPr/>
          <p:nvPr/>
        </p:nvGrpSpPr>
        <p:grpSpPr>
          <a:xfrm>
            <a:off x="7908643" y="3544867"/>
            <a:ext cx="2163498" cy="680778"/>
            <a:chOff x="5476240" y="2051651"/>
            <a:chExt cx="3037258" cy="2926750"/>
          </a:xfrm>
        </p:grpSpPr>
        <p:sp>
          <p:nvSpPr>
            <p:cNvPr id="47" name="Freeform 4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1" name="Group 50"/>
          <p:cNvGrpSpPr/>
          <p:nvPr/>
        </p:nvGrpSpPr>
        <p:grpSpPr>
          <a:xfrm>
            <a:off x="8127571" y="4378503"/>
            <a:ext cx="2163498" cy="778895"/>
            <a:chOff x="5476240" y="2051651"/>
            <a:chExt cx="3037258" cy="2926750"/>
          </a:xfrm>
        </p:grpSpPr>
        <p:sp>
          <p:nvSpPr>
            <p:cNvPr id="52" name="Freeform 5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6" name="Group 55"/>
          <p:cNvGrpSpPr/>
          <p:nvPr/>
        </p:nvGrpSpPr>
        <p:grpSpPr>
          <a:xfrm>
            <a:off x="7654539" y="3544867"/>
            <a:ext cx="2163498" cy="680778"/>
            <a:chOff x="5476240" y="2051651"/>
            <a:chExt cx="3037258" cy="2926750"/>
          </a:xfrm>
        </p:grpSpPr>
        <p:sp>
          <p:nvSpPr>
            <p:cNvPr id="57" name="Freeform 5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1" name="Group 60"/>
          <p:cNvGrpSpPr/>
          <p:nvPr/>
        </p:nvGrpSpPr>
        <p:grpSpPr>
          <a:xfrm>
            <a:off x="8035967" y="3544867"/>
            <a:ext cx="2163498" cy="680778"/>
            <a:chOff x="5476240" y="2051651"/>
            <a:chExt cx="3037258" cy="2926750"/>
          </a:xfrm>
        </p:grpSpPr>
        <p:sp>
          <p:nvSpPr>
            <p:cNvPr id="62" name="Freeform 6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6" name="Group 65"/>
          <p:cNvGrpSpPr/>
          <p:nvPr/>
        </p:nvGrpSpPr>
        <p:grpSpPr>
          <a:xfrm>
            <a:off x="8290615" y="3544867"/>
            <a:ext cx="2163498" cy="680778"/>
            <a:chOff x="5476240" y="2051651"/>
            <a:chExt cx="3037258" cy="2926750"/>
          </a:xfrm>
        </p:grpSpPr>
        <p:sp>
          <p:nvSpPr>
            <p:cNvPr id="67" name="Freeform 6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1" name="Group 70"/>
          <p:cNvGrpSpPr/>
          <p:nvPr/>
        </p:nvGrpSpPr>
        <p:grpSpPr>
          <a:xfrm>
            <a:off x="8382220" y="4378503"/>
            <a:ext cx="2163498" cy="778895"/>
            <a:chOff x="5476240" y="2051651"/>
            <a:chExt cx="3037258" cy="2926750"/>
          </a:xfrm>
        </p:grpSpPr>
        <p:sp>
          <p:nvSpPr>
            <p:cNvPr id="72" name="Freeform 7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6" name="Group 75"/>
          <p:cNvGrpSpPr/>
          <p:nvPr/>
        </p:nvGrpSpPr>
        <p:grpSpPr>
          <a:xfrm>
            <a:off x="7767638" y="5317844"/>
            <a:ext cx="2163498" cy="930556"/>
            <a:chOff x="5476240" y="2051651"/>
            <a:chExt cx="3037258" cy="2926750"/>
          </a:xfrm>
        </p:grpSpPr>
        <p:sp>
          <p:nvSpPr>
            <p:cNvPr id="77" name="Freeform 7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8" name="Freeform 77"/>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1" name="Group 80"/>
          <p:cNvGrpSpPr/>
          <p:nvPr/>
        </p:nvGrpSpPr>
        <p:grpSpPr>
          <a:xfrm>
            <a:off x="7894962" y="5317844"/>
            <a:ext cx="2163498" cy="930556"/>
            <a:chOff x="5476240" y="2051651"/>
            <a:chExt cx="3037258" cy="2926750"/>
          </a:xfrm>
        </p:grpSpPr>
        <p:sp>
          <p:nvSpPr>
            <p:cNvPr id="82" name="Freeform 8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6" name="Group 85"/>
          <p:cNvGrpSpPr/>
          <p:nvPr/>
        </p:nvGrpSpPr>
        <p:grpSpPr>
          <a:xfrm>
            <a:off x="8149610" y="5317844"/>
            <a:ext cx="2163498" cy="930556"/>
            <a:chOff x="5476240" y="2051651"/>
            <a:chExt cx="3037258" cy="2926750"/>
          </a:xfrm>
        </p:grpSpPr>
        <p:sp>
          <p:nvSpPr>
            <p:cNvPr id="87" name="Freeform 8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9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91" name="Group 90"/>
          <p:cNvGrpSpPr/>
          <p:nvPr/>
        </p:nvGrpSpPr>
        <p:grpSpPr>
          <a:xfrm>
            <a:off x="7640858" y="5317844"/>
            <a:ext cx="2163498" cy="930556"/>
            <a:chOff x="5476240" y="2051651"/>
            <a:chExt cx="3037258" cy="2926750"/>
          </a:xfrm>
        </p:grpSpPr>
        <p:sp>
          <p:nvSpPr>
            <p:cNvPr id="92" name="Freeform 9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9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9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9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96" name="Group 95"/>
          <p:cNvGrpSpPr/>
          <p:nvPr/>
        </p:nvGrpSpPr>
        <p:grpSpPr>
          <a:xfrm>
            <a:off x="8022286" y="5317844"/>
            <a:ext cx="2163498" cy="930556"/>
            <a:chOff x="5476240" y="2051651"/>
            <a:chExt cx="3037258" cy="2926750"/>
          </a:xfrm>
        </p:grpSpPr>
        <p:sp>
          <p:nvSpPr>
            <p:cNvPr id="97" name="Freeform 9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9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9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0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01" name="Group 100"/>
          <p:cNvGrpSpPr/>
          <p:nvPr/>
        </p:nvGrpSpPr>
        <p:grpSpPr>
          <a:xfrm>
            <a:off x="8276934" y="5317844"/>
            <a:ext cx="2163498" cy="930556"/>
            <a:chOff x="5476240" y="2051651"/>
            <a:chExt cx="3037258" cy="2926750"/>
          </a:xfrm>
        </p:grpSpPr>
        <p:sp>
          <p:nvSpPr>
            <p:cNvPr id="102" name="Freeform 10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0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0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0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06" name="Group 105"/>
          <p:cNvGrpSpPr/>
          <p:nvPr/>
        </p:nvGrpSpPr>
        <p:grpSpPr>
          <a:xfrm>
            <a:off x="8404259" y="5317844"/>
            <a:ext cx="2163498" cy="930556"/>
            <a:chOff x="5476240" y="2051651"/>
            <a:chExt cx="3037258" cy="2926750"/>
          </a:xfrm>
        </p:grpSpPr>
        <p:sp>
          <p:nvSpPr>
            <p:cNvPr id="107" name="Freeform 10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0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0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1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sp>
        <p:nvSpPr>
          <p:cNvPr id="111" name="Rectangle 110"/>
          <p:cNvSpPr/>
          <p:nvPr/>
        </p:nvSpPr>
        <p:spPr>
          <a:xfrm>
            <a:off x="107950" y="6559982"/>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
        <p:nvSpPr>
          <p:cNvPr id="112" name="Title 1"/>
          <p:cNvSpPr>
            <a:spLocks noGrp="1"/>
          </p:cNvSpPr>
          <p:nvPr>
            <p:ph type="title"/>
          </p:nvPr>
        </p:nvSpPr>
        <p:spPr/>
        <p:txBody>
          <a:bodyPr/>
          <a:lstStyle/>
          <a:p>
            <a:r>
              <a:rPr lang="en-US" sz="3200" dirty="0"/>
              <a:t>Thread divergence issues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cxnSp>
        <p:nvCxnSpPr>
          <p:cNvPr id="3" name="Straight Arrow Connector 2">
            <a:extLst>
              <a:ext uri="{FF2B5EF4-FFF2-40B4-BE49-F238E27FC236}">
                <a16:creationId xmlns:a16="http://schemas.microsoft.com/office/drawing/2014/main" id="{F17E25C0-BCFC-F7CC-1026-6255AC51B9B7}"/>
              </a:ext>
            </a:extLst>
          </p:cNvPr>
          <p:cNvCxnSpPr/>
          <p:nvPr/>
        </p:nvCxnSpPr>
        <p:spPr>
          <a:xfrm>
            <a:off x="3770616" y="3544867"/>
            <a:ext cx="3773184" cy="2257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5D82769-A36D-BEB1-DB07-47A4F3446C1D}"/>
              </a:ext>
            </a:extLst>
          </p:cNvPr>
          <p:cNvCxnSpPr/>
          <p:nvPr/>
        </p:nvCxnSpPr>
        <p:spPr>
          <a:xfrm>
            <a:off x="3803048" y="4378503"/>
            <a:ext cx="3773184" cy="2257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1856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200" dirty="0"/>
              <a:t>Thread divergence issues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8125" y="1966913"/>
            <a:ext cx="11715750" cy="4148137"/>
          </a:xfrm>
        </p:spPr>
        <p:txBody>
          <a:bodyPr/>
          <a:lstStyle/>
          <a:p>
            <a:r>
              <a:rPr lang="en-US" sz="2000" dirty="0"/>
              <a:t>Nested branches are handled similarly</a:t>
            </a:r>
          </a:p>
          <a:p>
            <a:pPr lvl="1"/>
            <a:r>
              <a:rPr lang="en-US" sz="1600" dirty="0"/>
              <a:t>Deeper nesting results in more threads being temporarily disabled</a:t>
            </a:r>
          </a:p>
          <a:p>
            <a:pPr lvl="1"/>
            <a:endParaRPr lang="en-US" sz="1600" dirty="0"/>
          </a:p>
          <a:p>
            <a:r>
              <a:rPr lang="en-US" sz="2000" dirty="0"/>
              <a:t>In general, one </a:t>
            </a:r>
            <a:r>
              <a:rPr lang="en-US" sz="2000" u="sng" dirty="0">
                <a:solidFill>
                  <a:srgbClr val="0070C0"/>
                </a:solidFill>
              </a:rPr>
              <a:t>does not</a:t>
            </a:r>
            <a:r>
              <a:rPr lang="en-US" sz="2000" dirty="0"/>
              <a:t> need to consider divergence when reasoning about the correctness of a program</a:t>
            </a:r>
            <a:r>
              <a:rPr lang="en-US" sz="2800" b="1" dirty="0">
                <a:solidFill>
                  <a:srgbClr val="C00000"/>
                </a:solidFill>
              </a:rPr>
              <a:t>*</a:t>
            </a:r>
            <a:endParaRPr lang="en-US" sz="2000" b="1" dirty="0">
              <a:solidFill>
                <a:srgbClr val="C00000"/>
              </a:solidFill>
            </a:endParaRPr>
          </a:p>
          <a:p>
            <a:pPr lvl="1"/>
            <a:r>
              <a:rPr lang="en-US" sz="1600" dirty="0"/>
              <a:t>Certain code constructs, such as those involving schemes in which threads within a warp spin-wait on a lock, can cause deadlock</a:t>
            </a:r>
          </a:p>
          <a:p>
            <a:pPr lvl="1"/>
            <a:endParaRPr lang="en-US" sz="1600" dirty="0"/>
          </a:p>
          <a:p>
            <a:r>
              <a:rPr lang="en-US" sz="2000" dirty="0"/>
              <a:t>In general, one </a:t>
            </a:r>
            <a:r>
              <a:rPr lang="en-US" sz="2000" u="sng" dirty="0">
                <a:solidFill>
                  <a:srgbClr val="0070C0"/>
                </a:solidFill>
              </a:rPr>
              <a:t>does</a:t>
            </a:r>
            <a:r>
              <a:rPr lang="en-US" sz="2000" dirty="0"/>
              <a:t> need to </a:t>
            </a:r>
            <a:r>
              <a:rPr lang="en-US" sz="2000" dirty="0">
                <a:solidFill>
                  <a:srgbClr val="C00000"/>
                </a:solidFill>
              </a:rPr>
              <a:t>consider divergence when reasoning about the performance of a program</a:t>
            </a:r>
          </a:p>
          <a:p>
            <a:pPr lvl="1"/>
            <a:endParaRPr lang="en-US" sz="1600" dirty="0"/>
          </a:p>
          <a:p>
            <a:r>
              <a:rPr lang="en-US" sz="2000" dirty="0"/>
              <a:t>NVIDIA calls execution model </a:t>
            </a:r>
            <a:r>
              <a:rPr lang="en-US" sz="2000" dirty="0">
                <a:solidFill>
                  <a:srgbClr val="C00000"/>
                </a:solidFill>
              </a:rPr>
              <a:t>SIMT</a:t>
            </a:r>
            <a:r>
              <a:rPr lang="en-US" sz="2000" dirty="0"/>
              <a:t> (Single Instruction Multiple Threads) to differentiate from actual SIMD where threads really are in lockstep</a:t>
            </a:r>
          </a:p>
        </p:txBody>
      </p:sp>
      <p:sp>
        <p:nvSpPr>
          <p:cNvPr id="5" name="Rectangle 4"/>
          <p:cNvSpPr/>
          <p:nvPr/>
        </p:nvSpPr>
        <p:spPr>
          <a:xfrm>
            <a:off x="101600" y="6586075"/>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60817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Integrated Circuits-A One Bit </a:t>
            </a:r>
            <a:r>
              <a:rPr lang="en-US" sz="3200" b="1" dirty="0">
                <a:solidFill>
                  <a:srgbClr val="FFC000"/>
                </a:solidFill>
              </a:rPr>
              <a:t>Combo</a:t>
            </a:r>
            <a:r>
              <a:rPr lang="en-US" sz="3200" dirty="0"/>
              <a:t>: OR, AND, 1 Bit Adder</a:t>
            </a:r>
          </a:p>
        </p:txBody>
      </p:sp>
      <p:sp>
        <p:nvSpPr>
          <p:cNvPr id="3" name="Content Placeholder 2"/>
          <p:cNvSpPr>
            <a:spLocks noGrp="1"/>
          </p:cNvSpPr>
          <p:nvPr>
            <p:ph idx="1"/>
          </p:nvPr>
        </p:nvSpPr>
        <p:spPr/>
        <p:txBody>
          <a:bodyPr/>
          <a:lstStyle/>
          <a:p>
            <a:r>
              <a:rPr lang="en-US" sz="2000" dirty="0"/>
              <a:t>1 Bit Adder, the </a:t>
            </a:r>
            <a:r>
              <a:rPr lang="en-US" sz="2000" dirty="0">
                <a:solidFill>
                  <a:srgbClr val="0070C0"/>
                </a:solidFill>
              </a:rPr>
              <a:t>Sum</a:t>
            </a:r>
            <a:r>
              <a:rPr lang="en-US" sz="2000" dirty="0"/>
              <a:t> part</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200" y="1960295"/>
            <a:ext cx="4040180" cy="2535504"/>
          </a:xfrm>
          <a:prstGeom prst="rect">
            <a:avLst/>
          </a:prstGeom>
        </p:spPr>
      </p:pic>
      <p:sp>
        <p:nvSpPr>
          <p:cNvPr id="7" name="Content Placeholder 2"/>
          <p:cNvSpPr txBox="1">
            <a:spLocks/>
          </p:cNvSpPr>
          <p:nvPr/>
        </p:nvSpPr>
        <p:spPr bwMode="auto">
          <a:xfrm>
            <a:off x="2209800" y="5072064"/>
            <a:ext cx="5257800" cy="6429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 One Bit Combo: </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OR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AND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 Bit Sum</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Controlled by the input “</a:t>
            </a: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Operation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8" name="Group 7"/>
          <p:cNvGrpSpPr/>
          <p:nvPr/>
        </p:nvGrpSpPr>
        <p:grpSpPr>
          <a:xfrm>
            <a:off x="7811082" y="4648201"/>
            <a:ext cx="2581285" cy="2144787"/>
            <a:chOff x="7811082" y="4648201"/>
            <a:chExt cx="2581285" cy="2144787"/>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1082" y="4648201"/>
              <a:ext cx="2323519" cy="2144787"/>
            </a:xfrm>
            <a:prstGeom prst="rect">
              <a:avLst/>
            </a:prstGeom>
          </p:spPr>
        </p:pic>
        <p:sp>
          <p:nvSpPr>
            <p:cNvPr id="4" name="Rectangle 3"/>
            <p:cNvSpPr/>
            <p:nvPr/>
          </p:nvSpPr>
          <p:spPr>
            <a:xfrm>
              <a:off x="9880688" y="5448501"/>
              <a:ext cx="511679" cy="261610"/>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result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7987637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200" dirty="0"/>
              <a:t>Performance of Divergent Code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177800" y="1510302"/>
            <a:ext cx="11893550" cy="4868274"/>
          </a:xfrm>
        </p:spPr>
        <p:txBody>
          <a:bodyPr>
            <a:normAutofit/>
          </a:bodyPr>
          <a:lstStyle/>
          <a:p>
            <a:r>
              <a:rPr lang="en-US" sz="2000" dirty="0"/>
              <a:t>Performance decreases with degree of divergence in warps</a:t>
            </a:r>
          </a:p>
          <a:p>
            <a:endParaRPr lang="en-US" sz="2000" dirty="0"/>
          </a:p>
          <a:p>
            <a:r>
              <a:rPr lang="en-US" sz="2000" dirty="0"/>
              <a:t>Compiler and hardware can detect when </a:t>
            </a:r>
            <a:r>
              <a:rPr lang="en-US" sz="2000" dirty="0">
                <a:solidFill>
                  <a:srgbClr val="C00000"/>
                </a:solidFill>
              </a:rPr>
              <a:t>all threads in a warp </a:t>
            </a:r>
            <a:r>
              <a:rPr lang="en-US" sz="2000" dirty="0"/>
              <a:t>branch in the same direction</a:t>
            </a:r>
          </a:p>
          <a:p>
            <a:pPr lvl="1"/>
            <a:r>
              <a:rPr lang="en-US" sz="1800" dirty="0"/>
              <a:t>Example: all take the </a:t>
            </a:r>
            <a:r>
              <a:rPr lang="en-US" sz="1800" b="1" dirty="0">
                <a:solidFill>
                  <a:srgbClr val="0070C0"/>
                </a:solidFill>
                <a:latin typeface="Consolas" pitchFamily="49" charset="0"/>
                <a:cs typeface="Consolas" pitchFamily="49" charset="0"/>
              </a:rPr>
              <a:t>if</a:t>
            </a:r>
            <a:r>
              <a:rPr lang="en-US" sz="1800" dirty="0"/>
              <a:t> clause, or all take the </a:t>
            </a:r>
            <a:r>
              <a:rPr lang="en-US" sz="1800" b="1" dirty="0">
                <a:solidFill>
                  <a:srgbClr val="0070C0"/>
                </a:solidFill>
                <a:latin typeface="Consolas" pitchFamily="49" charset="0"/>
                <a:cs typeface="Consolas" pitchFamily="49" charset="0"/>
              </a:rPr>
              <a:t>else</a:t>
            </a:r>
            <a:r>
              <a:rPr lang="en-US" sz="1800" dirty="0"/>
              <a:t> clause</a:t>
            </a:r>
          </a:p>
          <a:p>
            <a:pPr lvl="1"/>
            <a:r>
              <a:rPr lang="en-US" sz="1800" dirty="0"/>
              <a:t>The hardware is optimized to handle these cases without loss of performance</a:t>
            </a:r>
          </a:p>
          <a:p>
            <a:pPr marL="1089025" lvl="2" indent="0">
              <a:lnSpc>
                <a:spcPct val="80000"/>
              </a:lnSpc>
              <a:buNone/>
            </a:pPr>
            <a:endParaRPr lang="en-US" sz="1700" dirty="0">
              <a:latin typeface="Consolas" pitchFamily="49" charset="0"/>
              <a:cs typeface="Consolas" pitchFamily="49" charset="0"/>
            </a:endParaRPr>
          </a:p>
          <a:p>
            <a:pPr marL="1089025" lvl="2" indent="0">
              <a:lnSpc>
                <a:spcPct val="80000"/>
              </a:lnSpc>
              <a:buNone/>
            </a:pPr>
            <a:r>
              <a:rPr lang="en-US" sz="1700" dirty="0">
                <a:latin typeface="Consolas" pitchFamily="49" charset="0"/>
                <a:cs typeface="Consolas" pitchFamily="49" charset="0"/>
              </a:rPr>
              <a:t>if (</a:t>
            </a:r>
            <a:r>
              <a:rPr lang="en-US" sz="1700" dirty="0" err="1">
                <a:latin typeface="Consolas" pitchFamily="49" charset="0"/>
                <a:cs typeface="Consolas" pitchFamily="49" charset="0"/>
              </a:rPr>
              <a:t>threadIdx.x</a:t>
            </a:r>
            <a:r>
              <a:rPr lang="en-US" sz="1700" dirty="0">
                <a:latin typeface="Consolas" pitchFamily="49" charset="0"/>
                <a:cs typeface="Consolas" pitchFamily="49" charset="0"/>
              </a:rPr>
              <a:t> / WARP_SIZE &gt;= 2) { }</a:t>
            </a:r>
          </a:p>
          <a:p>
            <a:pPr marL="1089025" lvl="2" indent="0">
              <a:lnSpc>
                <a:spcPct val="80000"/>
              </a:lnSpc>
              <a:buNone/>
            </a:pPr>
            <a:r>
              <a:rPr lang="en-US" sz="1700" dirty="0">
                <a:latin typeface="Consolas" pitchFamily="49" charset="0"/>
                <a:cs typeface="Consolas" pitchFamily="49" charset="0"/>
              </a:rPr>
              <a:t>	</a:t>
            </a:r>
          </a:p>
          <a:p>
            <a:pPr marL="1136650" lvl="1" indent="-342900">
              <a:lnSpc>
                <a:spcPct val="80000"/>
              </a:lnSpc>
            </a:pPr>
            <a:r>
              <a:rPr lang="en-US" sz="1700" dirty="0"/>
              <a:t>Creates two different control paths for threads in a block</a:t>
            </a:r>
            <a:endParaRPr lang="en-US" sz="1700" dirty="0">
              <a:latin typeface="Courier New" pitchFamily="49" charset="0"/>
            </a:endParaRPr>
          </a:p>
          <a:p>
            <a:pPr marL="1136650" lvl="1" indent="-342900">
              <a:lnSpc>
                <a:spcPct val="80000"/>
              </a:lnSpc>
            </a:pPr>
            <a:r>
              <a:rPr lang="en-US" sz="1700" dirty="0"/>
              <a:t>Branch granularity is a whole multiple of warp size; all threads in any warp follow the same path.  No warp divergence…</a:t>
            </a:r>
          </a:p>
          <a:p>
            <a:endParaRPr lang="en-US" sz="2000" dirty="0"/>
          </a:p>
          <a:p>
            <a:r>
              <a:rPr lang="en-US" sz="2000" dirty="0"/>
              <a:t>The compiler can also compile short conditional clauses to use predicates (bits that conditionally convert instructions into null ops) </a:t>
            </a:r>
          </a:p>
          <a:p>
            <a:pPr lvl="1"/>
            <a:r>
              <a:rPr lang="en-US" sz="1800" dirty="0"/>
              <a:t>Avoids some branch divergence overheads and is more efficient</a:t>
            </a:r>
          </a:p>
          <a:p>
            <a:pPr lvl="1"/>
            <a:r>
              <a:rPr lang="en-US" sz="1800" dirty="0"/>
              <a:t>Often acceptable performance with short conditional clauses</a:t>
            </a:r>
          </a:p>
          <a:p>
            <a:endParaRPr lang="en-US" sz="2000" dirty="0"/>
          </a:p>
        </p:txBody>
      </p:sp>
      <p:sp>
        <p:nvSpPr>
          <p:cNvPr id="5" name="Rectangle 4"/>
          <p:cNvSpPr/>
          <p:nvPr/>
        </p:nvSpPr>
        <p:spPr>
          <a:xfrm>
            <a:off x="221265" y="6522143"/>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5320781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E2AA6-6003-474D-AFCD-AB6C0233746D}"/>
              </a:ext>
            </a:extLst>
          </p:cNvPr>
          <p:cNvSpPr>
            <a:spLocks noGrp="1"/>
          </p:cNvSpPr>
          <p:nvPr>
            <p:ph type="title"/>
          </p:nvPr>
        </p:nvSpPr>
        <p:spPr/>
        <p:txBody>
          <a:bodyPr/>
          <a:lstStyle/>
          <a:p>
            <a:r>
              <a:rPr lang="en-US" dirty="0"/>
              <a:t>The “schedule optimizer” hardware asset</a:t>
            </a:r>
          </a:p>
        </p:txBody>
      </p:sp>
      <p:sp>
        <p:nvSpPr>
          <p:cNvPr id="3" name="Content Placeholder 2">
            <a:extLst>
              <a:ext uri="{FF2B5EF4-FFF2-40B4-BE49-F238E27FC236}">
                <a16:creationId xmlns:a16="http://schemas.microsoft.com/office/drawing/2014/main" id="{03E972EB-A481-44B8-AB95-10E0F2356D39}"/>
              </a:ext>
            </a:extLst>
          </p:cNvPr>
          <p:cNvSpPr>
            <a:spLocks noGrp="1"/>
          </p:cNvSpPr>
          <p:nvPr>
            <p:ph idx="1"/>
          </p:nvPr>
        </p:nvSpPr>
        <p:spPr/>
        <p:txBody>
          <a:bodyPr>
            <a:normAutofit/>
          </a:bodyPr>
          <a:lstStyle/>
          <a:p>
            <a:endParaRPr lang="en-US" dirty="0"/>
          </a:p>
          <a:p>
            <a:r>
              <a:rPr lang="en-US" dirty="0"/>
              <a:t>To maximize parallel efficiency, Volta includes a “schedule optimizer” which determines how to group together into SIMT units the active threads from the same warp</a:t>
            </a:r>
          </a:p>
          <a:p>
            <a:endParaRPr lang="en-US" dirty="0"/>
          </a:p>
          <a:p>
            <a:endParaRPr lang="en-US" dirty="0"/>
          </a:p>
          <a:p>
            <a:r>
              <a:rPr lang="en-US" dirty="0"/>
              <a:t>Threads can now diverge and re-converge at sub-warp granularity</a:t>
            </a:r>
          </a:p>
          <a:p>
            <a:endParaRPr lang="en-US" dirty="0"/>
          </a:p>
          <a:p>
            <a:endParaRPr lang="en-US" dirty="0"/>
          </a:p>
          <a:p>
            <a:r>
              <a:rPr lang="en-US" dirty="0"/>
              <a:t>While the scheduler supports independent execution of threads, it optimizes non-synchronizing code to </a:t>
            </a:r>
            <a:r>
              <a:rPr lang="en-US" dirty="0">
                <a:solidFill>
                  <a:srgbClr val="0070C0"/>
                </a:solidFill>
              </a:rPr>
              <a:t>maintain as much convergence </a:t>
            </a:r>
            <a:r>
              <a:rPr lang="en-US" dirty="0"/>
              <a:t>as possible</a:t>
            </a:r>
          </a:p>
          <a:p>
            <a:pPr lvl="1"/>
            <a:r>
              <a:rPr lang="en-US" dirty="0"/>
              <a:t>“convergence optimizer” still groups together threads that execute the same code to run them in parallel</a:t>
            </a:r>
          </a:p>
        </p:txBody>
      </p:sp>
      <p:sp>
        <p:nvSpPr>
          <p:cNvPr id="4" name="Slide Number Placeholder 3">
            <a:extLst>
              <a:ext uri="{FF2B5EF4-FFF2-40B4-BE49-F238E27FC236}">
                <a16:creationId xmlns:a16="http://schemas.microsoft.com/office/drawing/2014/main" id="{A950AFF3-EABF-467A-9060-CB664E915C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01004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67F64-793C-4DFA-97FF-F50F11417420}"/>
              </a:ext>
            </a:extLst>
          </p:cNvPr>
          <p:cNvSpPr>
            <a:spLocks noGrp="1"/>
          </p:cNvSpPr>
          <p:nvPr>
            <p:ph type="title"/>
          </p:nvPr>
        </p:nvSpPr>
        <p:spPr/>
        <p:txBody>
          <a:bodyPr/>
          <a:lstStyle/>
          <a:p>
            <a:r>
              <a:rPr lang="en-US" dirty="0"/>
              <a:t>Handling thread divergence, Volta/Turing/Ampere</a:t>
            </a:r>
          </a:p>
        </p:txBody>
      </p:sp>
      <p:sp>
        <p:nvSpPr>
          <p:cNvPr id="7" name="Content Placeholder 6">
            <a:extLst>
              <a:ext uri="{FF2B5EF4-FFF2-40B4-BE49-F238E27FC236}">
                <a16:creationId xmlns:a16="http://schemas.microsoft.com/office/drawing/2014/main" id="{F5EBD386-A7BB-4306-8F45-D10AC9A1FC33}"/>
              </a:ext>
            </a:extLst>
          </p:cNvPr>
          <p:cNvSpPr>
            <a:spLocks noGrp="1"/>
          </p:cNvSpPr>
          <p:nvPr>
            <p:ph sz="half" idx="1"/>
          </p:nvPr>
        </p:nvSpPr>
        <p:spPr/>
        <p:txBody>
          <a:bodyPr>
            <a:normAutofit fontScale="77500" lnSpcReduction="20000"/>
          </a:bodyPr>
          <a:lstStyle/>
          <a:p>
            <a:r>
              <a:rPr lang="en-US" dirty="0"/>
              <a:t>Instructions from the </a:t>
            </a:r>
            <a:r>
              <a:rPr lang="en-US" dirty="0">
                <a:latin typeface="Consolas" panose="020B0609020204030204" pitchFamily="49" charset="0"/>
              </a:rPr>
              <a:t>if</a:t>
            </a:r>
            <a:r>
              <a:rPr lang="en-US" dirty="0"/>
              <a:t> and </a:t>
            </a:r>
            <a:r>
              <a:rPr lang="en-US" dirty="0">
                <a:latin typeface="Consolas" panose="020B0609020204030204" pitchFamily="49" charset="0"/>
              </a:rPr>
              <a:t>else</a:t>
            </a:r>
            <a:r>
              <a:rPr lang="en-US" dirty="0"/>
              <a:t> branches can now be interleaved in time, as shown in the pic.</a:t>
            </a:r>
          </a:p>
          <a:p>
            <a:pPr lvl="1"/>
            <a:r>
              <a:rPr lang="en-US" dirty="0"/>
              <a:t>NOTE: what’s shown in the pic is one possibility. How the scheduling takes place depends on the code being executed and be different than what shown in the pic</a:t>
            </a:r>
          </a:p>
          <a:p>
            <a:endParaRPr lang="en-US" dirty="0"/>
          </a:p>
          <a:p>
            <a:r>
              <a:rPr lang="en-US" u="sng" dirty="0">
                <a:solidFill>
                  <a:srgbClr val="C00000"/>
                </a:solidFill>
              </a:rPr>
              <a:t>IMPORTANT</a:t>
            </a:r>
            <a:r>
              <a:rPr lang="en-US" dirty="0"/>
              <a:t>: execution is still SIMT – at any given clock cycle, the same instruction is executed for all </a:t>
            </a:r>
            <a:r>
              <a:rPr lang="en-US" dirty="0">
                <a:solidFill>
                  <a:srgbClr val="0070C0"/>
                </a:solidFill>
              </a:rPr>
              <a:t>active</a:t>
            </a:r>
            <a:r>
              <a:rPr lang="en-US" dirty="0"/>
              <a:t> threads in a warp </a:t>
            </a:r>
            <a:r>
              <a:rPr lang="en-US" i="1" dirty="0"/>
              <a:t>just as before Volta</a:t>
            </a:r>
          </a:p>
          <a:p>
            <a:pPr lvl="1"/>
            <a:r>
              <a:rPr lang="en-US" dirty="0">
                <a:solidFill>
                  <a:srgbClr val="C00000"/>
                </a:solidFill>
              </a:rPr>
              <a:t>NOTE</a:t>
            </a:r>
            <a:r>
              <a:rPr lang="en-US" dirty="0"/>
              <a:t>: this is why the “schedule optimizer” tries to converge all threads</a:t>
            </a:r>
          </a:p>
          <a:p>
            <a:pPr lvl="2"/>
            <a:r>
              <a:rPr lang="en-US" dirty="0"/>
              <a:t>If all converged, the 32 threads get to execute an instruction. Otherwise, only a subset of threads get to execute an instruction</a:t>
            </a:r>
          </a:p>
          <a:p>
            <a:endParaRPr lang="en-US" dirty="0"/>
          </a:p>
          <a:p>
            <a:r>
              <a:rPr lang="en-US" dirty="0"/>
              <a:t>Why bother with understanding this?</a:t>
            </a:r>
          </a:p>
          <a:p>
            <a:pPr lvl="1"/>
            <a:r>
              <a:rPr lang="en-US" dirty="0"/>
              <a:t>Ability to independently schedule threads within a warp makes it </a:t>
            </a:r>
            <a:r>
              <a:rPr lang="en-US" dirty="0">
                <a:solidFill>
                  <a:srgbClr val="0070C0"/>
                </a:solidFill>
              </a:rPr>
              <a:t>possible to implement complex, fine-grained algorithms </a:t>
            </a:r>
            <a:r>
              <a:rPr lang="en-US" dirty="0"/>
              <a:t>and data structures in a more natural way</a:t>
            </a:r>
          </a:p>
        </p:txBody>
      </p:sp>
      <p:sp>
        <p:nvSpPr>
          <p:cNvPr id="4" name="Slide Number Placeholder 3">
            <a:extLst>
              <a:ext uri="{FF2B5EF4-FFF2-40B4-BE49-F238E27FC236}">
                <a16:creationId xmlns:a16="http://schemas.microsoft.com/office/drawing/2014/main" id="{A6E22953-49D0-41CB-B0E1-38E992FAF4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5403CE1-7DD7-49E4-A8BD-EC9DB7AC4AC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5403CE1-7DD7-49E4-A8BD-EC9DB7AC4AC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9" name="image23.png">
            <a:extLst>
              <a:ext uri="{FF2B5EF4-FFF2-40B4-BE49-F238E27FC236}">
                <a16:creationId xmlns:a16="http://schemas.microsoft.com/office/drawing/2014/main" id="{D84F7404-13D6-4CC7-AC26-5651F102FF7F}"/>
              </a:ext>
            </a:extLst>
          </p:cNvPr>
          <p:cNvPicPr>
            <a:picLocks noChangeAspect="1"/>
          </p:cNvPicPr>
          <p:nvPr/>
        </p:nvPicPr>
        <p:blipFill>
          <a:blip r:embed="rId3" cstate="print"/>
          <a:stretch>
            <a:fillRect/>
          </a:stretch>
        </p:blipFill>
        <p:spPr>
          <a:xfrm>
            <a:off x="6134047" y="3014592"/>
            <a:ext cx="6017143" cy="1838571"/>
          </a:xfrm>
          <a:prstGeom prst="rect">
            <a:avLst/>
          </a:prstGeom>
        </p:spPr>
      </p:pic>
      <p:grpSp>
        <p:nvGrpSpPr>
          <p:cNvPr id="19" name="Group 18">
            <a:extLst>
              <a:ext uri="{FF2B5EF4-FFF2-40B4-BE49-F238E27FC236}">
                <a16:creationId xmlns:a16="http://schemas.microsoft.com/office/drawing/2014/main" id="{329F2DB0-BBE5-06F2-DA09-ED626D2E069C}"/>
              </a:ext>
            </a:extLst>
          </p:cNvPr>
          <p:cNvGrpSpPr/>
          <p:nvPr/>
        </p:nvGrpSpPr>
        <p:grpSpPr>
          <a:xfrm>
            <a:off x="6180050" y="3074071"/>
            <a:ext cx="5709446" cy="2102229"/>
            <a:chOff x="6180050" y="3074071"/>
            <a:chExt cx="5709446" cy="2102229"/>
          </a:xfrm>
        </p:grpSpPr>
        <p:sp>
          <p:nvSpPr>
            <p:cNvPr id="2" name="Rectangle 1">
              <a:extLst>
                <a:ext uri="{FF2B5EF4-FFF2-40B4-BE49-F238E27FC236}">
                  <a16:creationId xmlns:a16="http://schemas.microsoft.com/office/drawing/2014/main" id="{2503A730-6EDF-5F7C-2844-836FE9098D37}"/>
                </a:ext>
              </a:extLst>
            </p:cNvPr>
            <p:cNvSpPr/>
            <p:nvPr/>
          </p:nvSpPr>
          <p:spPr>
            <a:xfrm>
              <a:off x="6180050" y="4483427"/>
              <a:ext cx="250850" cy="1998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605A9150-F0BC-94F1-5A42-43696C540CB6}"/>
                </a:ext>
              </a:extLst>
            </p:cNvPr>
            <p:cNvCxnSpPr/>
            <p:nvPr/>
          </p:nvCxnSpPr>
          <p:spPr>
            <a:xfrm>
              <a:off x="6297432" y="4683319"/>
              <a:ext cx="0" cy="49298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139DEBC-31A2-3881-B9FD-A517A42A081C}"/>
                </a:ext>
              </a:extLst>
            </p:cNvPr>
            <p:cNvCxnSpPr>
              <a:cxnSpLocks/>
            </p:cNvCxnSpPr>
            <p:nvPr/>
          </p:nvCxnSpPr>
          <p:spPr>
            <a:xfrm>
              <a:off x="6283911" y="5173919"/>
              <a:ext cx="480318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7212C7-61A4-4A11-C9F5-53B958D287A4}"/>
                </a:ext>
              </a:extLst>
            </p:cNvPr>
            <p:cNvCxnSpPr>
              <a:cxnSpLocks/>
            </p:cNvCxnSpPr>
            <p:nvPr/>
          </p:nvCxnSpPr>
          <p:spPr>
            <a:xfrm>
              <a:off x="11071921" y="4531519"/>
              <a:ext cx="0" cy="63242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D6AC61C-6286-DBAE-F7F6-48A11FBEE8AB}"/>
                </a:ext>
              </a:extLst>
            </p:cNvPr>
            <p:cNvSpPr/>
            <p:nvPr/>
          </p:nvSpPr>
          <p:spPr>
            <a:xfrm>
              <a:off x="10946496" y="4331371"/>
              <a:ext cx="250850" cy="1998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BBFF6866-97F7-CD3E-FD18-7990D44BEAC3}"/>
                </a:ext>
              </a:extLst>
            </p:cNvPr>
            <p:cNvSpPr/>
            <p:nvPr/>
          </p:nvSpPr>
          <p:spPr>
            <a:xfrm>
              <a:off x="11638646" y="3074071"/>
              <a:ext cx="250850" cy="1998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051631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67F64-793C-4DFA-97FF-F50F11417420}"/>
              </a:ext>
            </a:extLst>
          </p:cNvPr>
          <p:cNvSpPr>
            <a:spLocks noGrp="1"/>
          </p:cNvSpPr>
          <p:nvPr>
            <p:ph type="title"/>
          </p:nvPr>
        </p:nvSpPr>
        <p:spPr/>
        <p:txBody>
          <a:bodyPr/>
          <a:lstStyle/>
          <a:p>
            <a:r>
              <a:rPr lang="en-US" dirty="0"/>
              <a:t>Handling thread divergence, Volta/Turing/Ampere</a:t>
            </a:r>
          </a:p>
        </p:txBody>
      </p:sp>
      <p:sp>
        <p:nvSpPr>
          <p:cNvPr id="7" name="Content Placeholder 6">
            <a:extLst>
              <a:ext uri="{FF2B5EF4-FFF2-40B4-BE49-F238E27FC236}">
                <a16:creationId xmlns:a16="http://schemas.microsoft.com/office/drawing/2014/main" id="{F5EBD386-A7BB-4306-8F45-D10AC9A1FC33}"/>
              </a:ext>
            </a:extLst>
          </p:cNvPr>
          <p:cNvSpPr>
            <a:spLocks noGrp="1"/>
          </p:cNvSpPr>
          <p:nvPr>
            <p:ph sz="half" idx="1"/>
          </p:nvPr>
        </p:nvSpPr>
        <p:spPr/>
        <p:txBody>
          <a:bodyPr>
            <a:normAutofit fontScale="85000" lnSpcReduction="10000"/>
          </a:bodyPr>
          <a:lstStyle/>
          <a:p>
            <a:r>
              <a:rPr lang="en-US" dirty="0"/>
              <a:t>Note that instruction Z is fairly likely not to be executed by all warp threads at </a:t>
            </a:r>
            <a:r>
              <a:rPr lang="en-US" i="1" dirty="0"/>
              <a:t>the same time</a:t>
            </a:r>
          </a:p>
          <a:p>
            <a:pPr lvl="1"/>
            <a:endParaRPr lang="en-US" dirty="0"/>
          </a:p>
          <a:p>
            <a:pPr lvl="1"/>
            <a:endParaRPr lang="en-US" dirty="0"/>
          </a:p>
          <a:p>
            <a:r>
              <a:rPr lang="en-US" dirty="0"/>
              <a:t>Call CUDA warp synchronization function </a:t>
            </a:r>
            <a:r>
              <a:rPr lang="en-US" dirty="0" err="1">
                <a:solidFill>
                  <a:srgbClr val="0070C0"/>
                </a:solidFill>
                <a:latin typeface="Consolas" panose="020B0609020204030204" pitchFamily="49" charset="0"/>
              </a:rPr>
              <a:t>syncwarp</a:t>
            </a:r>
            <a:r>
              <a:rPr lang="en-US" dirty="0">
                <a:solidFill>
                  <a:srgbClr val="0070C0"/>
                </a:solidFill>
                <a:latin typeface="Consolas" panose="020B0609020204030204" pitchFamily="49" charset="0"/>
              </a:rPr>
              <a:t>()</a:t>
            </a:r>
            <a:r>
              <a:rPr lang="en-US" dirty="0">
                <a:solidFill>
                  <a:srgbClr val="0070C0"/>
                </a:solidFill>
              </a:rPr>
              <a:t> </a:t>
            </a:r>
            <a:r>
              <a:rPr lang="en-US" dirty="0"/>
              <a:t>to force reconvergence (lower pic)</a:t>
            </a:r>
          </a:p>
          <a:p>
            <a:pPr lvl="1"/>
            <a:r>
              <a:rPr lang="en-US" dirty="0"/>
              <a:t>The divergent portions of the warp might not execute Z together, but all execution pathways from threads within a warp will complete before any thread reaches the statement after the </a:t>
            </a:r>
            <a:r>
              <a:rPr lang="en-US" dirty="0" err="1">
                <a:latin typeface="Consolas" panose="020B0609020204030204" pitchFamily="49" charset="0"/>
              </a:rPr>
              <a:t>syncwarp</a:t>
            </a:r>
            <a:r>
              <a:rPr lang="en-US" dirty="0">
                <a:latin typeface="Consolas" panose="020B0609020204030204" pitchFamily="49" charset="0"/>
              </a:rPr>
              <a:t>()</a:t>
            </a:r>
          </a:p>
          <a:p>
            <a:pPr lvl="1"/>
            <a:endParaRPr lang="en-US" dirty="0"/>
          </a:p>
          <a:p>
            <a:pPr lvl="1"/>
            <a:endParaRPr lang="en-US" dirty="0"/>
          </a:p>
          <a:p>
            <a:r>
              <a:rPr lang="en-US" dirty="0"/>
              <a:t>Placing the call to  </a:t>
            </a:r>
            <a:r>
              <a:rPr lang="en-US" dirty="0" err="1">
                <a:latin typeface="Consolas" panose="020B0609020204030204" pitchFamily="49" charset="0"/>
              </a:rPr>
              <a:t>syncwarp</a:t>
            </a:r>
            <a:r>
              <a:rPr lang="en-US" dirty="0">
                <a:latin typeface="Consolas" panose="020B0609020204030204" pitchFamily="49" charset="0"/>
              </a:rPr>
              <a:t>()</a:t>
            </a:r>
            <a:r>
              <a:rPr lang="en-US" dirty="0"/>
              <a:t> before the execution of Z would force </a:t>
            </a:r>
            <a:r>
              <a:rPr lang="en-US" dirty="0" err="1"/>
              <a:t>reconvergence</a:t>
            </a:r>
            <a:r>
              <a:rPr lang="en-US" dirty="0"/>
              <a:t> before executing Z, potentially enabling greater SIMT efficiency if the developer knows that this is safe for their application</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6E22953-49D0-41CB-B0E1-38E992FAF4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5403CE1-7DD7-49E4-A8BD-EC9DB7AC4AC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5403CE1-7DD7-49E4-A8BD-EC9DB7AC4AC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9" name="image23.png">
            <a:extLst>
              <a:ext uri="{FF2B5EF4-FFF2-40B4-BE49-F238E27FC236}">
                <a16:creationId xmlns:a16="http://schemas.microsoft.com/office/drawing/2014/main" id="{D84F7404-13D6-4CC7-AC26-5651F102FF7F}"/>
              </a:ext>
            </a:extLst>
          </p:cNvPr>
          <p:cNvPicPr>
            <a:picLocks noChangeAspect="1"/>
          </p:cNvPicPr>
          <p:nvPr/>
        </p:nvPicPr>
        <p:blipFill>
          <a:blip r:embed="rId3" cstate="print"/>
          <a:stretch>
            <a:fillRect/>
          </a:stretch>
        </p:blipFill>
        <p:spPr>
          <a:xfrm>
            <a:off x="5860702" y="1921437"/>
            <a:ext cx="6017143" cy="1838571"/>
          </a:xfrm>
          <a:prstGeom prst="rect">
            <a:avLst/>
          </a:prstGeom>
        </p:spPr>
      </p:pic>
      <p:pic>
        <p:nvPicPr>
          <p:cNvPr id="10" name="image24.png">
            <a:extLst>
              <a:ext uri="{FF2B5EF4-FFF2-40B4-BE49-F238E27FC236}">
                <a16:creationId xmlns:a16="http://schemas.microsoft.com/office/drawing/2014/main" id="{B15DDB6F-A795-4841-A111-B268D68079BD}"/>
              </a:ext>
            </a:extLst>
          </p:cNvPr>
          <p:cNvPicPr>
            <a:picLocks noChangeAspect="1"/>
          </p:cNvPicPr>
          <p:nvPr/>
        </p:nvPicPr>
        <p:blipFill>
          <a:blip r:embed="rId4" cstate="print"/>
          <a:stretch>
            <a:fillRect/>
          </a:stretch>
        </p:blipFill>
        <p:spPr>
          <a:xfrm>
            <a:off x="5860702" y="3997233"/>
            <a:ext cx="6236000" cy="1972000"/>
          </a:xfrm>
          <a:prstGeom prst="rect">
            <a:avLst/>
          </a:prstGeom>
        </p:spPr>
      </p:pic>
    </p:spTree>
    <p:extLst>
      <p:ext uri="{BB962C8B-B14F-4D97-AF65-F5344CB8AC3E}">
        <p14:creationId xmlns:p14="http://schemas.microsoft.com/office/powerpoint/2010/main" val="32599428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B8BF-4C7C-4CE1-92B5-B54FDF9C4702}"/>
              </a:ext>
            </a:extLst>
          </p:cNvPr>
          <p:cNvSpPr>
            <a:spLocks noGrp="1"/>
          </p:cNvSpPr>
          <p:nvPr>
            <p:ph type="title"/>
          </p:nvPr>
        </p:nvSpPr>
        <p:spPr/>
        <p:txBody>
          <a:bodyPr>
            <a:normAutofit fontScale="90000"/>
          </a:bodyPr>
          <a:lstStyle/>
          <a:p>
            <a:r>
              <a:rPr lang="en-US" dirty="0"/>
              <a:t>Example: Volta thread scheduling helps algorithm implementation</a:t>
            </a:r>
          </a:p>
        </p:txBody>
      </p:sp>
      <p:sp>
        <p:nvSpPr>
          <p:cNvPr id="3" name="Content Placeholder 2">
            <a:extLst>
              <a:ext uri="{FF2B5EF4-FFF2-40B4-BE49-F238E27FC236}">
                <a16:creationId xmlns:a16="http://schemas.microsoft.com/office/drawing/2014/main" id="{B5DA692B-5A81-478D-9ABB-C1B9D61DCA8C}"/>
              </a:ext>
            </a:extLst>
          </p:cNvPr>
          <p:cNvSpPr>
            <a:spLocks noGrp="1"/>
          </p:cNvSpPr>
          <p:nvPr>
            <p:ph sz="half" idx="1"/>
          </p:nvPr>
        </p:nvSpPr>
        <p:spPr/>
        <p:txBody>
          <a:bodyPr>
            <a:normAutofit fontScale="85000" lnSpcReduction="10000"/>
          </a:bodyPr>
          <a:lstStyle/>
          <a:p>
            <a:r>
              <a:rPr lang="en-US" dirty="0"/>
              <a:t>“Starvation-free algorithm” – a parallel algorithm that works on the presumption that a thread that participates in the implementation of the algorithm cannot be starved</a:t>
            </a:r>
          </a:p>
          <a:p>
            <a:pPr lvl="1"/>
            <a:endParaRPr lang="en-US" dirty="0"/>
          </a:p>
          <a:p>
            <a:r>
              <a:rPr lang="en-US" dirty="0"/>
              <a:t>NVIDIA GPUs prior to Volta: didn’t support starvation avoidance</a:t>
            </a:r>
          </a:p>
          <a:p>
            <a:pPr lvl="1"/>
            <a:r>
              <a:rPr lang="en-US" dirty="0"/>
              <a:t>Indeed, one or more threads may repeatedly acquire and release a mutex while starving another thread from ever successfully acquiring the mutex</a:t>
            </a:r>
          </a:p>
          <a:p>
            <a:pPr lvl="1"/>
            <a:endParaRPr lang="en-US" dirty="0"/>
          </a:p>
          <a:p>
            <a:r>
              <a:rPr lang="en-US" dirty="0"/>
              <a:t>Example at right shows how Volta independent thread scheduling implements a starvation-free algorithm</a:t>
            </a:r>
          </a:p>
          <a:p>
            <a:pPr lvl="1"/>
            <a:r>
              <a:rPr lang="en-US" dirty="0"/>
              <a:t>Inserting nodes into a doubly linked list in a multithreaded application</a:t>
            </a:r>
          </a:p>
        </p:txBody>
      </p:sp>
      <p:sp>
        <p:nvSpPr>
          <p:cNvPr id="4" name="Slide Number Placeholder 3">
            <a:extLst>
              <a:ext uri="{FF2B5EF4-FFF2-40B4-BE49-F238E27FC236}">
                <a16:creationId xmlns:a16="http://schemas.microsoft.com/office/drawing/2014/main" id="{E38029C0-4FCA-41DF-9429-121CDA21C7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9E071BF-DFEC-44E9-A334-2FCF1C1FF887}"/>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29E071BF-DFEC-44E9-A334-2FCF1C1FF887}"/>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6" name="image25.png">
            <a:extLst>
              <a:ext uri="{FF2B5EF4-FFF2-40B4-BE49-F238E27FC236}">
                <a16:creationId xmlns:a16="http://schemas.microsoft.com/office/drawing/2014/main" id="{CC39835A-9B68-459F-9603-627247159180}"/>
              </a:ext>
            </a:extLst>
          </p:cNvPr>
          <p:cNvPicPr>
            <a:picLocks noChangeAspect="1"/>
          </p:cNvPicPr>
          <p:nvPr/>
        </p:nvPicPr>
        <p:blipFill>
          <a:blip r:embed="rId4" cstate="print"/>
          <a:stretch>
            <a:fillRect/>
          </a:stretch>
        </p:blipFill>
        <p:spPr>
          <a:xfrm>
            <a:off x="7232741" y="1501363"/>
            <a:ext cx="4070857" cy="2503429"/>
          </a:xfrm>
          <a:prstGeom prst="rect">
            <a:avLst/>
          </a:prstGeom>
        </p:spPr>
      </p:pic>
      <p:pic>
        <p:nvPicPr>
          <p:cNvPr id="8" name="image26.png">
            <a:extLst>
              <a:ext uri="{FF2B5EF4-FFF2-40B4-BE49-F238E27FC236}">
                <a16:creationId xmlns:a16="http://schemas.microsoft.com/office/drawing/2014/main" id="{A6D06465-6B18-49B6-B511-269D373923BA}"/>
              </a:ext>
            </a:extLst>
          </p:cNvPr>
          <p:cNvPicPr/>
          <p:nvPr/>
        </p:nvPicPr>
        <p:blipFill>
          <a:blip r:embed="rId5" cstate="print"/>
          <a:stretch>
            <a:fillRect/>
          </a:stretch>
        </p:blipFill>
        <p:spPr>
          <a:xfrm>
            <a:off x="6731663" y="4855370"/>
            <a:ext cx="5073015" cy="983615"/>
          </a:xfrm>
          <a:prstGeom prst="rect">
            <a:avLst/>
          </a:prstGeom>
        </p:spPr>
      </p:pic>
      <p:sp>
        <p:nvSpPr>
          <p:cNvPr id="9" name="Rectangle 8">
            <a:extLst>
              <a:ext uri="{FF2B5EF4-FFF2-40B4-BE49-F238E27FC236}">
                <a16:creationId xmlns:a16="http://schemas.microsoft.com/office/drawing/2014/main" id="{BE042C84-965F-4426-9A2E-5445540A45C3}"/>
              </a:ext>
            </a:extLst>
          </p:cNvPr>
          <p:cNvSpPr/>
          <p:nvPr/>
        </p:nvSpPr>
        <p:spPr>
          <a:xfrm>
            <a:off x="6492469" y="6022640"/>
            <a:ext cx="6096000" cy="30777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Per-node locks are acquired (left) before inserting node B into the list (right).</a:t>
            </a:r>
          </a:p>
        </p:txBody>
      </p:sp>
    </p:spTree>
    <p:extLst>
      <p:ext uri="{BB962C8B-B14F-4D97-AF65-F5344CB8AC3E}">
        <p14:creationId xmlns:p14="http://schemas.microsoft.com/office/powerpoint/2010/main" val="2752154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3805" y="3601845"/>
            <a:ext cx="7623717" cy="1059365"/>
          </a:xfrm>
          <a:solidFill>
            <a:schemeClr val="accent1">
              <a:lumMod val="50000"/>
            </a:schemeClr>
          </a:solidFill>
        </p:spPr>
        <p:txBody>
          <a:bodyPr vert="horz" lIns="91440" tIns="45720" rIns="91440" bIns="45720" rtlCol="0" anchor="ctr">
            <a:normAutofit/>
          </a:bodyPr>
          <a:lstStyle/>
          <a:p>
            <a:pPr>
              <a:spcBef>
                <a:spcPct val="0"/>
              </a:spcBef>
              <a:buNone/>
            </a:pPr>
            <a:r>
              <a:rPr lang="en-US" sz="3600" dirty="0">
                <a:solidFill>
                  <a:schemeClr val="bg1"/>
                </a:solidFill>
                <a:latin typeface="+mj-lt"/>
                <a:ea typeface="+mj-ea"/>
                <a:cs typeface="+mj-cs"/>
              </a:rPr>
              <a:t>The NVIDIA GPU Memory Ecosystem</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63924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sz="3100" dirty="0"/>
              <a:t>CUDA Memory Ecosystem, high vantage point</a:t>
            </a:r>
            <a:br>
              <a:rPr lang="en-US" sz="3100" dirty="0"/>
            </a:br>
            <a:r>
              <a:rPr lang="en-US" sz="2000" dirty="0"/>
              <a:t>[</a:t>
            </a:r>
            <a:r>
              <a:rPr lang="en-US" sz="2000" dirty="0">
                <a:solidFill>
                  <a:srgbClr val="FFC000"/>
                </a:solidFill>
              </a:rPr>
              <a:t>Note: picture assumes two blocks, each with two threads</a:t>
            </a:r>
            <a:r>
              <a:rPr lang="en-US" sz="2000" dirty="0"/>
              <a:t>]</a:t>
            </a:r>
            <a:endParaRPr lang="en-US" sz="31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843" name="Rectangle 3"/>
          <p:cNvSpPr>
            <a:spLocks noGrp="1" noChangeArrowheads="1"/>
          </p:cNvSpPr>
          <p:nvPr>
            <p:ph type="body" idx="4294967295"/>
          </p:nvPr>
        </p:nvSpPr>
        <p:spPr>
          <a:xfrm>
            <a:off x="256380" y="1231639"/>
            <a:ext cx="5850733" cy="3725411"/>
          </a:xfrm>
        </p:spPr>
        <p:txBody>
          <a:bodyPr/>
          <a:lstStyle/>
          <a:p>
            <a:pPr marL="457200" indent="-457200"/>
            <a:r>
              <a:rPr lang="en-US" sz="2000" dirty="0"/>
              <a:t>Image shows the memory hierarchy that a block sees while running on an SM</a:t>
            </a:r>
          </a:p>
          <a:p>
            <a:pPr marL="457200" indent="-457200"/>
            <a:endParaRPr lang="en-US" sz="1300" dirty="0"/>
          </a:p>
          <a:p>
            <a:pPr marL="457200" indent="-457200"/>
            <a:r>
              <a:rPr lang="en-US" sz="2000" dirty="0"/>
              <a:t>Each thread can:</a:t>
            </a:r>
          </a:p>
          <a:p>
            <a:pPr marL="974725" lvl="1" indent="-403225"/>
            <a:r>
              <a:rPr lang="en-US" sz="1700" dirty="0"/>
              <a:t>R/W per-thread </a:t>
            </a:r>
            <a:r>
              <a:rPr lang="en-US" sz="1700" dirty="0">
                <a:solidFill>
                  <a:schemeClr val="accent2"/>
                </a:solidFill>
              </a:rPr>
              <a:t>registers</a:t>
            </a:r>
          </a:p>
          <a:p>
            <a:pPr marL="974725" lvl="1" indent="-403225"/>
            <a:r>
              <a:rPr lang="en-US" sz="1700" dirty="0"/>
              <a:t>R/W per-thread </a:t>
            </a:r>
            <a:r>
              <a:rPr lang="en-US" sz="1700" dirty="0">
                <a:solidFill>
                  <a:schemeClr val="accent2"/>
                </a:solidFill>
              </a:rPr>
              <a:t>local memory</a:t>
            </a:r>
          </a:p>
          <a:p>
            <a:pPr marL="974725" lvl="1" indent="-403225"/>
            <a:r>
              <a:rPr lang="en-US" sz="1700" dirty="0"/>
              <a:t>R/W per-block </a:t>
            </a:r>
            <a:r>
              <a:rPr lang="en-US" sz="1700" dirty="0">
                <a:solidFill>
                  <a:schemeClr val="accent2"/>
                </a:solidFill>
              </a:rPr>
              <a:t>shared memory</a:t>
            </a:r>
          </a:p>
          <a:p>
            <a:pPr marL="974725" lvl="1" indent="-403225"/>
            <a:r>
              <a:rPr lang="en-US" sz="1700" dirty="0"/>
              <a:t>R/W per-grid </a:t>
            </a:r>
            <a:r>
              <a:rPr lang="en-US" sz="1700" dirty="0">
                <a:solidFill>
                  <a:schemeClr val="accent2"/>
                </a:solidFill>
              </a:rPr>
              <a:t>global memory</a:t>
            </a:r>
          </a:p>
          <a:p>
            <a:pPr marL="974725" lvl="1" indent="-403225"/>
            <a:r>
              <a:rPr lang="en-US" sz="1700" dirty="0"/>
              <a:t>Read only per-grid </a:t>
            </a:r>
            <a:r>
              <a:rPr lang="en-US" sz="1700" dirty="0">
                <a:solidFill>
                  <a:schemeClr val="accent2"/>
                </a:solidFill>
              </a:rPr>
              <a:t>constant memory</a:t>
            </a:r>
          </a:p>
          <a:p>
            <a:pPr marL="974725" lvl="1" indent="-403225"/>
            <a:r>
              <a:rPr lang="en-US" sz="1700" dirty="0"/>
              <a:t>Read only per-grid </a:t>
            </a:r>
            <a:r>
              <a:rPr lang="en-US" sz="1700" dirty="0">
                <a:solidFill>
                  <a:schemeClr val="accent2"/>
                </a:solidFill>
              </a:rPr>
              <a:t>texture memory</a:t>
            </a:r>
          </a:p>
          <a:p>
            <a:pPr marL="974725" lvl="1" indent="-403225"/>
            <a:r>
              <a:rPr lang="en-US" sz="1700" dirty="0"/>
              <a:t>Read only per-grid </a:t>
            </a:r>
            <a:r>
              <a:rPr lang="en-US" sz="1700" dirty="0">
                <a:solidFill>
                  <a:schemeClr val="accent2"/>
                </a:solidFill>
              </a:rPr>
              <a:t>surface memory</a:t>
            </a:r>
          </a:p>
        </p:txBody>
      </p:sp>
      <p:sp>
        <p:nvSpPr>
          <p:cNvPr id="35894" name="Rectangle 54"/>
          <p:cNvSpPr>
            <a:spLocks noChangeArrowheads="1"/>
          </p:cNvSpPr>
          <p:nvPr/>
        </p:nvSpPr>
        <p:spPr bwMode="auto">
          <a:xfrm>
            <a:off x="213873" y="5502614"/>
            <a:ext cx="6381792" cy="851475"/>
          </a:xfrm>
          <a:prstGeom prst="rect">
            <a:avLst/>
          </a:prstGeom>
          <a:noFill/>
          <a:ln w="9525">
            <a:noFill/>
            <a:miter lim="800000"/>
            <a:headEnd/>
            <a:tailEnd/>
          </a:ln>
          <a:effectLst/>
        </p:spPr>
        <p:txBody>
          <a:bodyPr/>
          <a:lstStyle/>
          <a:p>
            <a:pPr marL="457200" marR="0" lvl="0" indent="-457200" algn="l" defTabSz="914400" rtl="0" eaLnBrk="1" fontAlgn="auto" latinLnBrk="0" hangingPunct="1">
              <a:lnSpc>
                <a:spcPct val="100000"/>
              </a:lnSpc>
              <a:spcBef>
                <a:spcPct val="20000"/>
              </a:spcBef>
              <a:spcAft>
                <a:spcPts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Host can R/W </a:t>
            </a:r>
            <a:r>
              <a:rPr kumimoji="0" lang="en-US" sz="1800" b="0" i="0" u="none" strike="noStrike" kern="1200" cap="none" spc="0" normalizeH="0" baseline="0" noProof="0" dirty="0">
                <a:ln>
                  <a:noFill/>
                </a:ln>
                <a:solidFill>
                  <a:srgbClr val="ED7D31"/>
                </a:solidFill>
                <a:effectLst/>
                <a:uLnTx/>
                <a:uFillTx/>
                <a:latin typeface="Arial" pitchFamily="34" charset="0"/>
                <a:ea typeface="+mn-ea"/>
                <a:cs typeface="+mn-cs"/>
              </a:rPr>
              <a:t>global</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a:t>
            </a:r>
            <a:r>
              <a:rPr kumimoji="0" lang="en-US" sz="1800" b="0" i="0" u="none" strike="noStrike" kern="1200" cap="none" spc="0" normalizeH="0" baseline="0" noProof="0" dirty="0">
                <a:ln>
                  <a:noFill/>
                </a:ln>
                <a:solidFill>
                  <a:srgbClr val="ED7D31"/>
                </a:solidFill>
                <a:effectLst/>
                <a:uLnTx/>
                <a:uFillTx/>
                <a:latin typeface="Arial" pitchFamily="34" charset="0"/>
                <a:ea typeface="+mn-ea"/>
                <a:cs typeface="+mn-cs"/>
              </a:rPr>
              <a:t>constant</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and </a:t>
            </a:r>
            <a:r>
              <a:rPr kumimoji="0" lang="en-US" sz="1800" b="0" i="0" u="none" strike="noStrike" kern="1200" cap="none" spc="0" normalizeH="0" baseline="0" noProof="0" dirty="0">
                <a:ln>
                  <a:noFill/>
                </a:ln>
                <a:solidFill>
                  <a:srgbClr val="ED7D31"/>
                </a:solidFill>
                <a:effectLst/>
                <a:uLnTx/>
                <a:uFillTx/>
                <a:latin typeface="Arial" pitchFamily="34" charset="0"/>
                <a:ea typeface="+mn-ea"/>
                <a:cs typeface="+mn-cs"/>
              </a:rPr>
              <a:t>texture*</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memory</a:t>
            </a:r>
          </a:p>
          <a:p>
            <a:pPr marL="914400" marR="0" lvl="1" indent="-457200" algn="l" defTabSz="914400" rtl="0" eaLnBrk="1" fontAlgn="auto" latinLnBrk="0" hangingPunct="1">
              <a:lnSpc>
                <a:spcPct val="100000"/>
              </a:lnSpc>
              <a:spcBef>
                <a:spcPct val="20000"/>
              </a:spcBef>
              <a:spcAft>
                <a:spcPts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texture can be written only as “surface” mem</a:t>
            </a:r>
          </a:p>
        </p:txBody>
      </p:sp>
      <mc:AlternateContent xmlns:mc="http://schemas.openxmlformats.org/markup-compatibility/2006" xmlns:a14="http://schemas.microsoft.com/office/drawing/2010/main">
        <mc:Choice Requires="a14">
          <p:sp>
            <p:nvSpPr>
              <p:cNvPr id="35897" name="Rectangle 57"/>
              <p:cNvSpPr>
                <a:spLocks noChangeArrowheads="1"/>
              </p:cNvSpPr>
              <p:nvPr/>
            </p:nvSpPr>
            <p:spPr bwMode="auto">
              <a:xfrm>
                <a:off x="152401" y="6592542"/>
                <a:ext cx="627095" cy="230832"/>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itchFamily="34" charset="0"/>
                    <a:ea typeface="+mn-ea"/>
                    <a:cs typeface="+mn-cs"/>
                  </a:rPr>
                  <a:t>[UIUC]</a:t>
                </a:r>
                <a14:m>
                  <m:oMath xmlns:m="http://schemas.openxmlformats.org/officeDocument/2006/math">
                    <m:r>
                      <a:rPr kumimoji="0" lang="en-US"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900" b="0" i="0" u="none" strike="noStrike" kern="1200" cap="none" spc="0" normalizeH="0" baseline="0" noProof="0" dirty="0">
                  <a:ln>
                    <a:noFill/>
                  </a:ln>
                  <a:solidFill>
                    <a:prstClr val="black"/>
                  </a:solidFill>
                  <a:effectLst/>
                  <a:uLnTx/>
                  <a:uFillTx/>
                  <a:latin typeface="Arial" pitchFamily="34" charset="0"/>
                  <a:ea typeface="+mn-ea"/>
                  <a:cs typeface="+mn-cs"/>
                </a:endParaRPr>
              </a:p>
            </p:txBody>
          </p:sp>
        </mc:Choice>
        <mc:Fallback xmlns="">
          <p:sp>
            <p:nvSpPr>
              <p:cNvPr id="35897" name="Rectangle 57"/>
              <p:cNvSpPr>
                <a:spLocks noRot="1" noChangeAspect="1" noMove="1" noResize="1" noEditPoints="1" noAdjustHandles="1" noChangeArrowheads="1" noChangeShapeType="1" noTextEdit="1"/>
              </p:cNvSpPr>
              <p:nvPr/>
            </p:nvSpPr>
            <p:spPr bwMode="auto">
              <a:xfrm>
                <a:off x="152401" y="6592542"/>
                <a:ext cx="627095" cy="230832"/>
              </a:xfrm>
              <a:prstGeom prst="rect">
                <a:avLst/>
              </a:prstGeom>
              <a:blipFill>
                <a:blip r:embed="rId3"/>
                <a:stretch>
                  <a:fillRect b="-10526"/>
                </a:stretch>
              </a:blipFill>
              <a:ln w="9525">
                <a:noFill/>
                <a:miter lim="800000"/>
                <a:headEnd/>
                <a:tailEnd/>
              </a:ln>
              <a:effectLst/>
            </p:spPr>
            <p:txBody>
              <a:bodyPr/>
              <a:lstStyle/>
              <a:p>
                <a:r>
                  <a:rPr lang="en-US">
                    <a:noFill/>
                  </a:rPr>
                  <a:t> </a:t>
                </a:r>
              </a:p>
            </p:txBody>
          </p:sp>
        </mc:Fallback>
      </mc:AlternateContent>
      <p:grpSp>
        <p:nvGrpSpPr>
          <p:cNvPr id="5" name="Group 4">
            <a:extLst>
              <a:ext uri="{FF2B5EF4-FFF2-40B4-BE49-F238E27FC236}">
                <a16:creationId xmlns:a16="http://schemas.microsoft.com/office/drawing/2014/main" id="{D0CB54B8-1F68-4E01-B035-572A9BA6FB65}"/>
              </a:ext>
            </a:extLst>
          </p:cNvPr>
          <p:cNvGrpSpPr/>
          <p:nvPr/>
        </p:nvGrpSpPr>
        <p:grpSpPr>
          <a:xfrm>
            <a:off x="7043312" y="891332"/>
            <a:ext cx="4541838" cy="5558767"/>
            <a:chOff x="6099175" y="1062696"/>
            <a:chExt cx="4541838" cy="5558767"/>
          </a:xfrm>
        </p:grpSpPr>
        <p:grpSp>
          <p:nvGrpSpPr>
            <p:cNvPr id="2" name="Group 4"/>
            <p:cNvGrpSpPr>
              <a:grpSpLocks/>
            </p:cNvGrpSpPr>
            <p:nvPr/>
          </p:nvGrpSpPr>
          <p:grpSpPr bwMode="auto">
            <a:xfrm>
              <a:off x="6099175" y="1576388"/>
              <a:ext cx="4541838" cy="5045075"/>
              <a:chOff x="2842" y="974"/>
              <a:chExt cx="2861" cy="3178"/>
            </a:xfrm>
          </p:grpSpPr>
          <p:sp>
            <p:nvSpPr>
              <p:cNvPr id="35845"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46"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 Grid</a:t>
                </a:r>
              </a:p>
            </p:txBody>
          </p:sp>
          <p:sp>
            <p:nvSpPr>
              <p:cNvPr id="35847"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48"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49"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0"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(0, 0)</a:t>
                </a:r>
              </a:p>
            </p:txBody>
          </p:sp>
          <p:sp>
            <p:nvSpPr>
              <p:cNvPr id="35851"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2"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3"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4"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5"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6"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7"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8"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9"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0"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1"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dirty="0">
                  <a:ln>
                    <a:noFill/>
                  </a:ln>
                  <a:solidFill>
                    <a:srgbClr val="003300"/>
                  </a:solidFill>
                  <a:effectLst/>
                  <a:uLnTx/>
                  <a:uFillTx/>
                  <a:latin typeface="Arial" pitchFamily="34" charset="0"/>
                  <a:ea typeface="+mn-ea"/>
                  <a:cs typeface="+mn-cs"/>
                </a:endParaRPr>
              </a:p>
            </p:txBody>
          </p:sp>
          <p:sp>
            <p:nvSpPr>
              <p:cNvPr id="35862"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63"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64"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5"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6"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7"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8"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9"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0"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1"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2"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3"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4"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5"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6"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7"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8"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9"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0"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1"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82"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83"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84"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5"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6"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7"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8"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9"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90"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Host</a:t>
                </a:r>
              </a:p>
            </p:txBody>
          </p:sp>
          <p:sp>
            <p:nvSpPr>
              <p:cNvPr id="35891"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92"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93"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p:cNvSpPr/>
            <p:nvPr/>
          </p:nvSpPr>
          <p:spPr>
            <a:xfrm>
              <a:off x="7332131" y="1066800"/>
              <a:ext cx="112402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Arial"/>
                  <a:ea typeface="+mn-ea"/>
                  <a:cs typeface="+mn-cs"/>
                </a:rPr>
                <a:t>One SM</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59" name="Rectangle 58"/>
            <p:cNvSpPr/>
            <p:nvPr/>
          </p:nvSpPr>
          <p:spPr>
            <a:xfrm>
              <a:off x="8863013" y="1062696"/>
              <a:ext cx="1537600" cy="400110"/>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Arial"/>
                  <a:ea typeface="+mn-ea"/>
                  <a:cs typeface="+mn-cs"/>
                </a:rPr>
                <a:t>Another SM</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cxnSp>
          <p:nvCxnSpPr>
            <p:cNvPr id="7" name="Straight Arrow Connector 6"/>
            <p:cNvCxnSpPr/>
            <p:nvPr/>
          </p:nvCxnSpPr>
          <p:spPr>
            <a:xfrm>
              <a:off x="8200232" y="1454990"/>
              <a:ext cx="100013" cy="589710"/>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5870" idx="0"/>
            </p:cNvCxnSpPr>
            <p:nvPr/>
          </p:nvCxnSpPr>
          <p:spPr>
            <a:xfrm>
              <a:off x="9627133" y="1485152"/>
              <a:ext cx="74081" cy="589710"/>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158472"/>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C76C9E-1C07-57B6-0630-82DAA180B9E8}"/>
              </a:ext>
            </a:extLst>
          </p:cNvPr>
          <p:cNvSpPr>
            <a:spLocks noGrp="1"/>
          </p:cNvSpPr>
          <p:nvPr>
            <p:ph type="title"/>
          </p:nvPr>
        </p:nvSpPr>
        <p:spPr/>
        <p:txBody>
          <a:bodyPr/>
          <a:lstStyle/>
          <a:p>
            <a:r>
              <a:rPr lang="en-US" dirty="0"/>
              <a:t> </a:t>
            </a:r>
          </a:p>
        </p:txBody>
      </p:sp>
      <p:sp>
        <p:nvSpPr>
          <p:cNvPr id="7" name="Content Placeholder 6">
            <a:extLst>
              <a:ext uri="{FF2B5EF4-FFF2-40B4-BE49-F238E27FC236}">
                <a16:creationId xmlns:a16="http://schemas.microsoft.com/office/drawing/2014/main" id="{1B38D5D8-55E8-4E20-03C2-AFE0AB991306}"/>
              </a:ext>
            </a:extLst>
          </p:cNvPr>
          <p:cNvSpPr>
            <a:spLocks noGrp="1"/>
          </p:cNvSpPr>
          <p:nvPr>
            <p:ph idx="1"/>
          </p:nvPr>
        </p:nvSpPr>
        <p:spPr/>
        <p:txBody>
          <a:bodyPr/>
          <a:lstStyle/>
          <a:p>
            <a:endParaRPr lang="en-US" dirty="0"/>
          </a:p>
          <a:p>
            <a:pPr marL="0" indent="0">
              <a:buNone/>
            </a:pPr>
            <a:endParaRPr lang="en-US" dirty="0"/>
          </a:p>
          <a:p>
            <a:r>
              <a:rPr lang="en-US" sz="2400" u="sng" dirty="0">
                <a:latin typeface="Arial" pitchFamily="34" charset="0"/>
              </a:rPr>
              <a:t>IMPORTANT NOTE:</a:t>
            </a:r>
          </a:p>
          <a:p>
            <a:pPr lvl="1"/>
            <a:r>
              <a:rPr lang="en-US" dirty="0">
                <a:latin typeface="Arial" pitchFamily="34" charset="0"/>
              </a:rPr>
              <a:t> </a:t>
            </a:r>
            <a:r>
              <a:rPr lang="en-US" dirty="0">
                <a:solidFill>
                  <a:srgbClr val="0070C0"/>
                </a:solidFill>
                <a:latin typeface="Arial" pitchFamily="34" charset="0"/>
              </a:rPr>
              <a:t>Global</a:t>
            </a:r>
            <a:r>
              <a:rPr lang="en-US" dirty="0">
                <a:latin typeface="Arial" pitchFamily="34" charset="0"/>
              </a:rPr>
              <a:t>, </a:t>
            </a:r>
            <a:r>
              <a:rPr lang="en-US" dirty="0">
                <a:solidFill>
                  <a:srgbClr val="0070C0"/>
                </a:solidFill>
                <a:latin typeface="Arial" pitchFamily="34" charset="0"/>
              </a:rPr>
              <a:t>constant</a:t>
            </a:r>
            <a:r>
              <a:rPr lang="en-US" dirty="0">
                <a:latin typeface="Arial" pitchFamily="34" charset="0"/>
              </a:rPr>
              <a:t>, and </a:t>
            </a:r>
            <a:r>
              <a:rPr lang="en-US" dirty="0">
                <a:solidFill>
                  <a:srgbClr val="0070C0"/>
                </a:solidFill>
                <a:latin typeface="Arial" pitchFamily="34" charset="0"/>
              </a:rPr>
              <a:t>texture</a:t>
            </a:r>
            <a:r>
              <a:rPr lang="en-US" dirty="0">
                <a:latin typeface="Arial" pitchFamily="34" charset="0"/>
              </a:rPr>
              <a:t> memory spaces are </a:t>
            </a:r>
            <a:r>
              <a:rPr lang="en-US" b="1" u="sng" dirty="0">
                <a:solidFill>
                  <a:srgbClr val="C00000"/>
                </a:solidFill>
                <a:latin typeface="Arial" pitchFamily="34" charset="0"/>
              </a:rPr>
              <a:t>persistent</a:t>
            </a:r>
            <a:r>
              <a:rPr lang="en-US" dirty="0">
                <a:latin typeface="Arial" pitchFamily="34" charset="0"/>
              </a:rPr>
              <a:t> between kernels called by the same   </a:t>
            </a:r>
          </a:p>
          <a:p>
            <a:pPr marL="457200" lvl="1" indent="0">
              <a:buNone/>
            </a:pPr>
            <a:r>
              <a:rPr lang="en-US" dirty="0">
                <a:latin typeface="Arial" pitchFamily="34" charset="0"/>
              </a:rPr>
              <a:t>     host application</a:t>
            </a:r>
          </a:p>
          <a:p>
            <a:endParaRPr lang="en-US" dirty="0"/>
          </a:p>
          <a:p>
            <a:pPr marL="0" indent="0">
              <a:buNone/>
            </a:pPr>
            <a:endParaRPr lang="en-US"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Note: if you use </a:t>
            </a:r>
            <a:r>
              <a:rPr kumimoji="0" lang="en-US" sz="22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gdb</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to debug, don’t expect to be able to read memory off a device pointer</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Debugging for GPU computing relies on </a:t>
            </a:r>
            <a:r>
              <a:rPr kumimoji="0" lang="en-US" sz="1800" b="1" i="0" u="none" strike="noStrike" kern="1200" cap="none" spc="0" normalizeH="0" baseline="0" noProof="0" dirty="0" err="1">
                <a:ln>
                  <a:noFill/>
                </a:ln>
                <a:solidFill>
                  <a:srgbClr val="C00000"/>
                </a:solidFill>
                <a:effectLst/>
                <a:uLnTx/>
                <a:uFillTx/>
                <a:latin typeface="Consolas" panose="020B0609020204030204" pitchFamily="49" charset="0"/>
                <a:ea typeface="+mn-ea"/>
                <a:cs typeface="+mn-cs"/>
              </a:rPr>
              <a:t>cuda-gdb</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US" dirty="0"/>
          </a:p>
          <a:p>
            <a:endParaRPr lang="en-US" dirty="0"/>
          </a:p>
        </p:txBody>
      </p:sp>
      <p:sp>
        <p:nvSpPr>
          <p:cNvPr id="3" name="Slide Number Placeholder 2">
            <a:extLst>
              <a:ext uri="{FF2B5EF4-FFF2-40B4-BE49-F238E27FC236}">
                <a16:creationId xmlns:a16="http://schemas.microsoft.com/office/drawing/2014/main" id="{1C698878-777A-C606-1192-DE6EA73783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7607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A0B4-0439-4518-9A27-BDD13D0A0FB2}"/>
              </a:ext>
            </a:extLst>
          </p:cNvPr>
          <p:cNvSpPr>
            <a:spLocks noGrp="1"/>
          </p:cNvSpPr>
          <p:nvPr>
            <p:ph type="title"/>
          </p:nvPr>
        </p:nvSpPr>
        <p:spPr/>
        <p:txBody>
          <a:bodyPr/>
          <a:lstStyle/>
          <a:p>
            <a:r>
              <a:rPr lang="en-US" dirty="0"/>
              <a:t>What “</a:t>
            </a:r>
            <a:r>
              <a:rPr lang="en-US" dirty="0">
                <a:solidFill>
                  <a:srgbClr val="FFC000"/>
                </a:solidFill>
              </a:rPr>
              <a:t>register</a:t>
            </a:r>
            <a:r>
              <a:rPr lang="en-US" dirty="0"/>
              <a:t>” means in CUDA</a:t>
            </a:r>
          </a:p>
        </p:txBody>
      </p:sp>
      <p:sp>
        <p:nvSpPr>
          <p:cNvPr id="4" name="Slide Number Placeholder 3">
            <a:extLst>
              <a:ext uri="{FF2B5EF4-FFF2-40B4-BE49-F238E27FC236}">
                <a16:creationId xmlns:a16="http://schemas.microsoft.com/office/drawing/2014/main" id="{693D0E43-11A2-40D9-B518-6D8EC6E172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51A6B31-93BB-4682-BE72-C57204B324D0}"/>
              </a:ext>
            </a:extLst>
          </p:cNvPr>
          <p:cNvSpPr>
            <a:spLocks noGrp="1"/>
          </p:cNvSpPr>
          <p:nvPr>
            <p:ph idx="4294967295"/>
          </p:nvPr>
        </p:nvSpPr>
        <p:spPr>
          <a:xfrm>
            <a:off x="289437" y="1530849"/>
            <a:ext cx="11515241" cy="4615521"/>
          </a:xfrm>
        </p:spPr>
        <p:txBody>
          <a:bodyPr>
            <a:normAutofit/>
          </a:bodyPr>
          <a:lstStyle/>
          <a:p>
            <a:endParaRPr lang="en-US" sz="2000" dirty="0"/>
          </a:p>
          <a:p>
            <a:r>
              <a:rPr lang="en-US" sz="2000" dirty="0"/>
              <a:t>Any variable that you are using in a kernel </a:t>
            </a:r>
            <a:r>
              <a:rPr lang="en-US" sz="2000" i="1" dirty="0"/>
              <a:t>at some point</a:t>
            </a:r>
            <a:r>
              <a:rPr lang="en-US" sz="2000" dirty="0"/>
              <a:t> eats up a register</a:t>
            </a:r>
          </a:p>
          <a:p>
            <a:pPr lvl="1"/>
            <a:r>
              <a:rPr lang="en-US" sz="1600" dirty="0"/>
              <a:t>The variable that you use – it needs to “live” somewhere </a:t>
            </a:r>
          </a:p>
          <a:p>
            <a:pPr marL="0" indent="0">
              <a:buNone/>
            </a:pPr>
            <a:endParaRPr lang="en-US" sz="2000" dirty="0"/>
          </a:p>
          <a:p>
            <a:r>
              <a:rPr lang="en-US" sz="2000" dirty="0"/>
              <a:t>Then every single variable you use in a kernel will burn (at some point in the execution flow) a register</a:t>
            </a:r>
          </a:p>
          <a:p>
            <a:pPr lvl="1"/>
            <a:r>
              <a:rPr lang="en-US" sz="1600" dirty="0"/>
              <a:t>NOTE: even a variable stored in </a:t>
            </a:r>
            <a:r>
              <a:rPr lang="en-US" sz="1600" dirty="0" err="1"/>
              <a:t>ShMem</a:t>
            </a:r>
            <a:r>
              <a:rPr lang="en-US" sz="1600" dirty="0"/>
              <a:t>, for it to be operated on, it’ll eat up a register</a:t>
            </a:r>
            <a:r>
              <a:rPr lang="en-US" sz="1600" b="1" dirty="0">
                <a:solidFill>
                  <a:srgbClr val="FF0000"/>
                </a:solidFill>
              </a:rPr>
              <a:t>*</a:t>
            </a:r>
            <a:r>
              <a:rPr lang="en-US" sz="1600" dirty="0"/>
              <a:t> at some point in the execution</a:t>
            </a:r>
          </a:p>
          <a:p>
            <a:pPr lvl="2"/>
            <a:r>
              <a:rPr lang="en-US" sz="1400" dirty="0">
                <a:solidFill>
                  <a:srgbClr val="C00000"/>
                </a:solidFill>
              </a:rPr>
              <a:t>*</a:t>
            </a:r>
            <a:r>
              <a:rPr lang="en-US" sz="1400" dirty="0"/>
              <a:t>: except on Ampere, where one can actually control this…</a:t>
            </a:r>
          </a:p>
          <a:p>
            <a:endParaRPr lang="en-US" sz="2000" dirty="0"/>
          </a:p>
          <a:p>
            <a:r>
              <a:rPr lang="en-US" sz="2000" dirty="0"/>
              <a:t>As execution advances through a kernel, the number of registers occupied keeps changing</a:t>
            </a:r>
          </a:p>
          <a:p>
            <a:pPr lvl="1"/>
            <a:r>
              <a:rPr lang="en-US" sz="1600" dirty="0"/>
              <a:t>What’s relevant: max number of registers required during the execution of the kernel</a:t>
            </a:r>
          </a:p>
          <a:p>
            <a:endParaRPr lang="en-US" sz="2000" dirty="0"/>
          </a:p>
          <a:p>
            <a:r>
              <a:rPr lang="en-US" sz="2000" dirty="0"/>
              <a:t>The complier controls/decides the register allocation when executing a kernel</a:t>
            </a:r>
          </a:p>
          <a:p>
            <a:endParaRPr lang="en-US" sz="2000" dirty="0"/>
          </a:p>
        </p:txBody>
      </p:sp>
    </p:spTree>
    <p:extLst>
      <p:ext uri="{BB962C8B-B14F-4D97-AF65-F5344CB8AC3E}">
        <p14:creationId xmlns:p14="http://schemas.microsoft.com/office/powerpoint/2010/main" val="12497449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sz="3500" dirty="0"/>
              <a:t>Programmer View of Register File</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EC464-0052-4FCA-B330-A64DDC2734A2}"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7875" name="Rectangle 3"/>
          <p:cNvSpPr>
            <a:spLocks noGrp="1" noChangeArrowheads="1"/>
          </p:cNvSpPr>
          <p:nvPr>
            <p:ph type="body" sz="half" idx="4294967295"/>
          </p:nvPr>
        </p:nvSpPr>
        <p:spPr>
          <a:xfrm>
            <a:off x="255181" y="1232898"/>
            <a:ext cx="7232582" cy="5178907"/>
          </a:xfrm>
        </p:spPr>
        <p:txBody>
          <a:bodyPr>
            <a:normAutofit lnSpcReduction="10000"/>
          </a:bodyPr>
          <a:lstStyle/>
          <a:p>
            <a:r>
              <a:rPr lang="en-US" sz="1800" dirty="0"/>
              <a:t>Number of </a:t>
            </a:r>
            <a:r>
              <a:rPr lang="en-US" sz="1800" b="1" u="sng" dirty="0"/>
              <a:t>32 bit</a:t>
            </a:r>
            <a:r>
              <a:rPr lang="en-US" sz="1800" dirty="0"/>
              <a:t> registers in </a:t>
            </a:r>
            <a:r>
              <a:rPr lang="en-US" sz="1800" u="sng" dirty="0"/>
              <a:t>one </a:t>
            </a:r>
            <a:r>
              <a:rPr lang="en-US" sz="1800" u="sng" dirty="0">
                <a:solidFill>
                  <a:srgbClr val="0070C0"/>
                </a:solidFill>
              </a:rPr>
              <a:t>SM</a:t>
            </a:r>
            <a:r>
              <a:rPr lang="en-US" sz="1800" dirty="0"/>
              <a:t> is as follows:</a:t>
            </a:r>
          </a:p>
          <a:p>
            <a:pPr lvl="1"/>
            <a:r>
              <a:rPr lang="en-US" sz="1400" dirty="0"/>
              <a:t>8K registers in each SM in G80</a:t>
            </a:r>
          </a:p>
          <a:p>
            <a:pPr lvl="1"/>
            <a:r>
              <a:rPr lang="en-US" sz="1400" dirty="0"/>
              <a:t>16K on Tesla</a:t>
            </a:r>
          </a:p>
          <a:p>
            <a:pPr lvl="1"/>
            <a:r>
              <a:rPr lang="en-US" sz="1400" dirty="0"/>
              <a:t>32K on Fermi</a:t>
            </a:r>
          </a:p>
          <a:p>
            <a:pPr lvl="1"/>
            <a:r>
              <a:rPr lang="en-US" sz="1400" dirty="0"/>
              <a:t>64K on Kepler and Maxwell, Pascal, Volta, and Ampere</a:t>
            </a:r>
          </a:p>
          <a:p>
            <a:pPr marL="457200" lvl="1" indent="0">
              <a:buNone/>
            </a:pPr>
            <a:endParaRPr lang="en-US" sz="1200" dirty="0"/>
          </a:p>
          <a:p>
            <a:r>
              <a:rPr lang="en-US" sz="1800" dirty="0"/>
              <a:t>Registers are </a:t>
            </a:r>
            <a:r>
              <a:rPr lang="en-US" sz="1800" u="sng" dirty="0"/>
              <a:t>dynamically partitioned</a:t>
            </a:r>
            <a:r>
              <a:rPr lang="en-US" sz="1800" dirty="0"/>
              <a:t> across all Blocks assigned to the SM</a:t>
            </a:r>
          </a:p>
          <a:p>
            <a:pPr lvl="1"/>
            <a:r>
              <a:rPr lang="en-US" sz="1600" dirty="0">
                <a:solidFill>
                  <a:srgbClr val="00B050"/>
                </a:solidFill>
              </a:rPr>
              <a:t>Registers are always evenly split between blocks</a:t>
            </a:r>
          </a:p>
          <a:p>
            <a:pPr lvl="1"/>
            <a:endParaRPr lang="en-US" sz="1200" dirty="0"/>
          </a:p>
          <a:p>
            <a:r>
              <a:rPr lang="en-US" sz="1800" dirty="0"/>
              <a:t>Once assigned to a Block, these registers are NOT accessible by threads in other Blocks</a:t>
            </a:r>
          </a:p>
          <a:p>
            <a:pPr lvl="1"/>
            <a:endParaRPr lang="en-US" sz="1200" dirty="0"/>
          </a:p>
          <a:p>
            <a:r>
              <a:rPr lang="en-US" sz="1800" dirty="0"/>
              <a:t>A thread in a Block can only access registers assigned to itself</a:t>
            </a:r>
          </a:p>
          <a:p>
            <a:pPr lvl="1"/>
            <a:r>
              <a:rPr lang="en-US" sz="1600" dirty="0">
                <a:solidFill>
                  <a:srgbClr val="C00000"/>
                </a:solidFill>
              </a:rPr>
              <a:t>IMPORTANT</a:t>
            </a:r>
            <a:r>
              <a:rPr lang="en-US" sz="1600" dirty="0"/>
              <a:t>: A thread can have assigned by the compiler up to 255 registers</a:t>
            </a:r>
          </a:p>
          <a:p>
            <a:endParaRPr lang="en-US" sz="1900" dirty="0"/>
          </a:p>
          <a:p>
            <a:r>
              <a:rPr lang="en-US" sz="1900" dirty="0"/>
              <a:t>There is </a:t>
            </a:r>
            <a:r>
              <a:rPr lang="en-US" sz="1900" dirty="0">
                <a:solidFill>
                  <a:srgbClr val="0070C0"/>
                </a:solidFill>
              </a:rPr>
              <a:t>no parsimony</a:t>
            </a:r>
            <a:r>
              <a:rPr lang="en-US" sz="1900" dirty="0"/>
              <a:t> in usage of a register</a:t>
            </a:r>
          </a:p>
          <a:p>
            <a:pPr lvl="1"/>
            <a:r>
              <a:rPr lang="en-US" sz="1600" dirty="0"/>
              <a:t>Any data type that requires less then or equal to 4 bytes eats up a register</a:t>
            </a:r>
          </a:p>
          <a:p>
            <a:pPr lvl="1"/>
            <a:r>
              <a:rPr lang="en-US" sz="1600" dirty="0"/>
              <a:t>One char thus eats up an entire register</a:t>
            </a:r>
          </a:p>
          <a:p>
            <a:pPr lvl="1"/>
            <a:endParaRPr lang="en-US" sz="1600" dirty="0"/>
          </a:p>
        </p:txBody>
      </p:sp>
      <p:sp>
        <p:nvSpPr>
          <p:cNvPr id="207876" name="Rectangle 4"/>
          <p:cNvSpPr>
            <a:spLocks noChangeArrowheads="1"/>
          </p:cNvSpPr>
          <p:nvPr/>
        </p:nvSpPr>
        <p:spPr bwMode="auto">
          <a:xfrm>
            <a:off x="8173563" y="1468439"/>
            <a:ext cx="1066800" cy="4572000"/>
          </a:xfrm>
          <a:prstGeom prst="rect">
            <a:avLst/>
          </a:prstGeom>
          <a:solidFill>
            <a:schemeClr val="accent2"/>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77" name="Rectangle 5"/>
          <p:cNvSpPr>
            <a:spLocks noChangeArrowheads="1"/>
          </p:cNvSpPr>
          <p:nvPr/>
        </p:nvSpPr>
        <p:spPr bwMode="auto">
          <a:xfrm>
            <a:off x="8173563" y="1468439"/>
            <a:ext cx="1066800" cy="1143000"/>
          </a:xfrm>
          <a:prstGeom prst="rect">
            <a:avLst/>
          </a:prstGeom>
          <a:solidFill>
            <a:srgbClr val="00FF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78" name="Rectangle 6"/>
          <p:cNvSpPr>
            <a:spLocks noChangeArrowheads="1"/>
          </p:cNvSpPr>
          <p:nvPr/>
        </p:nvSpPr>
        <p:spPr bwMode="auto">
          <a:xfrm>
            <a:off x="8173563" y="2611439"/>
            <a:ext cx="1066800" cy="1143000"/>
          </a:xfrm>
          <a:prstGeom prst="rect">
            <a:avLst/>
          </a:prstGeom>
          <a:solidFill>
            <a:srgbClr val="FFFF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79" name="Rectangle 7"/>
          <p:cNvSpPr>
            <a:spLocks noChangeArrowheads="1"/>
          </p:cNvSpPr>
          <p:nvPr/>
        </p:nvSpPr>
        <p:spPr bwMode="auto">
          <a:xfrm>
            <a:off x="8173563" y="3754439"/>
            <a:ext cx="1066800" cy="1143000"/>
          </a:xfrm>
          <a:prstGeom prst="rect">
            <a:avLst/>
          </a:prstGeom>
          <a:solidFill>
            <a:srgbClr val="0000FF"/>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0" name="Rectangle 8"/>
          <p:cNvSpPr>
            <a:spLocks noChangeArrowheads="1"/>
          </p:cNvSpPr>
          <p:nvPr/>
        </p:nvSpPr>
        <p:spPr bwMode="auto">
          <a:xfrm>
            <a:off x="8173563" y="4897439"/>
            <a:ext cx="1066800" cy="1143000"/>
          </a:xfrm>
          <a:prstGeom prst="rect">
            <a:avLst/>
          </a:prstGeom>
          <a:solidFill>
            <a:srgbClr val="FF00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1" name="Rectangle 9"/>
          <p:cNvSpPr>
            <a:spLocks noChangeArrowheads="1"/>
          </p:cNvSpPr>
          <p:nvPr/>
        </p:nvSpPr>
        <p:spPr bwMode="auto">
          <a:xfrm>
            <a:off x="9926163" y="1468439"/>
            <a:ext cx="1066800" cy="4572000"/>
          </a:xfrm>
          <a:prstGeom prst="rect">
            <a:avLst/>
          </a:prstGeom>
          <a:solidFill>
            <a:schemeClr val="bg1"/>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2" name="Rectangle 10"/>
          <p:cNvSpPr>
            <a:spLocks noChangeArrowheads="1"/>
          </p:cNvSpPr>
          <p:nvPr/>
        </p:nvSpPr>
        <p:spPr bwMode="auto">
          <a:xfrm>
            <a:off x="9926163" y="1468439"/>
            <a:ext cx="1066800" cy="1447800"/>
          </a:xfrm>
          <a:prstGeom prst="rect">
            <a:avLst/>
          </a:prstGeom>
          <a:solidFill>
            <a:srgbClr val="00FF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3" name="Rectangle 11"/>
          <p:cNvSpPr>
            <a:spLocks noChangeArrowheads="1"/>
          </p:cNvSpPr>
          <p:nvPr/>
        </p:nvSpPr>
        <p:spPr bwMode="auto">
          <a:xfrm>
            <a:off x="9926163" y="2992439"/>
            <a:ext cx="1066800" cy="1447800"/>
          </a:xfrm>
          <a:prstGeom prst="rect">
            <a:avLst/>
          </a:prstGeom>
          <a:solidFill>
            <a:srgbClr val="0000FF"/>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4" name="Rectangle 12"/>
          <p:cNvSpPr>
            <a:spLocks noChangeArrowheads="1"/>
          </p:cNvSpPr>
          <p:nvPr/>
        </p:nvSpPr>
        <p:spPr bwMode="auto">
          <a:xfrm>
            <a:off x="9926163" y="4516439"/>
            <a:ext cx="1066800" cy="1447800"/>
          </a:xfrm>
          <a:prstGeom prst="rect">
            <a:avLst/>
          </a:prstGeom>
          <a:solidFill>
            <a:srgbClr val="FF00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5" name="Text Box 13"/>
          <p:cNvSpPr txBox="1">
            <a:spLocks noChangeArrowheads="1"/>
          </p:cNvSpPr>
          <p:nvPr/>
        </p:nvSpPr>
        <p:spPr bwMode="auto">
          <a:xfrm>
            <a:off x="8021163" y="1011240"/>
            <a:ext cx="1290738" cy="46166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mn-ea"/>
                <a:cs typeface="+mn-cs"/>
              </a:rPr>
              <a:t>4 blocks</a:t>
            </a:r>
          </a:p>
        </p:txBody>
      </p:sp>
      <p:sp>
        <p:nvSpPr>
          <p:cNvPr id="207886" name="Text Box 14"/>
          <p:cNvSpPr txBox="1">
            <a:spLocks noChangeArrowheads="1"/>
          </p:cNvSpPr>
          <p:nvPr/>
        </p:nvSpPr>
        <p:spPr bwMode="auto">
          <a:xfrm>
            <a:off x="9910288" y="990602"/>
            <a:ext cx="1290738" cy="46166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mn-ea"/>
                <a:cs typeface="+mn-cs"/>
              </a:rPr>
              <a:t>3 blocks</a:t>
            </a:r>
          </a:p>
        </p:txBody>
      </p:sp>
      <p:sp>
        <p:nvSpPr>
          <p:cNvPr id="207889" name="Rectangle 17"/>
          <p:cNvSpPr>
            <a:spLocks noChangeArrowheads="1"/>
          </p:cNvSpPr>
          <p:nvPr/>
        </p:nvSpPr>
        <p:spPr bwMode="auto">
          <a:xfrm>
            <a:off x="8325963" y="6172201"/>
            <a:ext cx="3132204" cy="52322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Possible per-block partitioning scenarios</a:t>
            </a:r>
            <a:b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of the RF available on the SM</a:t>
            </a:r>
          </a:p>
        </p:txBody>
      </p:sp>
    </p:spTree>
    <p:extLst>
      <p:ext uri="{BB962C8B-B14F-4D97-AF65-F5344CB8AC3E}">
        <p14:creationId xmlns:p14="http://schemas.microsoft.com/office/powerpoint/2010/main" val="1159933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Integrated Circuits: From Transistors to Chip Microarchitecture</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1550" y="1829871"/>
            <a:ext cx="11146242" cy="4149914"/>
          </a:xfrm>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8449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r>
              <a:rPr lang="en-US" sz="3200" dirty="0"/>
              <a:t>The Concept of </a:t>
            </a:r>
            <a:r>
              <a:rPr lang="en-US" sz="3200" dirty="0">
                <a:solidFill>
                  <a:srgbClr val="FFC000"/>
                </a:solidFill>
              </a:rPr>
              <a:t>Local Memory</a:t>
            </a:r>
            <a:br>
              <a:rPr lang="en-US" sz="3200" dirty="0"/>
            </a:br>
            <a:r>
              <a:rPr lang="en-US" sz="2000" dirty="0"/>
              <a:t>[“local”: misnomer]</a:t>
            </a:r>
            <a:endParaRPr lang="en-US" sz="18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97987" name="Rectangle 3"/>
          <p:cNvSpPr>
            <a:spLocks noGrp="1" noChangeArrowheads="1"/>
          </p:cNvSpPr>
          <p:nvPr>
            <p:ph type="body" idx="4294967295"/>
          </p:nvPr>
        </p:nvSpPr>
        <p:spPr>
          <a:xfrm>
            <a:off x="301519" y="1491974"/>
            <a:ext cx="6100763" cy="4648200"/>
          </a:xfrm>
        </p:spPr>
        <p:txBody>
          <a:bodyPr>
            <a:normAutofit fontScale="92500" lnSpcReduction="10000"/>
          </a:bodyPr>
          <a:lstStyle/>
          <a:p>
            <a:pPr marL="284163" indent="-284163"/>
            <a:endParaRPr lang="en-US" sz="2200" dirty="0"/>
          </a:p>
          <a:p>
            <a:pPr marL="284163" indent="-284163"/>
            <a:r>
              <a:rPr lang="en-US" sz="2200" dirty="0"/>
              <a:t>Physically, local memory does not exist</a:t>
            </a:r>
          </a:p>
          <a:p>
            <a:pPr marL="741363" lvl="1" indent="-284163"/>
            <a:r>
              <a:rPr lang="en-US" sz="1800" dirty="0"/>
              <a:t>In reality, </a:t>
            </a:r>
            <a:r>
              <a:rPr lang="en-US" sz="1800" dirty="0">
                <a:solidFill>
                  <a:srgbClr val="C00000"/>
                </a:solidFill>
              </a:rPr>
              <a:t>data stored in “local memory” is placed in cache or the global memory at run time or by the compiler</a:t>
            </a:r>
          </a:p>
          <a:p>
            <a:pPr marL="284163" indent="-284163"/>
            <a:endParaRPr lang="en-US" sz="2200" dirty="0"/>
          </a:p>
          <a:p>
            <a:pPr marL="284163" indent="-284163"/>
            <a:r>
              <a:rPr lang="en-US" sz="2200" dirty="0"/>
              <a:t>What gets stored in local memory?</a:t>
            </a:r>
          </a:p>
          <a:p>
            <a:pPr marL="682625" lvl="1" indent="-333375"/>
            <a:r>
              <a:rPr lang="en-US" sz="1800" dirty="0">
                <a:solidFill>
                  <a:srgbClr val="C00000"/>
                </a:solidFill>
              </a:rPr>
              <a:t>Register</a:t>
            </a:r>
            <a:r>
              <a:rPr lang="en-US" sz="1800" dirty="0"/>
              <a:t> spill, if too many registers are needed for computation (“high register pressure”)</a:t>
            </a:r>
          </a:p>
          <a:p>
            <a:pPr marL="682625" lvl="1" indent="-333375"/>
            <a:r>
              <a:rPr lang="en-US" sz="1800" dirty="0"/>
              <a:t>The </a:t>
            </a:r>
            <a:r>
              <a:rPr lang="en-US" sz="1800" dirty="0">
                <a:solidFill>
                  <a:srgbClr val="C00000"/>
                </a:solidFill>
              </a:rPr>
              <a:t>stack</a:t>
            </a:r>
            <a:r>
              <a:rPr lang="en-US" sz="1800" dirty="0"/>
              <a:t> of the thread</a:t>
            </a:r>
          </a:p>
          <a:p>
            <a:pPr marL="225425" indent="-333375"/>
            <a:endParaRPr lang="en-US" sz="2200" dirty="0"/>
          </a:p>
          <a:p>
            <a:pPr marL="225425" indent="-333375"/>
            <a:r>
              <a:rPr lang="en-US" sz="2200" dirty="0"/>
              <a:t>Quick observations:</a:t>
            </a:r>
          </a:p>
          <a:p>
            <a:pPr marL="682625" lvl="1" indent="-333375"/>
            <a:r>
              <a:rPr lang="en-US" sz="1800" dirty="0"/>
              <a:t>“Local” means that it’s got local scope; i.e., it’s specific to one thread and not visible to any other thread</a:t>
            </a:r>
          </a:p>
          <a:p>
            <a:pPr marL="682625" lvl="1" indent="-333375"/>
            <a:r>
              <a:rPr lang="en-US" sz="1800" b="1" dirty="0">
                <a:solidFill>
                  <a:srgbClr val="C00000"/>
                </a:solidFill>
              </a:rPr>
              <a:t>Local memory has the same latency as global memory, </a:t>
            </a:r>
            <a:r>
              <a:rPr lang="en-US" sz="1800" b="1" i="1" dirty="0">
                <a:solidFill>
                  <a:srgbClr val="C00000"/>
                </a:solidFill>
              </a:rPr>
              <a:t>unless</a:t>
            </a:r>
            <a:r>
              <a:rPr lang="en-US" sz="1800" b="1" dirty="0">
                <a:solidFill>
                  <a:srgbClr val="C00000"/>
                </a:solidFill>
              </a:rPr>
              <a:t> cached</a:t>
            </a:r>
            <a:br>
              <a:rPr lang="en-US" sz="1800" dirty="0"/>
            </a:br>
            <a:endParaRPr lang="en-US" sz="1800" dirty="0"/>
          </a:p>
        </p:txBody>
      </p:sp>
      <p:grpSp>
        <p:nvGrpSpPr>
          <p:cNvPr id="297988" name="Group 4"/>
          <p:cNvGrpSpPr>
            <a:grpSpLocks/>
          </p:cNvGrpSpPr>
          <p:nvPr/>
        </p:nvGrpSpPr>
        <p:grpSpPr bwMode="auto">
          <a:xfrm>
            <a:off x="7083318" y="1176061"/>
            <a:ext cx="4541838" cy="5045075"/>
            <a:chOff x="2842" y="974"/>
            <a:chExt cx="2861" cy="3178"/>
          </a:xfrm>
        </p:grpSpPr>
        <p:sp>
          <p:nvSpPr>
            <p:cNvPr id="297989"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990"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(Device) Grid</a:t>
              </a:r>
            </a:p>
          </p:txBody>
        </p:sp>
        <p:sp>
          <p:nvSpPr>
            <p:cNvPr id="297991"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2"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3"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4"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(0, 0)</a:t>
              </a:r>
            </a:p>
          </p:txBody>
        </p:sp>
        <p:sp>
          <p:nvSpPr>
            <p:cNvPr id="297995"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6"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7"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8"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9"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0"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1"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2"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3"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4"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5"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06"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07"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08"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9"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0"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1"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2"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3"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4"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(1, 0)</a:t>
              </a:r>
              <a:endParaRPr kumimoji="0" lang="en-US" sz="18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5"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6"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7"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8"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9"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0"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1"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2"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3"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4"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5"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26"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27"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28"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9"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0"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1"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2"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3"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4"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Host</a:t>
              </a:r>
            </a:p>
          </p:txBody>
        </p:sp>
        <p:sp>
          <p:nvSpPr>
            <p:cNvPr id="298035"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6"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7"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7267548"/>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0BC553-44D5-1DD2-57E1-B7015E93F745}"/>
              </a:ext>
            </a:extLst>
          </p:cNvPr>
          <p:cNvSpPr>
            <a:spLocks noGrp="1"/>
          </p:cNvSpPr>
          <p:nvPr>
            <p:ph type="title"/>
          </p:nvPr>
        </p:nvSpPr>
        <p:spPr/>
        <p:txBody>
          <a:bodyPr/>
          <a:lstStyle/>
          <a:p>
            <a:r>
              <a:rPr kumimoji="0" lang="en-US" sz="3600" b="0" i="0" u="none" strike="noStrike" kern="1200" cap="none" spc="0" normalizeH="0" baseline="0" noProof="0" dirty="0">
                <a:ln>
                  <a:noFill/>
                </a:ln>
                <a:solidFill>
                  <a:srgbClr val="FFC000"/>
                </a:solidFill>
                <a:effectLst/>
                <a:uLnTx/>
                <a:uFillTx/>
                <a:latin typeface="Calibri Light" panose="020F0302020204030204"/>
                <a:ea typeface="+mj-ea"/>
                <a:cs typeface="+mj-cs"/>
              </a:rPr>
              <a:t>Caches</a:t>
            </a: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 &amp; the </a:t>
            </a:r>
            <a:r>
              <a:rPr kumimoji="0" lang="en-US" sz="3600" b="0" i="0" u="none" strike="noStrike" kern="1200" cap="none" spc="0" normalizeH="0" baseline="0" noProof="0" dirty="0">
                <a:ln>
                  <a:noFill/>
                </a:ln>
                <a:solidFill>
                  <a:srgbClr val="FFC000"/>
                </a:solidFill>
                <a:effectLst/>
                <a:uLnTx/>
                <a:uFillTx/>
                <a:latin typeface="Calibri Light" panose="020F0302020204030204"/>
                <a:ea typeface="+mj-ea"/>
                <a:cs typeface="+mj-cs"/>
              </a:rPr>
              <a:t>Shared</a:t>
            </a: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 Memory</a:t>
            </a:r>
            <a:endParaRPr lang="en-US" dirty="0"/>
          </a:p>
        </p:txBody>
      </p:sp>
      <p:sp>
        <p:nvSpPr>
          <p:cNvPr id="5" name="Content Placeholder 4">
            <a:extLst>
              <a:ext uri="{FF2B5EF4-FFF2-40B4-BE49-F238E27FC236}">
                <a16:creationId xmlns:a16="http://schemas.microsoft.com/office/drawing/2014/main" id="{5D326C44-801A-D9A6-DDEA-098E048E3FDC}"/>
              </a:ext>
            </a:extLst>
          </p:cNvPr>
          <p:cNvSpPr>
            <a:spLocks noGrp="1"/>
          </p:cNvSpPr>
          <p:nvPr>
            <p:ph idx="1"/>
          </p:nvPr>
        </p:nvSpPr>
        <p:spPr/>
        <p:txBody>
          <a:bodyPr/>
          <a:lstStyle/>
          <a:p>
            <a:pPr lvl="1"/>
            <a:endParaRPr lang="en-US" dirty="0"/>
          </a:p>
          <a:p>
            <a:r>
              <a:rPr lang="en-US" dirty="0">
                <a:solidFill>
                  <a:srgbClr val="0070C0"/>
                </a:solidFill>
              </a:rPr>
              <a:t>Logically</a:t>
            </a:r>
            <a:r>
              <a:rPr lang="en-US" dirty="0"/>
              <a:t>, there is a distinction between cache and shared memory</a:t>
            </a:r>
          </a:p>
          <a:p>
            <a:pPr lvl="1"/>
            <a:r>
              <a:rPr lang="en-US" dirty="0"/>
              <a:t>That is, they are handled differently by the runtime</a:t>
            </a:r>
          </a:p>
          <a:p>
            <a:pPr lvl="1"/>
            <a:endParaRPr lang="en-US" dirty="0"/>
          </a:p>
          <a:p>
            <a:pPr lvl="1"/>
            <a:endParaRPr lang="en-US" dirty="0"/>
          </a:p>
          <a:p>
            <a:r>
              <a:rPr lang="en-US" dirty="0">
                <a:solidFill>
                  <a:srgbClr val="0070C0"/>
                </a:solidFill>
              </a:rPr>
              <a:t>Physically</a:t>
            </a:r>
            <a:r>
              <a:rPr lang="en-US" dirty="0"/>
              <a:t>, there is no difference between the two of them</a:t>
            </a:r>
          </a:p>
          <a:p>
            <a:pPr lvl="1"/>
            <a:r>
              <a:rPr lang="en-US" dirty="0"/>
              <a:t>You can turn a “dial” and have more or less cache, that is, have less or more shared memory</a:t>
            </a:r>
          </a:p>
          <a:p>
            <a:endParaRPr lang="en-US" dirty="0"/>
          </a:p>
          <a:p>
            <a:endParaRPr lang="en-US" dirty="0"/>
          </a:p>
          <a:p>
            <a:r>
              <a:rPr lang="en-US" dirty="0"/>
              <a:t>Caches: controlled by the runtime</a:t>
            </a:r>
          </a:p>
          <a:p>
            <a:r>
              <a:rPr lang="en-US" dirty="0"/>
              <a:t>Shared memory: controlled by you (think of it as “fast scratchpad memory”)</a:t>
            </a:r>
          </a:p>
        </p:txBody>
      </p:sp>
      <p:sp>
        <p:nvSpPr>
          <p:cNvPr id="3" name="Slide Number Placeholder 2">
            <a:extLst>
              <a:ext uri="{FF2B5EF4-FFF2-40B4-BE49-F238E27FC236}">
                <a16:creationId xmlns:a16="http://schemas.microsoft.com/office/drawing/2014/main" id="{81A9F2B2-7841-B593-187D-4D958AD31B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23343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Caches</a:t>
            </a:r>
            <a:r>
              <a:rPr lang="en-US" dirty="0"/>
              <a:t> &amp; the </a:t>
            </a:r>
            <a:r>
              <a:rPr lang="en-US" dirty="0">
                <a:solidFill>
                  <a:srgbClr val="FFC000"/>
                </a:solidFill>
              </a:rPr>
              <a:t>Shared</a:t>
            </a:r>
            <a:r>
              <a:rPr lang="en-US" dirty="0"/>
              <a:t> Memory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5103540" y="966438"/>
            <a:ext cx="6962079" cy="5824375"/>
          </a:xfrm>
        </p:spPr>
        <p:txBody>
          <a:bodyPr>
            <a:normAutofit lnSpcReduction="10000"/>
          </a:bodyPr>
          <a:lstStyle/>
          <a:p>
            <a:r>
              <a:rPr lang="en-US" sz="2000" dirty="0"/>
              <a:t>Fermi</a:t>
            </a:r>
          </a:p>
          <a:p>
            <a:pPr lvl="1"/>
            <a:r>
              <a:rPr lang="en-US" sz="1800" dirty="0"/>
              <a:t>Each SM: 64 KB L1 cache &amp; shared memory</a:t>
            </a:r>
          </a:p>
          <a:p>
            <a:pPr lvl="1"/>
            <a:r>
              <a:rPr lang="en-US" sz="1800" dirty="0"/>
              <a:t>All SMs tap into a common 768 KB L2 cache memory</a:t>
            </a:r>
          </a:p>
          <a:p>
            <a:endParaRPr lang="en-US" sz="2100" dirty="0"/>
          </a:p>
          <a:p>
            <a:r>
              <a:rPr lang="en-US" sz="2100" dirty="0"/>
              <a:t>Pascal:</a:t>
            </a:r>
          </a:p>
          <a:p>
            <a:pPr lvl="1"/>
            <a:r>
              <a:rPr lang="en-US" sz="1800" dirty="0"/>
              <a:t>Each SM: Unified 24 KB L1 cache</a:t>
            </a:r>
          </a:p>
          <a:p>
            <a:pPr lvl="1"/>
            <a:r>
              <a:rPr lang="en-US" sz="1800" dirty="0"/>
              <a:t>Each SM: 64 KB shared memory</a:t>
            </a:r>
          </a:p>
          <a:p>
            <a:pPr lvl="1"/>
            <a:r>
              <a:rPr lang="en-US" sz="1800" dirty="0"/>
              <a:t>All SMs tap into 4096 KB of L2 cache memory</a:t>
            </a:r>
          </a:p>
          <a:p>
            <a:endParaRPr lang="en-US" sz="2200" dirty="0"/>
          </a:p>
          <a:p>
            <a:r>
              <a:rPr lang="en-US" sz="2000" dirty="0"/>
              <a:t>Volta:</a:t>
            </a:r>
          </a:p>
          <a:p>
            <a:pPr lvl="1"/>
            <a:r>
              <a:rPr lang="en-US" sz="1800" dirty="0"/>
              <a:t>L1 cache + Shared Mem = 128 KB per SM</a:t>
            </a:r>
          </a:p>
          <a:p>
            <a:pPr lvl="1"/>
            <a:r>
              <a:rPr lang="en-US" sz="1800" dirty="0"/>
              <a:t>One can carve out of 128KB shared memory as follows:</a:t>
            </a:r>
          </a:p>
          <a:p>
            <a:pPr lvl="2"/>
            <a:r>
              <a:rPr lang="en-US" sz="1600" dirty="0"/>
              <a:t>0 KB, 8 KB, 16 KB, 32 KB, 64 KB, or 96 KB</a:t>
            </a:r>
          </a:p>
          <a:p>
            <a:pPr lvl="1"/>
            <a:r>
              <a:rPr lang="en-US" sz="1800" dirty="0"/>
              <a:t>What is not taken by the </a:t>
            </a:r>
            <a:r>
              <a:rPr lang="en-US" sz="1800" dirty="0" err="1"/>
              <a:t>ShMem</a:t>
            </a:r>
            <a:r>
              <a:rPr lang="en-US" sz="1800" dirty="0"/>
              <a:t> becomes L1 cache:</a:t>
            </a:r>
          </a:p>
          <a:p>
            <a:pPr lvl="2"/>
            <a:r>
              <a:rPr lang="en-US" sz="1600" dirty="0"/>
              <a:t>128 KB, 120 KB, 112 KB, 96 KB, 64 KB, 32 KB</a:t>
            </a:r>
          </a:p>
          <a:p>
            <a:pPr lvl="1"/>
            <a:r>
              <a:rPr lang="en-US" sz="1800" dirty="0"/>
              <a:t>All SMs tap into 6144 KB of L2 cache memory, visible to all SMs</a:t>
            </a:r>
          </a:p>
          <a:p>
            <a:endParaRPr lang="en-US" sz="2000" dirty="0"/>
          </a:p>
          <a:p>
            <a:r>
              <a:rPr lang="en-US" sz="2000" dirty="0"/>
              <a:t>IMPORTANT: Numbers reported are </a:t>
            </a:r>
            <a:r>
              <a:rPr lang="en-US" sz="2000" dirty="0">
                <a:solidFill>
                  <a:srgbClr val="0070C0"/>
                </a:solidFill>
              </a:rPr>
              <a:t>per SM</a:t>
            </a:r>
          </a:p>
        </p:txBody>
      </p:sp>
      <p:grpSp>
        <p:nvGrpSpPr>
          <p:cNvPr id="10" name="Group 9"/>
          <p:cNvGrpSpPr/>
          <p:nvPr/>
        </p:nvGrpSpPr>
        <p:grpSpPr>
          <a:xfrm>
            <a:off x="396653" y="1193235"/>
            <a:ext cx="3124200" cy="5410200"/>
            <a:chOff x="5072063" y="762000"/>
            <a:chExt cx="3614737" cy="6019800"/>
          </a:xfrm>
        </p:grpSpPr>
        <p:sp>
          <p:nvSpPr>
            <p:cNvPr id="8" name="Rectangle 7"/>
            <p:cNvSpPr/>
            <p:nvPr/>
          </p:nvSpPr>
          <p:spPr>
            <a:xfrm>
              <a:off x="5072063" y="762000"/>
              <a:ext cx="3614737" cy="601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5213350" y="1219200"/>
              <a:ext cx="3337560" cy="5458460"/>
            </a:xfrm>
            <a:prstGeom prst="rect">
              <a:avLst/>
            </a:prstGeom>
          </p:spPr>
        </p:pic>
      </p:grpSp>
      <p:sp>
        <p:nvSpPr>
          <p:cNvPr id="9" name="Rectangle 8"/>
          <p:cNvSpPr/>
          <p:nvPr/>
        </p:nvSpPr>
        <p:spPr>
          <a:xfrm>
            <a:off x="1412866" y="1193235"/>
            <a:ext cx="10917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Fermi SM</a:t>
            </a:r>
          </a:p>
        </p:txBody>
      </p:sp>
      <p:cxnSp>
        <p:nvCxnSpPr>
          <p:cNvPr id="11" name="Straight Arrow Connector 10"/>
          <p:cNvCxnSpPr>
            <a:cxnSpLocks/>
          </p:cNvCxnSpPr>
          <p:nvPr/>
        </p:nvCxnSpPr>
        <p:spPr>
          <a:xfrm flipH="1">
            <a:off x="2653610" y="4363844"/>
            <a:ext cx="2950207" cy="1766007"/>
          </a:xfrm>
          <a:prstGeom prst="straightConnector1">
            <a:avLst/>
          </a:prstGeom>
          <a:ln w="25400">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H="1">
            <a:off x="2719180" y="5716859"/>
            <a:ext cx="2884637" cy="691314"/>
          </a:xfrm>
          <a:prstGeom prst="straightConnector1">
            <a:avLst/>
          </a:prstGeom>
          <a:ln w="25400">
            <a:solidFill>
              <a:srgbClr val="5C002E"/>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84938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099175" y="1546226"/>
            <a:ext cx="4541838" cy="5045075"/>
            <a:chOff x="2842" y="974"/>
            <a:chExt cx="2861" cy="3178"/>
          </a:xfrm>
        </p:grpSpPr>
        <p:sp>
          <p:nvSpPr>
            <p:cNvPr id="37893"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94"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 Grid</a:t>
              </a:r>
            </a:p>
          </p:txBody>
        </p:sp>
        <p:sp>
          <p:nvSpPr>
            <p:cNvPr id="37895"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896"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897"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898"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(0, 0)</a:t>
              </a:r>
            </a:p>
          </p:txBody>
        </p:sp>
        <p:sp>
          <p:nvSpPr>
            <p:cNvPr id="37899"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0"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1"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2"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3"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4"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5"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6"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7"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8"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9"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0"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1"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2"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3"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4"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5"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6"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7"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8"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9"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0"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1"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2"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3"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4"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5"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6"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7"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8"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9"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30"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31"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32"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3"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4"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5"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6"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7"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8"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3300"/>
                </a:solidFill>
                <a:effectLst/>
                <a:uLnTx/>
                <a:uFillTx/>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3300"/>
                </a:solidFill>
                <a:effectLst/>
                <a:uLnTx/>
                <a:uFillTx/>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3300"/>
                </a:solidFill>
                <a:effectLst/>
                <a:uLnTx/>
                <a:uFillTx/>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Host</a:t>
              </a:r>
            </a:p>
          </p:txBody>
        </p:sp>
        <p:sp>
          <p:nvSpPr>
            <p:cNvPr id="37939"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40"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41"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891" name="Rectangle 3"/>
          <p:cNvSpPr>
            <a:spLocks noGrp="1" noChangeArrowheads="1"/>
          </p:cNvSpPr>
          <p:nvPr>
            <p:ph type="body" idx="4294967295"/>
          </p:nvPr>
        </p:nvSpPr>
        <p:spPr>
          <a:xfrm>
            <a:off x="364272" y="1524000"/>
            <a:ext cx="5416552" cy="4445002"/>
          </a:xfrm>
        </p:spPr>
        <p:txBody>
          <a:bodyPr/>
          <a:lstStyle/>
          <a:p>
            <a:pPr>
              <a:lnSpc>
                <a:spcPct val="90000"/>
              </a:lnSpc>
            </a:pPr>
            <a:r>
              <a:rPr lang="en-US" sz="2000" dirty="0"/>
              <a:t>Global memory</a:t>
            </a:r>
          </a:p>
          <a:p>
            <a:pPr lvl="1">
              <a:lnSpc>
                <a:spcPct val="90000"/>
              </a:lnSpc>
            </a:pPr>
            <a:r>
              <a:rPr lang="en-US" sz="1800" dirty="0"/>
              <a:t>Main means of communicating R/W Data between </a:t>
            </a:r>
            <a:r>
              <a:rPr lang="en-US" sz="1800" dirty="0">
                <a:solidFill>
                  <a:schemeClr val="accent2"/>
                </a:solidFill>
              </a:rPr>
              <a:t>host </a:t>
            </a:r>
            <a:r>
              <a:rPr lang="en-US" sz="1800" dirty="0"/>
              <a:t>and </a:t>
            </a:r>
            <a:r>
              <a:rPr lang="en-US" sz="1800" dirty="0">
                <a:solidFill>
                  <a:schemeClr val="accent2"/>
                </a:solidFill>
              </a:rPr>
              <a:t>device</a:t>
            </a:r>
          </a:p>
          <a:p>
            <a:pPr lvl="1">
              <a:lnSpc>
                <a:spcPct val="90000"/>
              </a:lnSpc>
            </a:pPr>
            <a:r>
              <a:rPr lang="en-US" sz="1800" dirty="0"/>
              <a:t>Contents visible to all threads</a:t>
            </a:r>
          </a:p>
          <a:p>
            <a:pPr>
              <a:lnSpc>
                <a:spcPct val="90000"/>
              </a:lnSpc>
            </a:pPr>
            <a:endParaRPr lang="en-US" sz="2000" dirty="0"/>
          </a:p>
          <a:p>
            <a:pPr>
              <a:lnSpc>
                <a:spcPct val="90000"/>
              </a:lnSpc>
            </a:pPr>
            <a:r>
              <a:rPr lang="en-US" sz="2000" dirty="0"/>
              <a:t>Texture and Constant Memories</a:t>
            </a:r>
          </a:p>
          <a:p>
            <a:pPr lvl="1">
              <a:lnSpc>
                <a:spcPct val="90000"/>
              </a:lnSpc>
            </a:pPr>
            <a:r>
              <a:rPr lang="en-US" sz="1800" dirty="0"/>
              <a:t>Constants initialized by host </a:t>
            </a:r>
          </a:p>
          <a:p>
            <a:pPr lvl="1">
              <a:lnSpc>
                <a:spcPct val="90000"/>
              </a:lnSpc>
            </a:pPr>
            <a:r>
              <a:rPr lang="en-US" sz="1800" dirty="0"/>
              <a:t>Contents visible to all threads</a:t>
            </a:r>
          </a:p>
          <a:p>
            <a:pPr lvl="1">
              <a:lnSpc>
                <a:spcPct val="90000"/>
              </a:lnSpc>
            </a:pPr>
            <a:endParaRPr lang="en-US" sz="1800" dirty="0"/>
          </a:p>
          <a:p>
            <a:endParaRPr lang="en-US" sz="2200" dirty="0"/>
          </a:p>
          <a:p>
            <a:r>
              <a:rPr lang="en-US" sz="2200" dirty="0"/>
              <a:t>Global, texture and constant memories are accessible by host</a:t>
            </a:r>
          </a:p>
          <a:p>
            <a:pPr lvl="1"/>
            <a:r>
              <a:rPr lang="en-US" sz="1800" dirty="0"/>
              <a:t>Done at high latency, low bandwidth</a:t>
            </a:r>
          </a:p>
        </p:txBody>
      </p:sp>
      <p:sp>
        <p:nvSpPr>
          <p:cNvPr id="37943" name="Line 55"/>
          <p:cNvSpPr>
            <a:spLocks noChangeShapeType="1"/>
          </p:cNvSpPr>
          <p:nvPr/>
        </p:nvSpPr>
        <p:spPr bwMode="auto">
          <a:xfrm>
            <a:off x="2899317" y="3516362"/>
            <a:ext cx="4088859" cy="2078184"/>
          </a:xfrm>
          <a:prstGeom prst="line">
            <a:avLst/>
          </a:prstGeom>
          <a:noFill/>
          <a:ln w="15875">
            <a:solidFill>
              <a:srgbClr val="0070C0"/>
            </a:solidFill>
            <a:prstDash val="sysDot"/>
            <a:round/>
            <a:headEnd/>
            <a:tailEnd type="arrow"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44" name="Line 56"/>
          <p:cNvSpPr>
            <a:spLocks noChangeShapeType="1"/>
          </p:cNvSpPr>
          <p:nvPr/>
        </p:nvSpPr>
        <p:spPr bwMode="auto">
          <a:xfrm>
            <a:off x="1517648" y="3516363"/>
            <a:ext cx="5456238" cy="2617932"/>
          </a:xfrm>
          <a:prstGeom prst="line">
            <a:avLst/>
          </a:prstGeom>
          <a:noFill/>
          <a:ln w="15875">
            <a:solidFill>
              <a:srgbClr val="0070C0"/>
            </a:solidFill>
            <a:prstDash val="sysDot"/>
            <a:round/>
            <a:headEnd/>
            <a:tailEnd type="arrow"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90" name="Rectangle 2"/>
          <p:cNvSpPr>
            <a:spLocks noGrp="1" noChangeArrowheads="1"/>
          </p:cNvSpPr>
          <p:nvPr>
            <p:ph type="title"/>
          </p:nvPr>
        </p:nvSpPr>
        <p:spPr/>
        <p:txBody>
          <a:bodyPr>
            <a:normAutofit/>
          </a:bodyPr>
          <a:lstStyle/>
          <a:p>
            <a:r>
              <a:rPr lang="en-US" sz="3200" dirty="0">
                <a:solidFill>
                  <a:srgbClr val="FFC000"/>
                </a:solidFill>
              </a:rPr>
              <a:t>Global</a:t>
            </a:r>
            <a:r>
              <a:rPr lang="en-US" sz="3200" dirty="0"/>
              <a:t>, </a:t>
            </a:r>
            <a:r>
              <a:rPr lang="en-US" sz="3200" dirty="0">
                <a:solidFill>
                  <a:srgbClr val="FFC000"/>
                </a:solidFill>
              </a:rPr>
              <a:t>Constant</a:t>
            </a:r>
            <a:r>
              <a:rPr lang="en-US" sz="3200" dirty="0"/>
              <a:t>, and </a:t>
            </a:r>
            <a:r>
              <a:rPr lang="en-US" sz="3200" dirty="0">
                <a:solidFill>
                  <a:srgbClr val="FFC000"/>
                </a:solidFill>
              </a:rPr>
              <a:t>Texture</a:t>
            </a:r>
            <a:r>
              <a:rPr lang="en-US" sz="3200" dirty="0"/>
              <a:t> Memories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7947" name="Rectangle 59"/>
              <p:cNvSpPr>
                <a:spLocks noChangeArrowheads="1"/>
              </p:cNvSpPr>
              <p:nvPr/>
            </p:nvSpPr>
            <p:spPr bwMode="auto">
              <a:xfrm>
                <a:off x="166687" y="6564947"/>
                <a:ext cx="788999" cy="246221"/>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itchFamily="34" charset="0"/>
                    <a:ea typeface="+mn-ea"/>
                    <a:cs typeface="+mn-cs"/>
                  </a:rPr>
                  <a:t>[NVIDIA]</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00" b="0" i="0" u="none" strike="noStrike" kern="1200" cap="none" spc="0" normalizeH="0" baseline="0" noProof="0" dirty="0">
                  <a:ln>
                    <a:noFill/>
                  </a:ln>
                  <a:solidFill>
                    <a:prstClr val="black"/>
                  </a:solidFill>
                  <a:effectLst/>
                  <a:uLnTx/>
                  <a:uFillTx/>
                  <a:latin typeface="Arial" pitchFamily="34" charset="0"/>
                  <a:ea typeface="+mn-ea"/>
                  <a:cs typeface="+mn-cs"/>
                </a:endParaRPr>
              </a:p>
            </p:txBody>
          </p:sp>
        </mc:Choice>
        <mc:Fallback xmlns="">
          <p:sp>
            <p:nvSpPr>
              <p:cNvPr id="37947" name="Rectangle 59"/>
              <p:cNvSpPr>
                <a:spLocks noRot="1" noChangeAspect="1" noMove="1" noResize="1" noEditPoints="1" noAdjustHandles="1" noChangeArrowheads="1" noChangeShapeType="1" noTextEdit="1"/>
              </p:cNvSpPr>
              <p:nvPr/>
            </p:nvSpPr>
            <p:spPr bwMode="auto">
              <a:xfrm>
                <a:off x="166687" y="6564947"/>
                <a:ext cx="788999" cy="246221"/>
              </a:xfrm>
              <a:prstGeom prst="rect">
                <a:avLst/>
              </a:prstGeom>
              <a:blipFill>
                <a:blip r:embed="rId3"/>
                <a:stretch>
                  <a:fillRect b="-10000"/>
                </a:stretch>
              </a:blipFill>
              <a:ln w="9525">
                <a:noFill/>
                <a:miter lim="800000"/>
                <a:headEnd/>
                <a:tailEnd/>
              </a:ln>
              <a:effectLst/>
            </p:spPr>
            <p:txBody>
              <a:bodyPr/>
              <a:lstStyle/>
              <a:p>
                <a:r>
                  <a:rPr lang="en-US">
                    <a:noFill/>
                  </a:rPr>
                  <a:t> </a:t>
                </a:r>
              </a:p>
            </p:txBody>
          </p:sp>
        </mc:Fallback>
      </mc:AlternateContent>
      <p:sp>
        <p:nvSpPr>
          <p:cNvPr id="37948" name="Rectangle 60"/>
          <p:cNvSpPr>
            <a:spLocks noChangeArrowheads="1"/>
          </p:cNvSpPr>
          <p:nvPr/>
        </p:nvSpPr>
        <p:spPr bwMode="auto">
          <a:xfrm>
            <a:off x="700328" y="6208909"/>
            <a:ext cx="4397977" cy="307777"/>
          </a:xfrm>
          <a:prstGeom prst="rect">
            <a:avLst/>
          </a:prstGeom>
          <a:noFill/>
          <a:ln w="9525">
            <a:noFill/>
            <a:miter lim="800000"/>
            <a:headEnd/>
            <a:tailEnd/>
          </a:ln>
          <a:effectLst/>
        </p:spPr>
        <p:txBody>
          <a:bodyPr wrap="square">
            <a:spAutoFit/>
          </a:bodyPr>
          <a:lstStyle/>
          <a:p>
            <a:pPr marL="0" marR="0" lvl="0" indent="0" algn="l" defTabSz="914400" rtl="0" eaLnBrk="1" fontAlgn="auto" latinLnBrk="0" hangingPunct="1">
              <a:lnSpc>
                <a:spcPct val="100000"/>
              </a:lnSpc>
              <a:spcBef>
                <a:spcPct val="30000"/>
              </a:spcBef>
              <a:spcAft>
                <a:spcPts val="0"/>
              </a:spcAft>
              <a:buClrTx/>
              <a:buSzTx/>
              <a:buFontTx/>
              <a:buNone/>
              <a:tabLst/>
              <a:defRPr/>
            </a:pPr>
            <a:r>
              <a:rPr kumimoji="0" lang="en-US" sz="1400" b="0" i="0" u="sng" strike="noStrike" kern="1200" cap="none" spc="0" normalizeH="0" baseline="0" noProof="0" dirty="0">
                <a:ln>
                  <a:noFill/>
                </a:ln>
                <a:solidFill>
                  <a:prstClr val="black"/>
                </a:solidFill>
                <a:effectLst/>
                <a:uLnTx/>
                <a:uFillTx/>
                <a:latin typeface="Arial" pitchFamily="34" charset="0"/>
                <a:ea typeface="+mn-ea"/>
                <a:cs typeface="+mn-cs"/>
              </a:rPr>
              <a:t>NOTE</a:t>
            </a:r>
            <a:r>
              <a:rPr kumimoji="0" lang="en-US" sz="1400" b="0" i="0" u="none" strike="noStrike" kern="1200" cap="none" spc="0" normalizeH="0" baseline="0" noProof="0" dirty="0">
                <a:ln>
                  <a:noFill/>
                </a:ln>
                <a:solidFill>
                  <a:prstClr val="black"/>
                </a:solidFill>
                <a:effectLst/>
                <a:uLnTx/>
                <a:uFillTx/>
                <a:latin typeface="Arial" pitchFamily="34" charset="0"/>
                <a:ea typeface="+mn-ea"/>
                <a:cs typeface="+mn-cs"/>
              </a:rPr>
              <a:t>:  We will not emphasize texture in ME759.</a:t>
            </a:r>
          </a:p>
        </p:txBody>
      </p:sp>
      <p:sp>
        <p:nvSpPr>
          <p:cNvPr id="37942" name="Line 54"/>
          <p:cNvSpPr>
            <a:spLocks noChangeShapeType="1"/>
          </p:cNvSpPr>
          <p:nvPr/>
        </p:nvSpPr>
        <p:spPr bwMode="auto">
          <a:xfrm>
            <a:off x="955686" y="1791635"/>
            <a:ext cx="6078528" cy="3301067"/>
          </a:xfrm>
          <a:prstGeom prst="line">
            <a:avLst/>
          </a:prstGeom>
          <a:noFill/>
          <a:ln w="15875">
            <a:solidFill>
              <a:srgbClr val="0070C0"/>
            </a:solidFill>
            <a:prstDash val="sysDot"/>
            <a:round/>
            <a:headEnd/>
            <a:tailEnd type="arrow"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5633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r>
              <a:rPr lang="en-US" sz="3200" dirty="0"/>
              <a:t>CUDA Device Memory Allocation/Deallocation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889CB-F60A-4C2A-81E8-30C53FF816FA}"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80631" name="Rectangle 55"/>
          <p:cNvSpPr>
            <a:spLocks noGrp="1" noChangeArrowheads="1"/>
          </p:cNvSpPr>
          <p:nvPr>
            <p:ph type="body" sz="half" idx="4294967295"/>
          </p:nvPr>
        </p:nvSpPr>
        <p:spPr>
          <a:xfrm>
            <a:off x="143914" y="2189565"/>
            <a:ext cx="5669269" cy="4130288"/>
          </a:xfrm>
        </p:spPr>
        <p:txBody>
          <a:bodyPr/>
          <a:lstStyle/>
          <a:p>
            <a:r>
              <a:rPr lang="en-US" sz="2300" dirty="0" err="1">
                <a:latin typeface="Courier New" panose="02070309020205020404" pitchFamily="49" charset="0"/>
                <a:cs typeface="Courier New" panose="02070309020205020404" pitchFamily="49" charset="0"/>
              </a:rPr>
              <a:t>cudaMalloc</a:t>
            </a:r>
            <a:r>
              <a:rPr lang="en-US" sz="2300" dirty="0">
                <a:latin typeface="Courier New" panose="02070309020205020404" pitchFamily="49" charset="0"/>
                <a:cs typeface="Courier New" panose="02070309020205020404" pitchFamily="49" charset="0"/>
              </a:rPr>
              <a:t>()</a:t>
            </a:r>
          </a:p>
          <a:p>
            <a:pPr lvl="1"/>
            <a:r>
              <a:rPr lang="en-US" sz="2100" dirty="0"/>
              <a:t>Allocates mem in the device </a:t>
            </a:r>
            <a:r>
              <a:rPr lang="en-US" sz="2100" dirty="0">
                <a:solidFill>
                  <a:srgbClr val="C00000"/>
                </a:solidFill>
              </a:rPr>
              <a:t>Global Memory</a:t>
            </a:r>
          </a:p>
          <a:p>
            <a:pPr lvl="1"/>
            <a:r>
              <a:rPr lang="en-US" sz="2100" dirty="0"/>
              <a:t>Requires two parameters</a:t>
            </a:r>
          </a:p>
          <a:p>
            <a:pPr lvl="2"/>
            <a:r>
              <a:rPr lang="en-US" sz="1900" b="1" dirty="0"/>
              <a:t>Address of a pointe</a:t>
            </a:r>
            <a:r>
              <a:rPr lang="en-US" sz="1900" dirty="0"/>
              <a:t>r to the allocated object</a:t>
            </a:r>
          </a:p>
          <a:p>
            <a:pPr lvl="2"/>
            <a:r>
              <a:rPr lang="en-US" sz="1900" b="1" dirty="0"/>
              <a:t>Size of</a:t>
            </a:r>
            <a:r>
              <a:rPr lang="en-US" sz="1900" dirty="0"/>
              <a:t> allocated object</a:t>
            </a:r>
          </a:p>
          <a:p>
            <a:endParaRPr lang="en-US" sz="2300" dirty="0"/>
          </a:p>
          <a:p>
            <a:endParaRPr lang="en-US" sz="2300" dirty="0"/>
          </a:p>
          <a:p>
            <a:r>
              <a:rPr lang="en-US" sz="2300" dirty="0" err="1">
                <a:latin typeface="Courier New" panose="02070309020205020404" pitchFamily="49" charset="0"/>
                <a:cs typeface="Courier New" panose="02070309020205020404" pitchFamily="49" charset="0"/>
              </a:rPr>
              <a:t>cudaFree</a:t>
            </a:r>
            <a:r>
              <a:rPr lang="en-US" sz="2300" dirty="0">
                <a:latin typeface="Courier New" panose="02070309020205020404" pitchFamily="49" charset="0"/>
                <a:cs typeface="Courier New" panose="02070309020205020404" pitchFamily="49" charset="0"/>
              </a:rPr>
              <a:t>()</a:t>
            </a:r>
          </a:p>
          <a:p>
            <a:pPr lvl="1"/>
            <a:r>
              <a:rPr lang="en-US" sz="2100" dirty="0"/>
              <a:t>Frees mem from device Global Memory</a:t>
            </a:r>
          </a:p>
          <a:p>
            <a:pPr lvl="2"/>
            <a:r>
              <a:rPr lang="en-US" sz="1900" dirty="0"/>
              <a:t>Requires a pointer to freed object</a:t>
            </a:r>
          </a:p>
        </p:txBody>
      </p:sp>
      <p:grpSp>
        <p:nvGrpSpPr>
          <p:cNvPr id="280579" name="Group 3"/>
          <p:cNvGrpSpPr>
            <a:grpSpLocks/>
          </p:cNvGrpSpPr>
          <p:nvPr/>
        </p:nvGrpSpPr>
        <p:grpSpPr bwMode="auto">
          <a:xfrm>
            <a:off x="5943600" y="1295400"/>
            <a:ext cx="4724400" cy="5029200"/>
            <a:chOff x="2842" y="974"/>
            <a:chExt cx="2861" cy="3178"/>
          </a:xfrm>
        </p:grpSpPr>
        <p:sp>
          <p:nvSpPr>
            <p:cNvPr id="280580" name="AutoShape 4"/>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81" name="Text Box 5"/>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(Device) Grid</a:t>
              </a:r>
            </a:p>
          </p:txBody>
        </p:sp>
        <p:sp>
          <p:nvSpPr>
            <p:cNvPr id="280582" name="Text Box 6"/>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3" name="Text Box 7"/>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dirty="0">
                <a:ln>
                  <a:noFill/>
                </a:ln>
                <a:solidFill>
                  <a:srgbClr val="003300"/>
                </a:solidFill>
                <a:effectLst/>
                <a:uLnTx/>
                <a:uFillTx/>
                <a:latin typeface="Calibri" panose="020F0502020204030204"/>
                <a:ea typeface="+mn-ea"/>
                <a:cs typeface="+mn-cs"/>
              </a:endParaRPr>
            </a:p>
          </p:txBody>
        </p:sp>
        <p:sp>
          <p:nvSpPr>
            <p:cNvPr id="280584" name="Text Box 8"/>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5" name="Text Box 9"/>
            <p:cNvSpPr txBox="1">
              <a:spLocks noChangeArrowheads="1"/>
            </p:cNvSpPr>
            <p:nvPr/>
          </p:nvSpPr>
          <p:spPr bwMode="auto">
            <a:xfrm>
              <a:off x="3396"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(0, 0)</a:t>
              </a:r>
            </a:p>
          </p:txBody>
        </p:sp>
        <p:sp>
          <p:nvSpPr>
            <p:cNvPr id="280586" name="Text Box 10"/>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7" name="Text Box 11"/>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8" name="Text Box 12"/>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9" name="Text Box 13"/>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9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0" name="Line 14"/>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1" name="Line 15"/>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2" name="Line 16"/>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3" name="Line 17"/>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4" name="Line 18"/>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5" name="Line 19"/>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6" name="Text Box 20"/>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7" name="Text Box 21"/>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8" name="Text Box 22"/>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9" name="Line 23"/>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0" name="Line 24"/>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1" name="Line 25"/>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2" name="Line 26"/>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3" name="Line 27"/>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4" name="Line 28"/>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5" name="Text Box 29"/>
            <p:cNvSpPr txBox="1">
              <a:spLocks noChangeArrowheads="1"/>
            </p:cNvSpPr>
            <p:nvPr/>
          </p:nvSpPr>
          <p:spPr bwMode="auto">
            <a:xfrm>
              <a:off x="4553"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(1, 0)</a:t>
              </a:r>
              <a:endParaRPr kumimoji="0" lang="en-US" sz="18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6" name="Text Box 30"/>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7" name="Text Box 31"/>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8" name="Text Box 32"/>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9" name="Text Box 33"/>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0" name="Line 34"/>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1" name="Line 35"/>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2" name="Line 36"/>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3" name="Line 37"/>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4" name="Line 38"/>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5" name="Line 39"/>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6" name="Text Box 40"/>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7" name="Text Box 41"/>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8" name="Text Box 42"/>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9" name="Line 43"/>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0" name="Line 44"/>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1" name="Line 45"/>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2" name="Line 46"/>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3" name="Line 47"/>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4" name="Line 48"/>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5" name="Text Box 49"/>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Host</a:t>
              </a:r>
            </a:p>
          </p:txBody>
        </p:sp>
        <p:sp>
          <p:nvSpPr>
            <p:cNvPr id="280626" name="Line 50"/>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7" name="Line 51"/>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8" name="Line 52"/>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629" name="Line 53"/>
          <p:cNvSpPr>
            <a:spLocks noChangeShapeType="1"/>
          </p:cNvSpPr>
          <p:nvPr/>
        </p:nvSpPr>
        <p:spPr bwMode="auto">
          <a:xfrm>
            <a:off x="5687138" y="2884449"/>
            <a:ext cx="1161381" cy="1871887"/>
          </a:xfrm>
          <a:prstGeom prst="line">
            <a:avLst/>
          </a:prstGeom>
          <a:noFill/>
          <a:ln w="63500">
            <a:solidFill>
              <a:srgbClr val="C0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6389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sz="3500" dirty="0"/>
              <a:t>CUDA Host-Device Data Transfer</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82627" name="Rectangle 3"/>
          <p:cNvSpPr>
            <a:spLocks noGrp="1" noChangeArrowheads="1"/>
          </p:cNvSpPr>
          <p:nvPr>
            <p:ph idx="4294967295"/>
          </p:nvPr>
        </p:nvSpPr>
        <p:spPr>
          <a:xfrm>
            <a:off x="195628" y="1656885"/>
            <a:ext cx="5199019" cy="4582259"/>
          </a:xfrm>
        </p:spPr>
        <p:txBody>
          <a:bodyPr>
            <a:normAutofit/>
          </a:bodyPr>
          <a:lstStyle/>
          <a:p>
            <a:pPr>
              <a:lnSpc>
                <a:spcPct val="90000"/>
              </a:lnSpc>
            </a:pPr>
            <a:r>
              <a:rPr lang="en-US" sz="2000" dirty="0" err="1">
                <a:latin typeface="Courier New" panose="02070309020205020404" pitchFamily="49" charset="0"/>
                <a:ea typeface="Times New Roman" pitchFamily="18" charset="0"/>
                <a:cs typeface="Courier New" panose="02070309020205020404" pitchFamily="49" charset="0"/>
              </a:rPr>
              <a:t>cudaMemcpy</a:t>
            </a:r>
            <a:r>
              <a:rPr lang="en-US" sz="2000" dirty="0">
                <a:latin typeface="Courier New" panose="02070309020205020404" pitchFamily="49" charset="0"/>
                <a:ea typeface="Times New Roman" pitchFamily="18" charset="0"/>
                <a:cs typeface="Courier New" panose="02070309020205020404" pitchFamily="49" charset="0"/>
              </a:rPr>
              <a:t>()</a:t>
            </a:r>
          </a:p>
          <a:p>
            <a:pPr lvl="1">
              <a:lnSpc>
                <a:spcPct val="90000"/>
              </a:lnSpc>
            </a:pPr>
            <a:r>
              <a:rPr lang="en-US" sz="1800" dirty="0">
                <a:ea typeface="Times New Roman" pitchFamily="18" charset="0"/>
                <a:cs typeface="Courier New" pitchFamily="49" charset="0"/>
              </a:rPr>
              <a:t>Memory data transfer</a:t>
            </a:r>
          </a:p>
          <a:p>
            <a:pPr lvl="1">
              <a:lnSpc>
                <a:spcPct val="90000"/>
              </a:lnSpc>
            </a:pPr>
            <a:r>
              <a:rPr lang="en-US" sz="1800" dirty="0">
                <a:ea typeface="Times New Roman" pitchFamily="18" charset="0"/>
                <a:cs typeface="Courier New" pitchFamily="49" charset="0"/>
              </a:rPr>
              <a:t>Requires four parameters</a:t>
            </a:r>
          </a:p>
          <a:p>
            <a:pPr lvl="2">
              <a:lnSpc>
                <a:spcPct val="90000"/>
              </a:lnSpc>
            </a:pPr>
            <a:r>
              <a:rPr lang="en-US" dirty="0">
                <a:ea typeface="Times New Roman" pitchFamily="18" charset="0"/>
                <a:cs typeface="Courier New" pitchFamily="49" charset="0"/>
              </a:rPr>
              <a:t>Pointer to source </a:t>
            </a:r>
          </a:p>
          <a:p>
            <a:pPr lvl="2">
              <a:lnSpc>
                <a:spcPct val="90000"/>
              </a:lnSpc>
            </a:pPr>
            <a:r>
              <a:rPr lang="en-US" dirty="0">
                <a:ea typeface="Times New Roman" pitchFamily="18" charset="0"/>
                <a:cs typeface="Courier New" pitchFamily="49" charset="0"/>
              </a:rPr>
              <a:t>Pointer to destination</a:t>
            </a:r>
          </a:p>
          <a:p>
            <a:pPr lvl="2">
              <a:lnSpc>
                <a:spcPct val="90000"/>
              </a:lnSpc>
            </a:pPr>
            <a:r>
              <a:rPr lang="en-US" dirty="0">
                <a:ea typeface="Times New Roman" pitchFamily="18" charset="0"/>
                <a:cs typeface="Courier New" pitchFamily="49" charset="0"/>
              </a:rPr>
              <a:t>Number of bytes copied</a:t>
            </a:r>
          </a:p>
          <a:p>
            <a:pPr lvl="2">
              <a:lnSpc>
                <a:spcPct val="90000"/>
              </a:lnSpc>
            </a:pPr>
            <a:r>
              <a:rPr lang="en-US" dirty="0">
                <a:ea typeface="Times New Roman" pitchFamily="18" charset="0"/>
                <a:cs typeface="Courier New" pitchFamily="49" charset="0"/>
              </a:rPr>
              <a:t>Type of transfer </a:t>
            </a:r>
          </a:p>
          <a:p>
            <a:pPr lvl="3">
              <a:lnSpc>
                <a:spcPct val="90000"/>
              </a:lnSpc>
            </a:pPr>
            <a:r>
              <a:rPr lang="en-US" dirty="0">
                <a:ea typeface="Times New Roman" pitchFamily="18" charset="0"/>
                <a:cs typeface="Courier New" pitchFamily="49" charset="0"/>
              </a:rPr>
              <a:t>Host to Host</a:t>
            </a:r>
          </a:p>
          <a:p>
            <a:pPr lvl="3">
              <a:lnSpc>
                <a:spcPct val="90000"/>
              </a:lnSpc>
            </a:pPr>
            <a:r>
              <a:rPr lang="en-US" dirty="0">
                <a:ea typeface="Times New Roman" pitchFamily="18" charset="0"/>
                <a:cs typeface="Courier New" pitchFamily="49" charset="0"/>
              </a:rPr>
              <a:t>Host to Device</a:t>
            </a:r>
          </a:p>
          <a:p>
            <a:pPr lvl="3">
              <a:lnSpc>
                <a:spcPct val="90000"/>
              </a:lnSpc>
            </a:pPr>
            <a:r>
              <a:rPr lang="en-US" dirty="0">
                <a:ea typeface="Times New Roman" pitchFamily="18" charset="0"/>
                <a:cs typeface="Courier New" pitchFamily="49" charset="0"/>
              </a:rPr>
              <a:t>Device to Host</a:t>
            </a:r>
          </a:p>
          <a:p>
            <a:pPr lvl="3">
              <a:lnSpc>
                <a:spcPct val="90000"/>
              </a:lnSpc>
            </a:pPr>
            <a:r>
              <a:rPr lang="en-US" dirty="0">
                <a:ea typeface="Times New Roman" pitchFamily="18" charset="0"/>
                <a:cs typeface="Courier New" pitchFamily="49" charset="0"/>
              </a:rPr>
              <a:t>Device to Device</a:t>
            </a:r>
          </a:p>
          <a:p>
            <a:pPr lvl="3">
              <a:lnSpc>
                <a:spcPct val="90000"/>
              </a:lnSpc>
            </a:pPr>
            <a:endParaRPr lang="en-US" sz="1400" dirty="0">
              <a:ea typeface="Times New Roman" pitchFamily="18" charset="0"/>
              <a:cs typeface="Courier New" pitchFamily="49" charset="0"/>
            </a:endParaRPr>
          </a:p>
          <a:p>
            <a:pPr lvl="1">
              <a:lnSpc>
                <a:spcPct val="90000"/>
              </a:lnSpc>
            </a:pPr>
            <a:r>
              <a:rPr lang="en-US" sz="1800" dirty="0">
                <a:ea typeface="Times New Roman" pitchFamily="18" charset="0"/>
                <a:cs typeface="Courier New" pitchFamily="49" charset="0"/>
              </a:rPr>
              <a:t>Things happen over a </a:t>
            </a:r>
            <a:r>
              <a:rPr lang="en-US" sz="1800" dirty="0" err="1">
                <a:ea typeface="Times New Roman" pitchFamily="18" charset="0"/>
                <a:cs typeface="Courier New" pitchFamily="49" charset="0"/>
              </a:rPr>
              <a:t>PCIe</a:t>
            </a:r>
            <a:r>
              <a:rPr lang="en-US" sz="1800" dirty="0">
                <a:ea typeface="Times New Roman" pitchFamily="18" charset="0"/>
                <a:cs typeface="Courier New" pitchFamily="49" charset="0"/>
              </a:rPr>
              <a:t> connection</a:t>
            </a:r>
          </a:p>
          <a:p>
            <a:pPr lvl="2">
              <a:lnSpc>
                <a:spcPct val="90000"/>
              </a:lnSpc>
            </a:pPr>
            <a:r>
              <a:rPr lang="en-US" sz="1600" dirty="0">
                <a:ea typeface="Times New Roman" pitchFamily="18" charset="0"/>
                <a:cs typeface="Courier New" pitchFamily="49" charset="0"/>
              </a:rPr>
              <a:t>Up to 16 GB/s (PCIe 3.0 x16, in each direction)</a:t>
            </a:r>
          </a:p>
          <a:p>
            <a:pPr lvl="2">
              <a:lnSpc>
                <a:spcPct val="90000"/>
              </a:lnSpc>
            </a:pPr>
            <a:r>
              <a:rPr lang="en-US" sz="1600" dirty="0">
                <a:ea typeface="Times New Roman" pitchFamily="18" charset="0"/>
                <a:cs typeface="Courier New" pitchFamily="49" charset="0"/>
              </a:rPr>
              <a:t>Up to 32 GB/s (PCIe 4.0 x16, in each direction)</a:t>
            </a:r>
          </a:p>
        </p:txBody>
      </p:sp>
      <p:grpSp>
        <p:nvGrpSpPr>
          <p:cNvPr id="282628" name="Group 4"/>
          <p:cNvGrpSpPr>
            <a:grpSpLocks/>
          </p:cNvGrpSpPr>
          <p:nvPr/>
        </p:nvGrpSpPr>
        <p:grpSpPr bwMode="auto">
          <a:xfrm>
            <a:off x="5486400" y="1295400"/>
            <a:ext cx="4953000" cy="5029200"/>
            <a:chOff x="2842" y="974"/>
            <a:chExt cx="2861" cy="3178"/>
          </a:xfrm>
        </p:grpSpPr>
        <p:sp>
          <p:nvSpPr>
            <p:cNvPr id="282629"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30"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(Device) Grid</a:t>
              </a:r>
            </a:p>
          </p:txBody>
        </p:sp>
        <p:sp>
          <p:nvSpPr>
            <p:cNvPr id="282631"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2"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dirty="0">
                <a:ln>
                  <a:noFill/>
                </a:ln>
                <a:solidFill>
                  <a:srgbClr val="003300"/>
                </a:solidFill>
                <a:effectLst/>
                <a:uLnTx/>
                <a:uFillTx/>
                <a:latin typeface="Calibri" panose="020F0502020204030204"/>
                <a:ea typeface="+mn-ea"/>
                <a:cs typeface="+mn-cs"/>
              </a:endParaRPr>
            </a:p>
          </p:txBody>
        </p:sp>
        <p:sp>
          <p:nvSpPr>
            <p:cNvPr id="282633"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4" name="Text Box 10"/>
            <p:cNvSpPr txBox="1">
              <a:spLocks noChangeArrowheads="1"/>
            </p:cNvSpPr>
            <p:nvPr/>
          </p:nvSpPr>
          <p:spPr bwMode="auto">
            <a:xfrm>
              <a:off x="3396"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(0, 0)</a:t>
              </a:r>
            </a:p>
          </p:txBody>
        </p:sp>
        <p:sp>
          <p:nvSpPr>
            <p:cNvPr id="282635"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6"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7"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8"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9"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0"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1"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2"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3"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4"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5"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46"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47"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48"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9"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0"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1"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2"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3"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4" name="Text Box 30"/>
            <p:cNvSpPr txBox="1">
              <a:spLocks noChangeArrowheads="1"/>
            </p:cNvSpPr>
            <p:nvPr/>
          </p:nvSpPr>
          <p:spPr bwMode="auto">
            <a:xfrm>
              <a:off x="4553"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(1, 0)</a:t>
              </a:r>
              <a:endParaRPr kumimoji="0" lang="en-US" sz="18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5"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6"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7"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8"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9"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0"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1"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2"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3"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4"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5"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66"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67"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68"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9"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0"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1"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2"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3"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4"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Host</a:t>
              </a:r>
            </a:p>
          </p:txBody>
        </p:sp>
        <p:sp>
          <p:nvSpPr>
            <p:cNvPr id="282675"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6"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7"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2678" name="AutoShape 54"/>
          <p:cNvSpPr>
            <a:spLocks noChangeArrowheads="1"/>
          </p:cNvSpPr>
          <p:nvPr/>
        </p:nvSpPr>
        <p:spPr bwMode="auto">
          <a:xfrm>
            <a:off x="5993699" y="4575931"/>
            <a:ext cx="1667577" cy="737450"/>
          </a:xfrm>
          <a:prstGeom prst="flowChartConnector">
            <a:avLst/>
          </a:prstGeom>
          <a:noFill/>
          <a:ln w="31750">
            <a:solidFill>
              <a:schemeClr val="accent2"/>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08952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en-US" sz="3200" dirty="0"/>
              <a:t>Memory Access Times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00035" name="Rectangle 3"/>
          <p:cNvSpPr>
            <a:spLocks noGrp="1" noChangeArrowheads="1"/>
          </p:cNvSpPr>
          <p:nvPr>
            <p:ph idx="4294967295"/>
          </p:nvPr>
        </p:nvSpPr>
        <p:spPr>
          <a:xfrm>
            <a:off x="534827" y="1027416"/>
            <a:ext cx="11269851" cy="5423753"/>
          </a:xfrm>
        </p:spPr>
        <p:txBody>
          <a:bodyPr/>
          <a:lstStyle/>
          <a:p>
            <a:pPr marL="457200" indent="-457200">
              <a:tabLst>
                <a:tab pos="6861175" algn="l"/>
              </a:tabLst>
            </a:pPr>
            <a:r>
              <a:rPr lang="en-US" sz="1800" dirty="0"/>
              <a:t>Register – dedicated HW on chip - single cycle	NOTE: you don’t have control over this</a:t>
            </a:r>
          </a:p>
          <a:p>
            <a:pPr marL="457200" indent="-457200">
              <a:tabLst>
                <a:tab pos="6861175" algn="l"/>
              </a:tabLst>
            </a:pPr>
            <a:r>
              <a:rPr lang="en-US" sz="1800" dirty="0"/>
              <a:t>Cache/Shared Memory – dedicated HW on chip – a few cycles	NOTE: </a:t>
            </a:r>
            <a:r>
              <a:rPr lang="en-US" sz="1800" b="1" dirty="0">
                <a:solidFill>
                  <a:srgbClr val="C00000"/>
                </a:solidFill>
              </a:rPr>
              <a:t>physically, like L1 cache</a:t>
            </a:r>
            <a:endParaRPr lang="en-US" sz="1800" dirty="0"/>
          </a:p>
          <a:p>
            <a:pPr marL="457200" indent="-457200"/>
            <a:r>
              <a:rPr lang="en-US" sz="1800" dirty="0"/>
              <a:t>Local Memory – DRAM, (if not in cache - *slow*; if cached – relatively fast)</a:t>
            </a:r>
          </a:p>
          <a:p>
            <a:pPr marL="457200" indent="-457200"/>
            <a:r>
              <a:rPr lang="en-US" sz="1800" dirty="0"/>
              <a:t>Global Memory – DRAM, no cache - *slow*; cached, is fast…</a:t>
            </a:r>
          </a:p>
          <a:p>
            <a:pPr marL="457200" indent="-457200"/>
            <a:r>
              <a:rPr lang="en-US" sz="1800" dirty="0"/>
              <a:t>Constant Memory – DRAM, cached, 10s…100s of cycles, depending on cache locality</a:t>
            </a:r>
          </a:p>
          <a:p>
            <a:pPr marL="457200" indent="-457200"/>
            <a:r>
              <a:rPr lang="en-US" sz="1800" dirty="0"/>
              <a:t>Texture Memory – DRAM, cached, 10s…100s of cycles, depending on cache locality</a:t>
            </a:r>
          </a:p>
          <a:p>
            <a:pPr marL="457200" indent="-457200"/>
            <a:r>
              <a:rPr lang="en-US" sz="1800" dirty="0"/>
              <a:t>Instruction Memory (invisible) – DRAM, cached</a:t>
            </a:r>
          </a:p>
        </p:txBody>
      </p:sp>
      <p:graphicFrame>
        <p:nvGraphicFramePr>
          <p:cNvPr id="2" name="Group 72">
            <a:extLst>
              <a:ext uri="{FF2B5EF4-FFF2-40B4-BE49-F238E27FC236}">
                <a16:creationId xmlns:a16="http://schemas.microsoft.com/office/drawing/2014/main" id="{BC0FFFB6-9268-2758-1B82-64C2E518F5BE}"/>
              </a:ext>
            </a:extLst>
          </p:cNvPr>
          <p:cNvGraphicFramePr>
            <a:graphicFrameLocks noGrp="1"/>
          </p:cNvGraphicFramePr>
          <p:nvPr>
            <p:extLst>
              <p:ext uri="{D42A27DB-BD31-4B8C-83A1-F6EECF244321}">
                <p14:modId xmlns:p14="http://schemas.microsoft.com/office/powerpoint/2010/main" val="3957120664"/>
              </p:ext>
            </p:extLst>
          </p:nvPr>
        </p:nvGraphicFramePr>
        <p:xfrm>
          <a:off x="2058920" y="3803172"/>
          <a:ext cx="8221663" cy="2072640"/>
        </p:xfrm>
        <a:graphic>
          <a:graphicData uri="http://schemas.openxmlformats.org/drawingml/2006/table">
            <a:tbl>
              <a:tblPr/>
              <a:tblGrid>
                <a:gridCol w="1492250">
                  <a:extLst>
                    <a:ext uri="{9D8B030D-6E8A-4147-A177-3AD203B41FA5}">
                      <a16:colId xmlns:a16="http://schemas.microsoft.com/office/drawing/2014/main" val="20000"/>
                    </a:ext>
                  </a:extLst>
                </a:gridCol>
                <a:gridCol w="1517650">
                  <a:extLst>
                    <a:ext uri="{9D8B030D-6E8A-4147-A177-3AD203B41FA5}">
                      <a16:colId xmlns:a16="http://schemas.microsoft.com/office/drawing/2014/main" val="20001"/>
                    </a:ext>
                  </a:extLst>
                </a:gridCol>
                <a:gridCol w="1554163">
                  <a:extLst>
                    <a:ext uri="{9D8B030D-6E8A-4147-A177-3AD203B41FA5}">
                      <a16:colId xmlns:a16="http://schemas.microsoft.com/office/drawing/2014/main" val="20002"/>
                    </a:ext>
                  </a:extLst>
                </a:gridCol>
                <a:gridCol w="1355725">
                  <a:extLst>
                    <a:ext uri="{9D8B030D-6E8A-4147-A177-3AD203B41FA5}">
                      <a16:colId xmlns:a16="http://schemas.microsoft.com/office/drawing/2014/main" val="20003"/>
                    </a:ext>
                  </a:extLst>
                </a:gridCol>
                <a:gridCol w="2301875">
                  <a:extLst>
                    <a:ext uri="{9D8B030D-6E8A-4147-A177-3AD203B41FA5}">
                      <a16:colId xmlns:a16="http://schemas.microsoft.com/office/drawing/2014/main" val="20004"/>
                    </a:ext>
                  </a:extLst>
                </a:gridCol>
              </a:tblGrid>
              <a:tr h="3889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dirty="0">
                          <a:ln>
                            <a:noFill/>
                          </a:ln>
                          <a:solidFill>
                            <a:schemeClr val="accent2"/>
                          </a:solidFill>
                          <a:effectLst/>
                          <a:latin typeface="Arial" pitchFamily="34" charset="0"/>
                        </a:rPr>
                        <a:t>Memory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Location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Cached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Access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Who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Register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kern="1200" cap="none" normalizeH="0" baseline="0" dirty="0">
                          <a:ln>
                            <a:noFill/>
                          </a:ln>
                          <a:solidFill>
                            <a:srgbClr val="00B050"/>
                          </a:solidFill>
                          <a:effectLst/>
                          <a:latin typeface="Arial" pitchFamily="34" charset="0"/>
                          <a:ea typeface="+mn-ea"/>
                          <a:cs typeface="+mn-cs"/>
                        </a:rPr>
                        <a:t>On</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One thread only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17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Shared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00B050"/>
                          </a:solidFill>
                          <a:effectLst/>
                          <a:latin typeface="Arial" pitchFamily="34" charset="0"/>
                        </a:rPr>
                        <a:t>On</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in a block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41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Global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241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Constant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21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Texture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 name="Rectangle 74">
            <a:extLst>
              <a:ext uri="{FF2B5EF4-FFF2-40B4-BE49-F238E27FC236}">
                <a16:creationId xmlns:a16="http://schemas.microsoft.com/office/drawing/2014/main" id="{3F40B6E8-C157-6219-6FE9-04D93EEC4BC3}"/>
              </a:ext>
            </a:extLst>
          </p:cNvPr>
          <p:cNvSpPr>
            <a:spLocks noChangeArrowheads="1"/>
          </p:cNvSpPr>
          <p:nvPr/>
        </p:nvSpPr>
        <p:spPr bwMode="auto">
          <a:xfrm>
            <a:off x="3049461" y="5875812"/>
            <a:ext cx="6240579" cy="646331"/>
          </a:xfrm>
          <a:prstGeom prst="rect">
            <a:avLst/>
          </a:prstGeom>
          <a:noFill/>
          <a:ln w="9525">
            <a:noFill/>
            <a:miter lim="800000"/>
            <a:headEnd/>
            <a:tailEnd/>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Off-chip means on the GPU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but not on the SM,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which translates into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high latency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796166449"/>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normAutofit/>
          </a:bodyPr>
          <a:lstStyle/>
          <a:p>
            <a:r>
              <a:rPr lang="en-US" sz="3200" dirty="0"/>
              <a:t>Putting things in perspective: The 3 most important GPU memory spaces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C55B35-C61C-44BE-B148-85AD522827A1}"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99683" name="Rectangle 3"/>
          <p:cNvSpPr>
            <a:spLocks noGrp="1" noChangeArrowheads="1"/>
          </p:cNvSpPr>
          <p:nvPr>
            <p:ph type="body" sz="half" idx="4294967295"/>
          </p:nvPr>
        </p:nvSpPr>
        <p:spPr>
          <a:xfrm>
            <a:off x="4614622" y="949025"/>
            <a:ext cx="7108552" cy="3206750"/>
          </a:xfrm>
          <a:solidFill>
            <a:schemeClr val="bg1"/>
          </a:solidFill>
          <a:ln>
            <a:solidFill>
              <a:schemeClr val="tx1"/>
            </a:solidFill>
          </a:ln>
        </p:spPr>
        <p:txBody>
          <a:bodyPr>
            <a:normAutofit/>
          </a:bodyPr>
          <a:lstStyle/>
          <a:p>
            <a:pPr marL="341313" indent="-341313"/>
            <a:r>
              <a:rPr lang="en-US" sz="1800" dirty="0"/>
              <a:t>Register: per-thread basis</a:t>
            </a:r>
          </a:p>
          <a:p>
            <a:pPr marL="854075" lvl="1" indent="-403225"/>
            <a:r>
              <a:rPr lang="en-US" sz="1600" dirty="0"/>
              <a:t>Private per thread</a:t>
            </a:r>
          </a:p>
          <a:p>
            <a:pPr marL="854075" lvl="1" indent="-403225"/>
            <a:r>
              <a:rPr lang="en-US" sz="1600" dirty="0"/>
              <a:t>Can spill into local memory (potential performance hit unless cached)</a:t>
            </a:r>
          </a:p>
          <a:p>
            <a:pPr marL="341313" indent="-341313"/>
            <a:r>
              <a:rPr lang="en-US" sz="1800" dirty="0"/>
              <a:t>Shared Memory:  per-block basis</a:t>
            </a:r>
          </a:p>
          <a:p>
            <a:pPr marL="854075" lvl="1" indent="-403225"/>
            <a:r>
              <a:rPr lang="en-US" sz="1600" dirty="0"/>
              <a:t>Shared by threads of the same block</a:t>
            </a:r>
          </a:p>
          <a:p>
            <a:pPr marL="854075" lvl="1" indent="-403225"/>
            <a:r>
              <a:rPr lang="en-US" sz="1600" dirty="0"/>
              <a:t>Used for: intra-block inter-thread communication</a:t>
            </a:r>
          </a:p>
          <a:p>
            <a:pPr marL="341313" indent="-341313"/>
            <a:r>
              <a:rPr lang="en-US" sz="1800" dirty="0"/>
              <a:t>Global Memory: per-application basis</a:t>
            </a:r>
          </a:p>
          <a:p>
            <a:pPr marL="854075" lvl="1" indent="-403225"/>
            <a:r>
              <a:rPr lang="en-US" sz="1600" dirty="0"/>
              <a:t>Available for use by all threads</a:t>
            </a:r>
          </a:p>
          <a:p>
            <a:pPr marL="854075" lvl="1" indent="-403225"/>
            <a:r>
              <a:rPr lang="en-US" sz="1600" dirty="0"/>
              <a:t>Used for: global access, all threads</a:t>
            </a:r>
          </a:p>
          <a:p>
            <a:pPr marL="854075" lvl="1" indent="-403225"/>
            <a:r>
              <a:rPr lang="en-US" sz="1600" dirty="0"/>
              <a:t>Also used for inter-grid communication</a:t>
            </a:r>
          </a:p>
        </p:txBody>
      </p:sp>
      <p:grpSp>
        <p:nvGrpSpPr>
          <p:cNvPr id="3" name="Group 2">
            <a:extLst>
              <a:ext uri="{FF2B5EF4-FFF2-40B4-BE49-F238E27FC236}">
                <a16:creationId xmlns:a16="http://schemas.microsoft.com/office/drawing/2014/main" id="{75DBB260-692A-4DA6-B7E2-F8BC9724E804}"/>
              </a:ext>
            </a:extLst>
          </p:cNvPr>
          <p:cNvGrpSpPr/>
          <p:nvPr/>
        </p:nvGrpSpPr>
        <p:grpSpPr>
          <a:xfrm>
            <a:off x="468826" y="928608"/>
            <a:ext cx="3429000" cy="1447800"/>
            <a:chOff x="1600200" y="990600"/>
            <a:chExt cx="3429000" cy="1447800"/>
          </a:xfrm>
        </p:grpSpPr>
        <p:sp>
          <p:nvSpPr>
            <p:cNvPr id="199841" name="Rectangle 161"/>
            <p:cNvSpPr>
              <a:spLocks noChangeArrowheads="1"/>
            </p:cNvSpPr>
            <p:nvPr/>
          </p:nvSpPr>
          <p:spPr bwMode="auto">
            <a:xfrm>
              <a:off x="1600200" y="990600"/>
              <a:ext cx="3429000" cy="1447800"/>
            </a:xfrm>
            <a:prstGeom prst="rect">
              <a:avLst/>
            </a:prstGeom>
            <a:solidFill>
              <a:srgbClr val="FF9933"/>
            </a:solidFill>
            <a:ln w="9525">
              <a:solidFill>
                <a:srgbClr val="FF9933"/>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9685" name="Group 5"/>
            <p:cNvGrpSpPr>
              <a:grpSpLocks/>
            </p:cNvGrpSpPr>
            <p:nvPr/>
          </p:nvGrpSpPr>
          <p:grpSpPr bwMode="auto">
            <a:xfrm>
              <a:off x="1755775" y="1066800"/>
              <a:ext cx="946150" cy="1157288"/>
              <a:chOff x="343" y="681"/>
              <a:chExt cx="596" cy="729"/>
            </a:xfrm>
          </p:grpSpPr>
          <p:sp>
            <p:nvSpPr>
              <p:cNvPr id="199686" name="Freeform 6"/>
              <p:cNvSpPr>
                <a:spLocks noChangeAspect="1"/>
              </p:cNvSpPr>
              <p:nvPr/>
            </p:nvSpPr>
            <p:spPr bwMode="auto">
              <a:xfrm>
                <a:off x="600" y="885"/>
                <a:ext cx="81" cy="525"/>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87" name="Text Box 7"/>
              <p:cNvSpPr txBox="1">
                <a:spLocks noChangeArrowheads="1"/>
              </p:cNvSpPr>
              <p:nvPr/>
            </p:nvSpPr>
            <p:spPr bwMode="auto">
              <a:xfrm>
                <a:off x="343" y="681"/>
                <a:ext cx="596" cy="231"/>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Thread</a:t>
                </a:r>
              </a:p>
            </p:txBody>
          </p:sp>
        </p:grpSp>
        <p:sp>
          <p:nvSpPr>
            <p:cNvPr id="199688" name="Rectangle 8"/>
            <p:cNvSpPr>
              <a:spLocks noChangeArrowheads="1"/>
            </p:cNvSpPr>
            <p:nvPr/>
          </p:nvSpPr>
          <p:spPr bwMode="auto">
            <a:xfrm>
              <a:off x="2847976" y="1619250"/>
              <a:ext cx="1935163" cy="420688"/>
            </a:xfrm>
            <a:prstGeom prst="rect">
              <a:avLst/>
            </a:prstGeom>
            <a:solidFill>
              <a:schemeClr val="hlink"/>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Register</a:t>
              </a:r>
            </a:p>
          </p:txBody>
        </p:sp>
        <p:sp>
          <p:nvSpPr>
            <p:cNvPr id="199689" name="Line 9"/>
            <p:cNvSpPr>
              <a:spLocks noChangeShapeType="1"/>
            </p:cNvSpPr>
            <p:nvPr/>
          </p:nvSpPr>
          <p:spPr bwMode="auto">
            <a:xfrm>
              <a:off x="2265364" y="1828800"/>
              <a:ext cx="585787"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 name="Group 4">
            <a:extLst>
              <a:ext uri="{FF2B5EF4-FFF2-40B4-BE49-F238E27FC236}">
                <a16:creationId xmlns:a16="http://schemas.microsoft.com/office/drawing/2014/main" id="{2E2B20EB-EC04-48CF-AC81-594952A26EA6}"/>
              </a:ext>
            </a:extLst>
          </p:cNvPr>
          <p:cNvGrpSpPr/>
          <p:nvPr/>
        </p:nvGrpSpPr>
        <p:grpSpPr>
          <a:xfrm>
            <a:off x="468826" y="4281408"/>
            <a:ext cx="8566150" cy="2413000"/>
            <a:chOff x="1676400" y="4343400"/>
            <a:chExt cx="8566150" cy="2413000"/>
          </a:xfrm>
        </p:grpSpPr>
        <p:sp>
          <p:nvSpPr>
            <p:cNvPr id="199843" name="Rectangle 163"/>
            <p:cNvSpPr>
              <a:spLocks noChangeArrowheads="1"/>
            </p:cNvSpPr>
            <p:nvPr/>
          </p:nvSpPr>
          <p:spPr bwMode="auto">
            <a:xfrm>
              <a:off x="1676400" y="4343400"/>
              <a:ext cx="8229600" cy="2413000"/>
            </a:xfrm>
            <a:prstGeom prst="rect">
              <a:avLst/>
            </a:prstGeom>
            <a:solidFill>
              <a:srgbClr val="FF9933">
                <a:alpha val="20000"/>
              </a:srgbClr>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0" name="Text Box 10"/>
            <p:cNvSpPr txBox="1">
              <a:spLocks noChangeArrowheads="1"/>
            </p:cNvSpPr>
            <p:nvPr/>
          </p:nvSpPr>
          <p:spPr bwMode="auto">
            <a:xfrm>
              <a:off x="2068514" y="4348163"/>
              <a:ext cx="911225" cy="366712"/>
            </a:xfrm>
            <a:prstGeom prst="rect">
              <a:avLst/>
            </a:prstGeom>
            <a:noFill/>
            <a:ln w="19050" algn="ctr">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Grid 0</a:t>
              </a:r>
            </a:p>
          </p:txBody>
        </p:sp>
        <p:grpSp>
          <p:nvGrpSpPr>
            <p:cNvPr id="199691" name="Group 11"/>
            <p:cNvGrpSpPr>
              <a:grpSpLocks/>
            </p:cNvGrpSpPr>
            <p:nvPr/>
          </p:nvGrpSpPr>
          <p:grpSpPr bwMode="auto">
            <a:xfrm>
              <a:off x="1933576" y="4656139"/>
              <a:ext cx="3927475" cy="835025"/>
              <a:chOff x="258" y="2682"/>
              <a:chExt cx="2474" cy="592"/>
            </a:xfrm>
          </p:grpSpPr>
          <p:sp>
            <p:nvSpPr>
              <p:cNvPr id="199692" name="Rectangle 12"/>
              <p:cNvSpPr>
                <a:spLocks noChangeArrowheads="1"/>
              </p:cNvSpPr>
              <p:nvPr/>
            </p:nvSpPr>
            <p:spPr bwMode="auto">
              <a:xfrm>
                <a:off x="258" y="2682"/>
                <a:ext cx="2474" cy="592"/>
              </a:xfrm>
              <a:prstGeom prst="rect">
                <a:avLst/>
              </a:prstGeom>
              <a:noFill/>
              <a:ln w="28575" algn="ctr">
                <a:solidFill>
                  <a:srgbClr val="00CC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3" name="Text Box 13"/>
              <p:cNvSpPr txBox="1">
                <a:spLocks noChangeArrowheads="1"/>
              </p:cNvSpPr>
              <p:nvPr/>
            </p:nvSpPr>
            <p:spPr bwMode="auto">
              <a:xfrm>
                <a:off x="1872" y="2909"/>
                <a:ext cx="316" cy="260"/>
              </a:xfrm>
              <a:prstGeom prst="rect">
                <a:avLst/>
              </a:prstGeom>
              <a:noFill/>
              <a:ln w="19050" algn="ctr">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 . .</a:t>
                </a:r>
              </a:p>
            </p:txBody>
          </p:sp>
          <p:grpSp>
            <p:nvGrpSpPr>
              <p:cNvPr id="199694" name="Group 14"/>
              <p:cNvGrpSpPr>
                <a:grpSpLocks/>
              </p:cNvGrpSpPr>
              <p:nvPr/>
            </p:nvGrpSpPr>
            <p:grpSpPr bwMode="auto">
              <a:xfrm>
                <a:off x="313" y="2730"/>
                <a:ext cx="490" cy="497"/>
                <a:chOff x="967" y="1678"/>
                <a:chExt cx="688" cy="700"/>
              </a:xfrm>
            </p:grpSpPr>
            <p:sp>
              <p:nvSpPr>
                <p:cNvPr id="199695" name="Text Box 15"/>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696" name="Group 16"/>
                <p:cNvGrpSpPr>
                  <a:grpSpLocks/>
                </p:cNvGrpSpPr>
                <p:nvPr/>
              </p:nvGrpSpPr>
              <p:grpSpPr bwMode="auto">
                <a:xfrm>
                  <a:off x="1035" y="1764"/>
                  <a:ext cx="552" cy="529"/>
                  <a:chOff x="1045" y="1780"/>
                  <a:chExt cx="806" cy="773"/>
                </a:xfrm>
              </p:grpSpPr>
              <p:sp>
                <p:nvSpPr>
                  <p:cNvPr id="199697" name="Freeform 17"/>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8" name="Freeform 18"/>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9" name="Freeform 19"/>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0" name="Freeform 20"/>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1" name="Freeform 21"/>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2" name="Freeform 22"/>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3" name="Freeform 23"/>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4" name="Freeform 24"/>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5" name="Freeform 25"/>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6" name="Freeform 26"/>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7" name="Freeform 27"/>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08" name="Group 28"/>
              <p:cNvGrpSpPr>
                <a:grpSpLocks/>
              </p:cNvGrpSpPr>
              <p:nvPr/>
            </p:nvGrpSpPr>
            <p:grpSpPr bwMode="auto">
              <a:xfrm>
                <a:off x="847" y="2730"/>
                <a:ext cx="490" cy="497"/>
                <a:chOff x="967" y="1678"/>
                <a:chExt cx="688" cy="700"/>
              </a:xfrm>
            </p:grpSpPr>
            <p:sp>
              <p:nvSpPr>
                <p:cNvPr id="199709" name="Text Box 29"/>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10" name="Group 30"/>
                <p:cNvGrpSpPr>
                  <a:grpSpLocks/>
                </p:cNvGrpSpPr>
                <p:nvPr/>
              </p:nvGrpSpPr>
              <p:grpSpPr bwMode="auto">
                <a:xfrm>
                  <a:off x="1035" y="1764"/>
                  <a:ext cx="552" cy="529"/>
                  <a:chOff x="1045" y="1780"/>
                  <a:chExt cx="806" cy="773"/>
                </a:xfrm>
              </p:grpSpPr>
              <p:sp>
                <p:nvSpPr>
                  <p:cNvPr id="199711" name="Freeform 31"/>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2" name="Freeform 32"/>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3" name="Freeform 33"/>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4" name="Freeform 34"/>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5" name="Freeform 35"/>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6" name="Freeform 36"/>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7" name="Freeform 37"/>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8" name="Freeform 38"/>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9" name="Freeform 39"/>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0" name="Freeform 40"/>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1" name="Freeform 41"/>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22" name="Group 42"/>
              <p:cNvGrpSpPr>
                <a:grpSpLocks/>
              </p:cNvGrpSpPr>
              <p:nvPr/>
            </p:nvGrpSpPr>
            <p:grpSpPr bwMode="auto">
              <a:xfrm>
                <a:off x="2187" y="2730"/>
                <a:ext cx="490" cy="497"/>
                <a:chOff x="967" y="1678"/>
                <a:chExt cx="688" cy="700"/>
              </a:xfrm>
            </p:grpSpPr>
            <p:sp>
              <p:nvSpPr>
                <p:cNvPr id="199723" name="Text Box 43"/>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24" name="Group 44"/>
                <p:cNvGrpSpPr>
                  <a:grpSpLocks/>
                </p:cNvGrpSpPr>
                <p:nvPr/>
              </p:nvGrpSpPr>
              <p:grpSpPr bwMode="auto">
                <a:xfrm>
                  <a:off x="1035" y="1764"/>
                  <a:ext cx="552" cy="529"/>
                  <a:chOff x="1045" y="1780"/>
                  <a:chExt cx="806" cy="773"/>
                </a:xfrm>
              </p:grpSpPr>
              <p:sp>
                <p:nvSpPr>
                  <p:cNvPr id="199725" name="Freeform 45"/>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6" name="Freeform 46"/>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7" name="Freeform 47"/>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8" name="Freeform 48"/>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9" name="Freeform 49"/>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0" name="Freeform 50"/>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1" name="Freeform 51"/>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2" name="Freeform 52"/>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3" name="Freeform 53"/>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4" name="Freeform 54"/>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5" name="Freeform 55"/>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36" name="Group 56"/>
              <p:cNvGrpSpPr>
                <a:grpSpLocks/>
              </p:cNvGrpSpPr>
              <p:nvPr/>
            </p:nvGrpSpPr>
            <p:grpSpPr bwMode="auto">
              <a:xfrm>
                <a:off x="1383" y="2730"/>
                <a:ext cx="489" cy="497"/>
                <a:chOff x="967" y="1678"/>
                <a:chExt cx="688" cy="700"/>
              </a:xfrm>
            </p:grpSpPr>
            <p:sp>
              <p:nvSpPr>
                <p:cNvPr id="199737" name="Text Box 57"/>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38" name="Group 58"/>
                <p:cNvGrpSpPr>
                  <a:grpSpLocks/>
                </p:cNvGrpSpPr>
                <p:nvPr/>
              </p:nvGrpSpPr>
              <p:grpSpPr bwMode="auto">
                <a:xfrm>
                  <a:off x="1035" y="1764"/>
                  <a:ext cx="552" cy="529"/>
                  <a:chOff x="1045" y="1780"/>
                  <a:chExt cx="806" cy="773"/>
                </a:xfrm>
              </p:grpSpPr>
              <p:sp>
                <p:nvSpPr>
                  <p:cNvPr id="199739" name="Freeform 59"/>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0" name="Freeform 60"/>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1" name="Freeform 61"/>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2" name="Freeform 62"/>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3" name="Freeform 63"/>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4" name="Freeform 64"/>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5" name="Freeform 65"/>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6" name="Freeform 66"/>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7" name="Freeform 67"/>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8" name="Freeform 68"/>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9" name="Freeform 69"/>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199750" name="Rectangle 70"/>
            <p:cNvSpPr>
              <a:spLocks noChangeArrowheads="1"/>
            </p:cNvSpPr>
            <p:nvPr/>
          </p:nvSpPr>
          <p:spPr bwMode="auto">
            <a:xfrm>
              <a:off x="6473825" y="4627564"/>
              <a:ext cx="1676400" cy="2078037"/>
            </a:xfrm>
            <a:prstGeom prst="rect">
              <a:avLst/>
            </a:prstGeom>
            <a:solidFill>
              <a:schemeClr val="hlink"/>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Global</a:t>
              </a:r>
            </a:p>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Memory</a:t>
              </a:r>
            </a:p>
          </p:txBody>
        </p:sp>
        <p:grpSp>
          <p:nvGrpSpPr>
            <p:cNvPr id="199751" name="Group 71"/>
            <p:cNvGrpSpPr>
              <a:grpSpLocks/>
            </p:cNvGrpSpPr>
            <p:nvPr/>
          </p:nvGrpSpPr>
          <p:grpSpPr bwMode="auto">
            <a:xfrm>
              <a:off x="1933576" y="5865814"/>
              <a:ext cx="3927475" cy="833437"/>
              <a:chOff x="258" y="2682"/>
              <a:chExt cx="2474" cy="592"/>
            </a:xfrm>
          </p:grpSpPr>
          <p:sp>
            <p:nvSpPr>
              <p:cNvPr id="199752" name="Rectangle 72"/>
              <p:cNvSpPr>
                <a:spLocks noChangeArrowheads="1"/>
              </p:cNvSpPr>
              <p:nvPr/>
            </p:nvSpPr>
            <p:spPr bwMode="auto">
              <a:xfrm>
                <a:off x="258" y="2682"/>
                <a:ext cx="2474" cy="592"/>
              </a:xfrm>
              <a:prstGeom prst="rect">
                <a:avLst/>
              </a:prstGeom>
              <a:noFill/>
              <a:ln w="28575" algn="ctr">
                <a:solidFill>
                  <a:srgbClr val="00CC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53" name="Text Box 73"/>
              <p:cNvSpPr txBox="1">
                <a:spLocks noChangeArrowheads="1"/>
              </p:cNvSpPr>
              <p:nvPr/>
            </p:nvSpPr>
            <p:spPr bwMode="auto">
              <a:xfrm>
                <a:off x="1872" y="2910"/>
                <a:ext cx="316" cy="260"/>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 . .</a:t>
                </a:r>
              </a:p>
            </p:txBody>
          </p:sp>
          <p:grpSp>
            <p:nvGrpSpPr>
              <p:cNvPr id="199754" name="Group 74"/>
              <p:cNvGrpSpPr>
                <a:grpSpLocks/>
              </p:cNvGrpSpPr>
              <p:nvPr/>
            </p:nvGrpSpPr>
            <p:grpSpPr bwMode="auto">
              <a:xfrm>
                <a:off x="313" y="2730"/>
                <a:ext cx="490" cy="497"/>
                <a:chOff x="967" y="1678"/>
                <a:chExt cx="688" cy="700"/>
              </a:xfrm>
            </p:grpSpPr>
            <p:sp>
              <p:nvSpPr>
                <p:cNvPr id="199755" name="Text Box 75"/>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56" name="Group 76"/>
                <p:cNvGrpSpPr>
                  <a:grpSpLocks/>
                </p:cNvGrpSpPr>
                <p:nvPr/>
              </p:nvGrpSpPr>
              <p:grpSpPr bwMode="auto">
                <a:xfrm>
                  <a:off x="1035" y="1764"/>
                  <a:ext cx="552" cy="529"/>
                  <a:chOff x="1045" y="1780"/>
                  <a:chExt cx="806" cy="773"/>
                </a:xfrm>
              </p:grpSpPr>
              <p:sp>
                <p:nvSpPr>
                  <p:cNvPr id="199757" name="Freeform 77"/>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58" name="Freeform 78"/>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59" name="Freeform 79"/>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0" name="Freeform 80"/>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1" name="Freeform 81"/>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2" name="Freeform 82"/>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3" name="Freeform 83"/>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4" name="Freeform 84"/>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5" name="Freeform 85"/>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6" name="Freeform 86"/>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7" name="Freeform 87"/>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68" name="Group 88"/>
              <p:cNvGrpSpPr>
                <a:grpSpLocks/>
              </p:cNvGrpSpPr>
              <p:nvPr/>
            </p:nvGrpSpPr>
            <p:grpSpPr bwMode="auto">
              <a:xfrm>
                <a:off x="847" y="2730"/>
                <a:ext cx="490" cy="497"/>
                <a:chOff x="967" y="1678"/>
                <a:chExt cx="688" cy="700"/>
              </a:xfrm>
            </p:grpSpPr>
            <p:sp>
              <p:nvSpPr>
                <p:cNvPr id="199769" name="Text Box 89"/>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70" name="Group 90"/>
                <p:cNvGrpSpPr>
                  <a:grpSpLocks/>
                </p:cNvGrpSpPr>
                <p:nvPr/>
              </p:nvGrpSpPr>
              <p:grpSpPr bwMode="auto">
                <a:xfrm>
                  <a:off x="1035" y="1764"/>
                  <a:ext cx="552" cy="529"/>
                  <a:chOff x="1045" y="1780"/>
                  <a:chExt cx="806" cy="773"/>
                </a:xfrm>
              </p:grpSpPr>
              <p:sp>
                <p:nvSpPr>
                  <p:cNvPr id="199771" name="Freeform 91"/>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2" name="Freeform 92"/>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3" name="Freeform 93"/>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4" name="Freeform 94"/>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5" name="Freeform 95"/>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6" name="Freeform 96"/>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7" name="Freeform 97"/>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8" name="Freeform 98"/>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9" name="Freeform 99"/>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0" name="Freeform 100"/>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1" name="Freeform 101"/>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82" name="Group 102"/>
              <p:cNvGrpSpPr>
                <a:grpSpLocks/>
              </p:cNvGrpSpPr>
              <p:nvPr/>
            </p:nvGrpSpPr>
            <p:grpSpPr bwMode="auto">
              <a:xfrm>
                <a:off x="2187" y="2730"/>
                <a:ext cx="490" cy="497"/>
                <a:chOff x="967" y="1678"/>
                <a:chExt cx="688" cy="700"/>
              </a:xfrm>
            </p:grpSpPr>
            <p:sp>
              <p:nvSpPr>
                <p:cNvPr id="199783" name="Text Box 103"/>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84" name="Group 104"/>
                <p:cNvGrpSpPr>
                  <a:grpSpLocks/>
                </p:cNvGrpSpPr>
                <p:nvPr/>
              </p:nvGrpSpPr>
              <p:grpSpPr bwMode="auto">
                <a:xfrm>
                  <a:off x="1035" y="1764"/>
                  <a:ext cx="552" cy="529"/>
                  <a:chOff x="1045" y="1780"/>
                  <a:chExt cx="806" cy="773"/>
                </a:xfrm>
              </p:grpSpPr>
              <p:sp>
                <p:nvSpPr>
                  <p:cNvPr id="199785" name="Freeform 105"/>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6" name="Freeform 106"/>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7" name="Freeform 107"/>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8" name="Freeform 108"/>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9" name="Freeform 109"/>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0" name="Freeform 110"/>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1" name="Freeform 111"/>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2" name="Freeform 112"/>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3" name="Freeform 113"/>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4" name="Freeform 114"/>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5" name="Freeform 115"/>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96" name="Group 116"/>
              <p:cNvGrpSpPr>
                <a:grpSpLocks/>
              </p:cNvGrpSpPr>
              <p:nvPr/>
            </p:nvGrpSpPr>
            <p:grpSpPr bwMode="auto">
              <a:xfrm>
                <a:off x="1383" y="2730"/>
                <a:ext cx="489" cy="497"/>
                <a:chOff x="967" y="1678"/>
                <a:chExt cx="688" cy="700"/>
              </a:xfrm>
            </p:grpSpPr>
            <p:sp>
              <p:nvSpPr>
                <p:cNvPr id="199797" name="Text Box 117"/>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98" name="Group 118"/>
                <p:cNvGrpSpPr>
                  <a:grpSpLocks/>
                </p:cNvGrpSpPr>
                <p:nvPr/>
              </p:nvGrpSpPr>
              <p:grpSpPr bwMode="auto">
                <a:xfrm>
                  <a:off x="1035" y="1764"/>
                  <a:ext cx="552" cy="529"/>
                  <a:chOff x="1045" y="1780"/>
                  <a:chExt cx="806" cy="773"/>
                </a:xfrm>
              </p:grpSpPr>
              <p:sp>
                <p:nvSpPr>
                  <p:cNvPr id="199799" name="Freeform 119"/>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0" name="Freeform 120"/>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1" name="Freeform 121"/>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2" name="Freeform 122"/>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3" name="Freeform 123"/>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4" name="Freeform 124"/>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5" name="Freeform 125"/>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6" name="Freeform 126"/>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7" name="Freeform 127"/>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8" name="Freeform 128"/>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9" name="Freeform 129"/>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199810" name="Text Box 130"/>
            <p:cNvSpPr txBox="1">
              <a:spLocks noChangeArrowheads="1"/>
            </p:cNvSpPr>
            <p:nvPr/>
          </p:nvSpPr>
          <p:spPr bwMode="auto">
            <a:xfrm>
              <a:off x="2068514" y="5570538"/>
              <a:ext cx="911225" cy="366712"/>
            </a:xfrm>
            <a:prstGeom prst="rect">
              <a:avLst/>
            </a:prstGeom>
            <a:noFill/>
            <a:ln w="19050" algn="ctr">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Grid 1</a:t>
              </a:r>
            </a:p>
          </p:txBody>
        </p:sp>
        <p:sp>
          <p:nvSpPr>
            <p:cNvPr id="199811" name="Line 131"/>
            <p:cNvSpPr>
              <a:spLocks noChangeShapeType="1"/>
            </p:cNvSpPr>
            <p:nvPr/>
          </p:nvSpPr>
          <p:spPr bwMode="auto">
            <a:xfrm>
              <a:off x="5880100" y="5073650"/>
              <a:ext cx="585788" cy="0"/>
            </a:xfrm>
            <a:prstGeom prst="line">
              <a:avLst/>
            </a:prstGeom>
            <a:noFill/>
            <a:ln w="762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12" name="Line 132"/>
            <p:cNvSpPr>
              <a:spLocks noChangeShapeType="1"/>
            </p:cNvSpPr>
            <p:nvPr/>
          </p:nvSpPr>
          <p:spPr bwMode="auto">
            <a:xfrm>
              <a:off x="5880100" y="6283325"/>
              <a:ext cx="585788" cy="0"/>
            </a:xfrm>
            <a:prstGeom prst="line">
              <a:avLst/>
            </a:prstGeom>
            <a:noFill/>
            <a:ln w="762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13" name="Line 133"/>
            <p:cNvSpPr>
              <a:spLocks noChangeShapeType="1"/>
            </p:cNvSpPr>
            <p:nvPr/>
          </p:nvSpPr>
          <p:spPr bwMode="auto">
            <a:xfrm>
              <a:off x="8418513" y="4656138"/>
              <a:ext cx="0" cy="2038350"/>
            </a:xfrm>
            <a:prstGeom prst="line">
              <a:avLst/>
            </a:prstGeom>
            <a:noFill/>
            <a:ln w="38100">
              <a:solidFill>
                <a:schemeClr val="accent2"/>
              </a:solidFill>
              <a:round/>
              <a:headEnd/>
              <a:tailEnd type="stealth"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14" name="Text Box 134"/>
            <p:cNvSpPr txBox="1">
              <a:spLocks noChangeArrowheads="1"/>
            </p:cNvSpPr>
            <p:nvPr/>
          </p:nvSpPr>
          <p:spPr bwMode="auto">
            <a:xfrm>
              <a:off x="8534400" y="5346700"/>
              <a:ext cx="1708150" cy="915988"/>
            </a:xfrm>
            <a:prstGeom prst="rect">
              <a:avLst/>
            </a:prstGeom>
            <a:noFill/>
            <a:ln w="19050" algn="ctr">
              <a:no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Sequential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Grids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in Time</a:t>
              </a:r>
            </a:p>
          </p:txBody>
        </p:sp>
      </p:grpSp>
      <p:grpSp>
        <p:nvGrpSpPr>
          <p:cNvPr id="4" name="Group 3">
            <a:extLst>
              <a:ext uri="{FF2B5EF4-FFF2-40B4-BE49-F238E27FC236}">
                <a16:creationId xmlns:a16="http://schemas.microsoft.com/office/drawing/2014/main" id="{4D3B1321-0243-43DF-9EFF-279613B8A5E1}"/>
              </a:ext>
            </a:extLst>
          </p:cNvPr>
          <p:cNvGrpSpPr/>
          <p:nvPr/>
        </p:nvGrpSpPr>
        <p:grpSpPr>
          <a:xfrm>
            <a:off x="468826" y="2468484"/>
            <a:ext cx="3429000" cy="1660525"/>
            <a:chOff x="1600200" y="2530476"/>
            <a:chExt cx="3429000" cy="1660525"/>
          </a:xfrm>
        </p:grpSpPr>
        <p:sp>
          <p:nvSpPr>
            <p:cNvPr id="199842" name="Rectangle 162"/>
            <p:cNvSpPr>
              <a:spLocks noChangeArrowheads="1"/>
            </p:cNvSpPr>
            <p:nvPr/>
          </p:nvSpPr>
          <p:spPr bwMode="auto">
            <a:xfrm>
              <a:off x="1600200" y="2530476"/>
              <a:ext cx="3429000" cy="1660525"/>
            </a:xfrm>
            <a:prstGeom prst="rect">
              <a:avLst/>
            </a:prstGeom>
            <a:solidFill>
              <a:srgbClr val="FF9933">
                <a:alpha val="61000"/>
              </a:srgbClr>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9816" name="Group 136"/>
            <p:cNvGrpSpPr>
              <a:grpSpLocks/>
            </p:cNvGrpSpPr>
            <p:nvPr/>
          </p:nvGrpSpPr>
          <p:grpSpPr bwMode="auto">
            <a:xfrm>
              <a:off x="1752600" y="2595564"/>
              <a:ext cx="1092200" cy="1443037"/>
              <a:chOff x="286" y="1620"/>
              <a:chExt cx="688" cy="909"/>
            </a:xfrm>
          </p:grpSpPr>
          <p:grpSp>
            <p:nvGrpSpPr>
              <p:cNvPr id="199817" name="Group 137"/>
              <p:cNvGrpSpPr>
                <a:grpSpLocks/>
              </p:cNvGrpSpPr>
              <p:nvPr/>
            </p:nvGrpSpPr>
            <p:grpSpPr bwMode="auto">
              <a:xfrm>
                <a:off x="286" y="1829"/>
                <a:ext cx="688" cy="700"/>
                <a:chOff x="967" y="1678"/>
                <a:chExt cx="688" cy="700"/>
              </a:xfrm>
            </p:grpSpPr>
            <p:sp>
              <p:nvSpPr>
                <p:cNvPr id="199818" name="Text Box 138"/>
                <p:cNvSpPr txBox="1">
                  <a:spLocks noChangeArrowheads="1"/>
                </p:cNvSpPr>
                <p:nvPr/>
              </p:nvSpPr>
              <p:spPr bwMode="auto">
                <a:xfrm>
                  <a:off x="967" y="1678"/>
                  <a:ext cx="688" cy="700"/>
                </a:xfrm>
                <a:prstGeom prst="rect">
                  <a:avLst/>
                </a:prstGeom>
                <a:noFill/>
                <a:ln w="28575">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819" name="Group 139"/>
                <p:cNvGrpSpPr>
                  <a:grpSpLocks/>
                </p:cNvGrpSpPr>
                <p:nvPr/>
              </p:nvGrpSpPr>
              <p:grpSpPr bwMode="auto">
                <a:xfrm>
                  <a:off x="1035" y="1764"/>
                  <a:ext cx="552" cy="529"/>
                  <a:chOff x="1045" y="1780"/>
                  <a:chExt cx="806" cy="773"/>
                </a:xfrm>
              </p:grpSpPr>
              <p:sp>
                <p:nvSpPr>
                  <p:cNvPr id="199820" name="Freeform 140"/>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1" name="Freeform 141"/>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2" name="Freeform 142"/>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3" name="Freeform 143"/>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4" name="Freeform 144"/>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5" name="Freeform 145"/>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6" name="Freeform 146"/>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7" name="Freeform 147"/>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8" name="Freeform 148"/>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9" name="Freeform 149"/>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0" name="Freeform 150"/>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99831" name="Text Box 151"/>
              <p:cNvSpPr txBox="1">
                <a:spLocks noChangeArrowheads="1"/>
              </p:cNvSpPr>
              <p:nvPr/>
            </p:nvSpPr>
            <p:spPr bwMode="auto">
              <a:xfrm>
                <a:off x="376" y="1620"/>
                <a:ext cx="508" cy="231"/>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Block</a:t>
                </a:r>
              </a:p>
            </p:txBody>
          </p:sp>
        </p:grpSp>
        <p:sp>
          <p:nvSpPr>
            <p:cNvPr id="199832" name="Rectangle 152"/>
            <p:cNvSpPr>
              <a:spLocks noChangeArrowheads="1"/>
            </p:cNvSpPr>
            <p:nvPr/>
          </p:nvSpPr>
          <p:spPr bwMode="auto">
            <a:xfrm>
              <a:off x="3449638" y="3101975"/>
              <a:ext cx="1465262" cy="762000"/>
            </a:xfrm>
            <a:prstGeom prst="rect">
              <a:avLst/>
            </a:prstGeom>
            <a:solidFill>
              <a:schemeClr val="hlink"/>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Shared</a:t>
              </a:r>
            </a:p>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Memory</a:t>
              </a:r>
            </a:p>
          </p:txBody>
        </p:sp>
        <p:grpSp>
          <p:nvGrpSpPr>
            <p:cNvPr id="199833" name="Group 153"/>
            <p:cNvGrpSpPr>
              <a:grpSpLocks/>
            </p:cNvGrpSpPr>
            <p:nvPr/>
          </p:nvGrpSpPr>
          <p:grpSpPr bwMode="auto">
            <a:xfrm>
              <a:off x="2849564" y="3181350"/>
              <a:ext cx="585787" cy="603250"/>
              <a:chOff x="977" y="1843"/>
              <a:chExt cx="369" cy="380"/>
            </a:xfrm>
          </p:grpSpPr>
          <p:sp>
            <p:nvSpPr>
              <p:cNvPr id="199834" name="Line 154"/>
              <p:cNvSpPr>
                <a:spLocks noChangeShapeType="1"/>
              </p:cNvSpPr>
              <p:nvPr/>
            </p:nvSpPr>
            <p:spPr bwMode="auto">
              <a:xfrm>
                <a:off x="977" y="2033"/>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5" name="Line 155"/>
              <p:cNvSpPr>
                <a:spLocks noChangeShapeType="1"/>
              </p:cNvSpPr>
              <p:nvPr/>
            </p:nvSpPr>
            <p:spPr bwMode="auto">
              <a:xfrm>
                <a:off x="977" y="1969"/>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6" name="Line 156"/>
              <p:cNvSpPr>
                <a:spLocks noChangeShapeType="1"/>
              </p:cNvSpPr>
              <p:nvPr/>
            </p:nvSpPr>
            <p:spPr bwMode="auto">
              <a:xfrm>
                <a:off x="977" y="1906"/>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7" name="Line 157"/>
              <p:cNvSpPr>
                <a:spLocks noChangeShapeType="1"/>
              </p:cNvSpPr>
              <p:nvPr/>
            </p:nvSpPr>
            <p:spPr bwMode="auto">
              <a:xfrm>
                <a:off x="977" y="2096"/>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8" name="Line 158"/>
              <p:cNvSpPr>
                <a:spLocks noChangeShapeType="1"/>
              </p:cNvSpPr>
              <p:nvPr/>
            </p:nvSpPr>
            <p:spPr bwMode="auto">
              <a:xfrm>
                <a:off x="977" y="2159"/>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9" name="Line 159"/>
              <p:cNvSpPr>
                <a:spLocks noChangeShapeType="1"/>
              </p:cNvSpPr>
              <p:nvPr/>
            </p:nvSpPr>
            <p:spPr bwMode="auto">
              <a:xfrm>
                <a:off x="977" y="1843"/>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40" name="Line 160"/>
              <p:cNvSpPr>
                <a:spLocks noChangeShapeType="1"/>
              </p:cNvSpPr>
              <p:nvPr/>
            </p:nvSpPr>
            <p:spPr bwMode="auto">
              <a:xfrm>
                <a:off x="977" y="2223"/>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89210554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sz="3200" dirty="0"/>
              <a:t>A Common CUDA Programming Pattern: Tiling w/ Shared Memory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5715" name="Rectangle 3"/>
          <p:cNvSpPr>
            <a:spLocks noGrp="1" noChangeArrowheads="1"/>
          </p:cNvSpPr>
          <p:nvPr>
            <p:ph idx="4294967295"/>
          </p:nvPr>
        </p:nvSpPr>
        <p:spPr>
          <a:xfrm>
            <a:off x="147235" y="1323814"/>
            <a:ext cx="11903217" cy="5029200"/>
          </a:xfrm>
        </p:spPr>
        <p:txBody>
          <a:bodyPr/>
          <a:lstStyle/>
          <a:p>
            <a:pPr marL="0" indent="0" algn="ctr">
              <a:buNone/>
            </a:pPr>
            <a:endParaRPr lang="en-US" sz="2000" dirty="0"/>
          </a:p>
          <a:p>
            <a:pPr marL="457200" indent="-457200"/>
            <a:endParaRPr lang="en-US" sz="2000" dirty="0"/>
          </a:p>
          <a:p>
            <a:pPr marL="457200" indent="-457200"/>
            <a:r>
              <a:rPr lang="en-US" sz="2000" dirty="0"/>
              <a:t>Global memory access - much slower when compared to shared memory access</a:t>
            </a:r>
          </a:p>
          <a:p>
            <a:pPr marL="457200" indent="-457200"/>
            <a:endParaRPr lang="en-US" sz="2000" dirty="0"/>
          </a:p>
          <a:p>
            <a:pPr marL="457200" indent="-457200"/>
            <a:r>
              <a:rPr lang="en-US" sz="2000" dirty="0"/>
              <a:t>No brainer: Use shared memory, if possible</a:t>
            </a:r>
          </a:p>
          <a:p>
            <a:pPr marL="974725" lvl="1" indent="-403225"/>
            <a:endParaRPr lang="en-US" sz="1800" dirty="0">
              <a:solidFill>
                <a:schemeClr val="accent2"/>
              </a:solidFill>
            </a:endParaRPr>
          </a:p>
          <a:p>
            <a:pPr marL="974725" lvl="1" indent="-403225"/>
            <a:r>
              <a:rPr lang="en-US" sz="1800" dirty="0">
                <a:solidFill>
                  <a:srgbClr val="0070C0"/>
                </a:solidFill>
              </a:rPr>
              <a:t>Partition</a:t>
            </a:r>
            <a:r>
              <a:rPr lang="en-US" sz="1800" dirty="0">
                <a:solidFill>
                  <a:schemeClr val="accent2"/>
                </a:solidFill>
              </a:rPr>
              <a:t> </a:t>
            </a:r>
            <a:r>
              <a:rPr lang="en-US" sz="1800" dirty="0"/>
              <a:t>data</a:t>
            </a:r>
            <a:r>
              <a:rPr lang="en-US" sz="1800" dirty="0">
                <a:solidFill>
                  <a:schemeClr val="accent2"/>
                </a:solidFill>
              </a:rPr>
              <a:t> </a:t>
            </a:r>
            <a:r>
              <a:rPr lang="en-US" sz="1800" dirty="0"/>
              <a:t>into </a:t>
            </a:r>
            <a:r>
              <a:rPr lang="en-US" sz="1800" dirty="0">
                <a:solidFill>
                  <a:srgbClr val="0070C0"/>
                </a:solidFill>
              </a:rPr>
              <a:t>data subsets</a:t>
            </a:r>
            <a:r>
              <a:rPr lang="en-US" sz="1800" dirty="0">
                <a:solidFill>
                  <a:schemeClr val="accent2"/>
                </a:solidFill>
              </a:rPr>
              <a:t> </a:t>
            </a:r>
            <a:r>
              <a:rPr lang="en-US" sz="1800" dirty="0"/>
              <a:t>(</a:t>
            </a:r>
            <a:r>
              <a:rPr lang="en-US" sz="1800" b="1" dirty="0">
                <a:solidFill>
                  <a:srgbClr val="C00000"/>
                </a:solidFill>
              </a:rPr>
              <a:t>tiles</a:t>
            </a:r>
            <a:r>
              <a:rPr lang="en-US" sz="1800" dirty="0"/>
              <a:t>) that each fits into shared memory</a:t>
            </a:r>
          </a:p>
          <a:p>
            <a:pPr marL="974725" lvl="1" indent="-403225"/>
            <a:endParaRPr lang="en-US" sz="1800" dirty="0"/>
          </a:p>
          <a:p>
            <a:pPr marL="974725" lvl="1" indent="-403225"/>
            <a:r>
              <a:rPr lang="en-US" sz="1800" dirty="0"/>
              <a:t>Handle </a:t>
            </a:r>
            <a:r>
              <a:rPr lang="en-US" sz="1800" dirty="0">
                <a:solidFill>
                  <a:srgbClr val="0070C0"/>
                </a:solidFill>
              </a:rPr>
              <a:t>each data subset (tile) with one thread block</a:t>
            </a:r>
            <a:r>
              <a:rPr lang="en-US" sz="1800" dirty="0"/>
              <a:t> by:</a:t>
            </a:r>
          </a:p>
          <a:p>
            <a:pPr marL="1431925" lvl="2" indent="-342900"/>
            <a:r>
              <a:rPr lang="en-US" sz="1700" dirty="0"/>
              <a:t>Loading the tile from global memory into shared memory, </a:t>
            </a:r>
            <a:r>
              <a:rPr lang="en-US" sz="1700" dirty="0">
                <a:solidFill>
                  <a:srgbClr val="C00000"/>
                </a:solidFill>
              </a:rPr>
              <a:t>using multiple threads to exploit memory-level parallelism</a:t>
            </a:r>
          </a:p>
          <a:p>
            <a:pPr marL="1431925" lvl="2" indent="-342900"/>
            <a:r>
              <a:rPr lang="en-US" sz="1700" dirty="0"/>
              <a:t>Performing the computation on the tile from shared memory; each thread can efficiently multi-pass over any data element of the tile</a:t>
            </a:r>
          </a:p>
        </p:txBody>
      </p:sp>
    </p:spTree>
    <p:extLst>
      <p:ext uri="{BB962C8B-B14F-4D97-AF65-F5344CB8AC3E}">
        <p14:creationId xmlns:p14="http://schemas.microsoft.com/office/powerpoint/2010/main" val="730922302"/>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ChangeArrowheads="1"/>
          </p:cNvSpPr>
          <p:nvPr>
            <p:ph type="title"/>
          </p:nvPr>
        </p:nvSpPr>
        <p:spPr/>
        <p:txBody>
          <a:bodyPr/>
          <a:lstStyle/>
          <a:p>
            <a:r>
              <a:rPr lang="en-US" sz="3200" dirty="0"/>
              <a:t>Tiling used for Matrix-Matrix multiplication</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67683" name="Rectangle 3"/>
          <p:cNvSpPr>
            <a:spLocks noGrp="1" noChangeArrowheads="1"/>
          </p:cNvSpPr>
          <p:nvPr>
            <p:ph idx="4294967295"/>
          </p:nvPr>
        </p:nvSpPr>
        <p:spPr>
          <a:xfrm>
            <a:off x="322263" y="1749260"/>
            <a:ext cx="7945438" cy="478164"/>
          </a:xfrm>
        </p:spPr>
        <p:txBody>
          <a:bodyPr>
            <a:normAutofit/>
          </a:bodyPr>
          <a:lstStyle/>
          <a:p>
            <a:pPr marL="339725" indent="-339725" fontAlgn="base">
              <a:spcBef>
                <a:spcPct val="20000"/>
              </a:spcBef>
              <a:spcAft>
                <a:spcPct val="0"/>
              </a:spcAft>
              <a:buClr>
                <a:schemeClr val="tx2"/>
              </a:buClr>
              <a:buSzPct val="70000"/>
              <a:buFont typeface="Wingdings" pitchFamily="2" charset="2"/>
              <a:buChar char="l"/>
            </a:pPr>
            <a:r>
              <a:rPr lang="en-US" sz="2000" dirty="0"/>
              <a:t>One </a:t>
            </a:r>
            <a:r>
              <a:rPr lang="en-US" sz="2000" dirty="0">
                <a:solidFill>
                  <a:srgbClr val="0070C0"/>
                </a:solidFill>
              </a:rPr>
              <a:t>block</a:t>
            </a:r>
            <a:r>
              <a:rPr lang="en-US" sz="2000" dirty="0"/>
              <a:t> computes one square sub-matrix </a:t>
            </a:r>
            <a:r>
              <a:rPr lang="en-US" sz="2000" b="1" dirty="0" err="1"/>
              <a:t>C</a:t>
            </a:r>
            <a:r>
              <a:rPr lang="en-US" sz="2000" baseline="-25000" dirty="0" err="1"/>
              <a:t>sub</a:t>
            </a:r>
            <a:r>
              <a:rPr lang="en-US" sz="2000" baseline="-25000" dirty="0"/>
              <a:t> </a:t>
            </a:r>
            <a:r>
              <a:rPr lang="en-US" sz="2000" dirty="0"/>
              <a:t>of size </a:t>
            </a:r>
            <a:r>
              <a:rPr lang="en-US" sz="1600" dirty="0" err="1"/>
              <a:t>Block_Size</a:t>
            </a:r>
            <a:endParaRPr lang="en-US" sz="2000" dirty="0">
              <a:solidFill>
                <a:srgbClr val="C00000"/>
              </a:solidFill>
            </a:endParaRPr>
          </a:p>
        </p:txBody>
      </p:sp>
      <p:sp>
        <p:nvSpPr>
          <p:cNvPr id="967771" name="Rectangle 91"/>
          <p:cNvSpPr>
            <a:spLocks noChangeArrowheads="1"/>
          </p:cNvSpPr>
          <p:nvPr/>
        </p:nvSpPr>
        <p:spPr bwMode="auto">
          <a:xfrm>
            <a:off x="125655" y="5969630"/>
            <a:ext cx="6452259" cy="646331"/>
          </a:xfrm>
          <a:prstGeom prst="rect">
            <a:avLst/>
          </a:prstGeom>
          <a:solidFill>
            <a:srgbClr val="EAEAEA"/>
          </a:solidFill>
          <a:ln w="9525">
            <a:no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NOTE: A similar technique is used on CPUs to improve cache hits.  See slide “Blocking Example”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http://cseweb.ucsd.edu/classes/fa10/cse240a/pdf/08/CSE240A-MBT-L15-Cache.ppt.pdf</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1" name="Rectangle 3"/>
          <p:cNvSpPr txBox="1">
            <a:spLocks noChangeArrowheads="1"/>
          </p:cNvSpPr>
          <p:nvPr/>
        </p:nvSpPr>
        <p:spPr bwMode="auto">
          <a:xfrm>
            <a:off x="322263" y="2429831"/>
            <a:ext cx="6019800" cy="2667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39725" marR="0" lvl="0" indent="-339725" algn="l" defTabSz="914400" rtl="0" eaLnBrk="1" fontAlgn="base" latinLnBrk="0" hangingPunct="1">
              <a:lnSpc>
                <a:spcPct val="8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One </a:t>
            </a:r>
            <a:r>
              <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rPr>
              <a:t>thread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computes one entry of </a:t>
            </a: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C</a:t>
            </a:r>
            <a:r>
              <a:rPr kumimoji="0" lang="en-US" sz="2000" b="0" i="0" u="none" strike="noStrike" kern="1200" cap="none" spc="0" normalizeH="0" baseline="-25000" noProof="0" dirty="0" err="1">
                <a:ln>
                  <a:noFill/>
                </a:ln>
                <a:solidFill>
                  <a:prstClr val="black"/>
                </a:solidFill>
                <a:effectLst/>
                <a:uLnTx/>
                <a:uFillTx/>
                <a:latin typeface="Calibri" panose="020F0502020204030204"/>
                <a:ea typeface="+mn-ea"/>
                <a:cs typeface="+mn-cs"/>
              </a:rPr>
              <a:t>sub</a:t>
            </a:r>
            <a:endPar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base" latinLnBrk="0" hangingPunct="1">
              <a:lnSpc>
                <a:spcPct val="8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39725" marR="0" lvl="0" indent="-339725" algn="l" defTabSz="914400" rtl="0" eaLnBrk="1" fontAlgn="base" latinLnBrk="0" hangingPunct="1">
              <a:lnSpc>
                <a:spcPct val="8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Assumption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are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square matrices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their dimensions of are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multiples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Block_Size</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74725" marR="0" lvl="1" indent="-403225" algn="l" defTabSz="914400" rtl="0" eaLnBrk="1" fontAlgn="base" latinLnBrk="0" hangingPunct="1">
              <a:lnSpc>
                <a:spcPct val="8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Doesn’t have to be like this, but keeps example simpler and focused on the concepts of interest</a:t>
            </a:r>
          </a:p>
          <a:p>
            <a:pPr marL="974725" marR="0" lvl="1" indent="-403225" algn="l" defTabSz="914400" rtl="0" eaLnBrk="1" fontAlgn="base" latinLnBrk="0" hangingPunct="1">
              <a:lnSpc>
                <a:spcPct val="8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this example work with </a:t>
            </a: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Block_Size</a:t>
            </a: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=16x16</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2" name="Object 6">
            <a:extLst>
              <a:ext uri="{FF2B5EF4-FFF2-40B4-BE49-F238E27FC236}">
                <a16:creationId xmlns:a16="http://schemas.microsoft.com/office/drawing/2014/main" id="{7047E92E-2CCD-65AC-11E3-177BB2CDA850}"/>
              </a:ext>
            </a:extLst>
          </p:cNvPr>
          <p:cNvGraphicFramePr>
            <a:graphicFrameLocks noChangeAspect="1"/>
          </p:cNvGraphicFramePr>
          <p:nvPr>
            <p:extLst>
              <p:ext uri="{D42A27DB-BD31-4B8C-83A1-F6EECF244321}">
                <p14:modId xmlns:p14="http://schemas.microsoft.com/office/powerpoint/2010/main" val="1411676933"/>
              </p:ext>
            </p:extLst>
          </p:nvPr>
        </p:nvGraphicFramePr>
        <p:xfrm>
          <a:off x="5971055" y="1050539"/>
          <a:ext cx="5487112" cy="4919091"/>
        </p:xfrm>
        <a:graphic>
          <a:graphicData uri="http://schemas.openxmlformats.org/presentationml/2006/ole">
            <mc:AlternateContent xmlns:mc="http://schemas.openxmlformats.org/markup-compatibility/2006">
              <mc:Choice xmlns:v="urn:schemas-microsoft-com:vml" Requires="v">
                <p:oleObj name="Visio" r:id="rId4" imgW="9189112" imgH="8237430" progId="Visio.Drawing.11">
                  <p:embed/>
                </p:oleObj>
              </mc:Choice>
              <mc:Fallback>
                <p:oleObj name="Visio" r:id="rId4" imgW="9189112" imgH="8237430" progId="Visio.Drawing.11">
                  <p:embed/>
                  <p:pic>
                    <p:nvPicPr>
                      <p:cNvPr id="30208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1055" y="1050539"/>
                        <a:ext cx="5487112" cy="491909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9739637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520" y="4100363"/>
            <a:ext cx="5539339" cy="823393"/>
          </a:xfrm>
        </p:spPr>
        <p:txBody>
          <a:bodyPr/>
          <a:lstStyle/>
          <a:p>
            <a:r>
              <a:rPr lang="en-US" dirty="0"/>
              <a:t>Registers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5982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CF0989-ACCA-4213-BA55-3B0C2CB4E14B}"/>
              </a:ext>
            </a:extLst>
          </p:cNvPr>
          <p:cNvSpPr/>
          <p:nvPr/>
        </p:nvSpPr>
        <p:spPr>
          <a:xfrm>
            <a:off x="6252115" y="158513"/>
            <a:ext cx="5880407" cy="6555641"/>
          </a:xfrm>
          <a:prstGeom prst="rect">
            <a:avLst/>
          </a:prstGeom>
          <a:solidFill>
            <a:schemeClr val="bg1">
              <a:lumMod val="95000"/>
            </a:schemeClr>
          </a:solidFill>
          <a:ln>
            <a:solidFill>
              <a:srgbClr val="0304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Shared memory for the sub-matrices (tiles) of  A and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__shared__ float As[BLOCK_SIZE][BLOCK_SIZE];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__shared__ float Bs[BLOCK_SIZE][BLOCK_SIZE];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Loop over all the sub-matrices (tiles) of A and B required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compute the block sub-matrix; moving in A left to right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 row, and in B from top to bottom in a column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for (int a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b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 &lt;=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aEnd</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b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Load tiles from global memory into shared memory; each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thread loads one element of the two tiles from A &amp;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As[ty][</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A[a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Bs[ty][</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B[b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Synchronize to make sure the matrices are loaded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syncthreads</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Each thread in this block computes one element</a:t>
            </a: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of the block sub-matrix (tile).  Thread with indexes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ty and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tx</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computes in this tile the entry [ty][</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tx</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for (int k = 0; k &lt; BLOCK_SIZE;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Csub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As[ty][k] * Bs[k][</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Synchronize to make sure that the preceding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computation is done before loading two new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sub-matrices of A and B in the next iteration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syncthreads</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Write the block sub-matrix to global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each thread writes one element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c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by + BLOCK_SIZE * bx;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C[c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Csub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p:txBody>
      </p:sp>
      <p:sp>
        <p:nvSpPr>
          <p:cNvPr id="971780" name="Rectangle 4"/>
          <p:cNvSpPr>
            <a:spLocks noChangeArrowheads="1"/>
          </p:cNvSpPr>
          <p:nvPr/>
        </p:nvSpPr>
        <p:spPr bwMode="auto">
          <a:xfrm>
            <a:off x="59478" y="370545"/>
            <a:ext cx="6055190" cy="6186309"/>
          </a:xfrm>
          <a:prstGeom prst="rect">
            <a:avLst/>
          </a:prstGeom>
          <a:solidFill>
            <a:srgbClr val="EAEAEA"/>
          </a:solidFill>
          <a:ln w="12700">
            <a:solidFill>
              <a:schemeClr val="tx1"/>
            </a:solid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Device multiplication function called by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Mul</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Compute C = A *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wA</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is the width of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wB</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is the width of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__global__ void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Muld</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(float* A, float* B,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float*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Block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int bx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blockIdx.x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B (and C) matrix sub-block column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by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blockIdx.y</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A (and C) matrix sub-block row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Thread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threadIdx.x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column index in the sub-block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threadIdx.y</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row index in the sub-block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Index of the first sub-matrix of A processed by the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by;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Index of the last sub-matrix of A processed by the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aEnd</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Step size used to iterate through the sub-matrices of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Index of the first sub-matrix of B processed by the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Step size used to iterate through the sub-matrices of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The element of the block sub-matrix that is computed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by the thread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float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Csub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0;</a:t>
            </a:r>
          </a:p>
        </p:txBody>
      </p:sp>
      <p:sp>
        <p:nvSpPr>
          <p:cNvPr id="971785" name="Line 9"/>
          <p:cNvSpPr>
            <a:spLocks noChangeShapeType="1"/>
          </p:cNvSpPr>
          <p:nvPr/>
        </p:nvSpPr>
        <p:spPr bwMode="auto">
          <a:xfrm>
            <a:off x="6359912" y="509936"/>
            <a:ext cx="304800" cy="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1788" name="Line 12"/>
          <p:cNvSpPr>
            <a:spLocks noChangeShapeType="1"/>
          </p:cNvSpPr>
          <p:nvPr/>
        </p:nvSpPr>
        <p:spPr bwMode="auto">
          <a:xfrm>
            <a:off x="6724185" y="3429000"/>
            <a:ext cx="304800" cy="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1789" name="Line 13"/>
          <p:cNvSpPr>
            <a:spLocks noChangeShapeType="1"/>
          </p:cNvSpPr>
          <p:nvPr/>
        </p:nvSpPr>
        <p:spPr bwMode="auto">
          <a:xfrm>
            <a:off x="6724185" y="5428786"/>
            <a:ext cx="304800" cy="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ADC562D2-035F-389C-BAB2-617A8CC3FE27}"/>
              </a:ext>
            </a:extLst>
          </p:cNvPr>
          <p:cNvSpPr/>
          <p:nvPr/>
        </p:nvSpPr>
        <p:spPr>
          <a:xfrm>
            <a:off x="308225" y="2208944"/>
            <a:ext cx="5013788" cy="63699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5" name="Rectangle 4">
            <a:extLst>
              <a:ext uri="{FF2B5EF4-FFF2-40B4-BE49-F238E27FC236}">
                <a16:creationId xmlns:a16="http://schemas.microsoft.com/office/drawing/2014/main" id="{4D7AA7D7-C64C-3CCA-50B7-590FF86935A6}"/>
              </a:ext>
            </a:extLst>
          </p:cNvPr>
          <p:cNvSpPr/>
          <p:nvPr/>
        </p:nvSpPr>
        <p:spPr>
          <a:xfrm>
            <a:off x="6554912" y="6082301"/>
            <a:ext cx="4037744" cy="359596"/>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0205906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normAutofit/>
          </a:bodyPr>
          <a:lstStyle/>
          <a:p>
            <a:r>
              <a:rPr lang="en-US" sz="3200" dirty="0"/>
              <a:t>Synchronization Function </a:t>
            </a:r>
            <a:r>
              <a:rPr lang="en-US" sz="2700" dirty="0">
                <a:solidFill>
                  <a:srgbClr val="FFC000"/>
                </a:solidFill>
              </a:rPr>
              <a:t>[Rule of Thumb: Try hard to use shared memory]</a:t>
            </a:r>
            <a:endParaRPr lang="en-US" sz="3200" dirty="0">
              <a:solidFill>
                <a:srgbClr val="FFC000"/>
              </a:solidFill>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4627" name="Rectangle 3"/>
          <p:cNvSpPr>
            <a:spLocks noGrp="1" noChangeArrowheads="1"/>
          </p:cNvSpPr>
          <p:nvPr>
            <p:ph idx="4294967295"/>
          </p:nvPr>
        </p:nvSpPr>
        <p:spPr>
          <a:xfrm>
            <a:off x="110055" y="1078787"/>
            <a:ext cx="11236271" cy="5225149"/>
          </a:xfrm>
        </p:spPr>
        <p:txBody>
          <a:bodyPr>
            <a:normAutofit lnSpcReduction="10000"/>
          </a:bodyPr>
          <a:lstStyle/>
          <a:p>
            <a:pPr marL="457200" indent="-457200"/>
            <a:r>
              <a:rPr lang="en-US" sz="2000" dirty="0"/>
              <a:t>Synchronization accomplished through a device lightweight function</a:t>
            </a:r>
          </a:p>
          <a:p>
            <a:pPr marL="974725" lvl="1" indent="-403225"/>
            <a:r>
              <a:rPr lang="en-US" b="1" dirty="0">
                <a:solidFill>
                  <a:srgbClr val="0070C0"/>
                </a:solidFill>
                <a:latin typeface="Consolas" pitchFamily="49" charset="0"/>
                <a:cs typeface="Consolas" pitchFamily="49" charset="0"/>
              </a:rPr>
              <a:t>void __</a:t>
            </a:r>
            <a:r>
              <a:rPr lang="en-US" b="1" dirty="0" err="1">
                <a:solidFill>
                  <a:srgbClr val="0070C0"/>
                </a:solidFill>
                <a:latin typeface="Consolas" pitchFamily="49" charset="0"/>
                <a:cs typeface="Consolas" pitchFamily="49" charset="0"/>
              </a:rPr>
              <a:t>syncthreads</a:t>
            </a:r>
            <a:r>
              <a:rPr lang="en-US" b="1" dirty="0">
                <a:solidFill>
                  <a:srgbClr val="0070C0"/>
                </a:solidFill>
                <a:latin typeface="Consolas" pitchFamily="49" charset="0"/>
                <a:cs typeface="Consolas" pitchFamily="49" charset="0"/>
              </a:rPr>
              <a:t>();</a:t>
            </a:r>
          </a:p>
          <a:p>
            <a:pPr marL="457200" indent="-457200"/>
            <a:endParaRPr lang="en-US" sz="2000" dirty="0">
              <a:solidFill>
                <a:schemeClr val="accent2"/>
              </a:solidFill>
            </a:endParaRPr>
          </a:p>
          <a:p>
            <a:pPr marL="457200" indent="-457200"/>
            <a:r>
              <a:rPr lang="en-US" sz="2000" dirty="0"/>
              <a:t>Synchronizes all threads</a:t>
            </a:r>
            <a:r>
              <a:rPr lang="en-US" sz="2000" dirty="0">
                <a:solidFill>
                  <a:schemeClr val="accent2"/>
                </a:solidFill>
              </a:rPr>
              <a:t> </a:t>
            </a:r>
            <a:r>
              <a:rPr lang="en-US" sz="2000" b="1" u="sng" dirty="0">
                <a:solidFill>
                  <a:srgbClr val="0070C0"/>
                </a:solidFill>
              </a:rPr>
              <a:t>in a block</a:t>
            </a:r>
            <a:r>
              <a:rPr lang="en-US" sz="2000" dirty="0">
                <a:solidFill>
                  <a:srgbClr val="C00000"/>
                </a:solidFill>
              </a:rPr>
              <a:t> </a:t>
            </a:r>
            <a:r>
              <a:rPr lang="en-US" sz="2000" dirty="0"/>
              <a:t>(acts as barrier for all block threads)</a:t>
            </a:r>
          </a:p>
          <a:p>
            <a:pPr marL="806450" lvl="1" indent="-457200"/>
            <a:r>
              <a:rPr lang="en-US" sz="1600" dirty="0"/>
              <a:t>Does </a:t>
            </a:r>
            <a:r>
              <a:rPr lang="en-US" sz="1600" b="1" dirty="0">
                <a:solidFill>
                  <a:srgbClr val="C00000"/>
                </a:solidFill>
              </a:rPr>
              <a:t>not</a:t>
            </a:r>
            <a:r>
              <a:rPr lang="en-US" sz="1600" dirty="0"/>
              <a:t> synchronize threads from two blocks</a:t>
            </a:r>
          </a:p>
          <a:p>
            <a:pPr marL="806450" lvl="1" indent="-457200"/>
            <a:endParaRPr lang="en-US" sz="1600" dirty="0"/>
          </a:p>
          <a:p>
            <a:pPr marL="457200" indent="-457200"/>
            <a:r>
              <a:rPr lang="en-US" sz="2000" dirty="0">
                <a:solidFill>
                  <a:srgbClr val="C00000"/>
                </a:solidFill>
              </a:rPr>
              <a:t>One more condition</a:t>
            </a:r>
            <a:r>
              <a:rPr lang="en-US" sz="2000" dirty="0"/>
              <a:t> for execution to commence once all threads in a block reached the sync point:</a:t>
            </a:r>
          </a:p>
          <a:p>
            <a:pPr marL="914400" lvl="1" indent="-457200"/>
            <a:r>
              <a:rPr lang="en-US" sz="1600" dirty="0"/>
              <a:t>All global &amp; shared mem. transactions made by these threads prior to </a:t>
            </a:r>
            <a:r>
              <a:rPr lang="en-US" sz="1600" dirty="0">
                <a:latin typeface="Consolas" panose="020B0609020204030204" pitchFamily="49" charset="0"/>
              </a:rPr>
              <a:t>__</a:t>
            </a:r>
            <a:r>
              <a:rPr lang="en-US" sz="1600" dirty="0" err="1">
                <a:latin typeface="Consolas" panose="020B0609020204030204" pitchFamily="49" charset="0"/>
              </a:rPr>
              <a:t>syncthreads</a:t>
            </a:r>
            <a:r>
              <a:rPr lang="en-US" sz="1600" dirty="0">
                <a:latin typeface="Consolas" panose="020B0609020204030204" pitchFamily="49" charset="0"/>
              </a:rPr>
              <a:t>()</a:t>
            </a:r>
            <a:r>
              <a:rPr lang="en-US" sz="1600" dirty="0"/>
              <a:t> are visible to all block threads</a:t>
            </a:r>
          </a:p>
          <a:p>
            <a:pPr marL="914400" lvl="1" indent="-457200"/>
            <a:r>
              <a:rPr lang="en-US" sz="1600" dirty="0"/>
              <a:t>Used to avoid RAW/WAR/WAW hazards when accessing shared or global memory (more later)</a:t>
            </a:r>
          </a:p>
          <a:p>
            <a:pPr marL="914400" lvl="1" indent="-457200"/>
            <a:endParaRPr lang="en-US" sz="1600" dirty="0"/>
          </a:p>
          <a:p>
            <a:pPr marL="457200" indent="-457200"/>
            <a:r>
              <a:rPr lang="en-US" sz="2000" dirty="0"/>
              <a:t>Be very cautious when using a </a:t>
            </a:r>
            <a:r>
              <a:rPr lang="en-US" sz="2000" dirty="0">
                <a:latin typeface="Courier New" panose="02070309020205020404" pitchFamily="49" charset="0"/>
                <a:cs typeface="Courier New" panose="02070309020205020404" pitchFamily="49" charset="0"/>
              </a:rPr>
              <a:t>__</a:t>
            </a:r>
            <a:r>
              <a:rPr lang="en-US" sz="2000" dirty="0" err="1">
                <a:latin typeface="Courier New" panose="02070309020205020404" pitchFamily="49" charset="0"/>
                <a:cs typeface="Courier New" panose="02070309020205020404" pitchFamily="49" charset="0"/>
              </a:rPr>
              <a:t>syncthreads</a:t>
            </a:r>
            <a:r>
              <a:rPr lang="en-US" sz="2000" dirty="0">
                <a:latin typeface="Courier New" panose="02070309020205020404" pitchFamily="49" charset="0"/>
                <a:cs typeface="Courier New" panose="02070309020205020404" pitchFamily="49" charset="0"/>
              </a:rPr>
              <a:t>()</a:t>
            </a:r>
            <a:r>
              <a:rPr lang="en-US" sz="2000" dirty="0"/>
              <a:t> in a conditional</a:t>
            </a:r>
          </a:p>
          <a:p>
            <a:pPr marL="914400" lvl="1" indent="-457200"/>
            <a:r>
              <a:rPr lang="en-US" sz="1600" dirty="0"/>
              <a:t>The actual behavior is not clear</a:t>
            </a:r>
          </a:p>
          <a:p>
            <a:pPr marL="914400" lvl="1" indent="-457200"/>
            <a:r>
              <a:rPr lang="en-US" sz="1600" dirty="0"/>
              <a:t>Some difference between the Programming Guide and what happens in reality</a:t>
            </a:r>
          </a:p>
          <a:p>
            <a:pPr marL="914400" lvl="1" indent="-457200"/>
            <a:endParaRPr lang="en-US" sz="1600" dirty="0"/>
          </a:p>
          <a:p>
            <a:pPr marL="457200" indent="-457200"/>
            <a:r>
              <a:rPr lang="en-US" sz="2000" dirty="0">
                <a:solidFill>
                  <a:srgbClr val="0070C0"/>
                </a:solidFill>
              </a:rPr>
              <a:t>If you, as a thread, use data that can also be used by another </a:t>
            </a:r>
          </a:p>
          <a:p>
            <a:pPr marL="0" indent="0">
              <a:buNone/>
            </a:pPr>
            <a:r>
              <a:rPr lang="en-US" sz="2000" dirty="0">
                <a:solidFill>
                  <a:srgbClr val="0070C0"/>
                </a:solidFill>
              </a:rPr>
              <a:t>        thread in</a:t>
            </a:r>
            <a:r>
              <a:rPr lang="en-US" sz="2000" dirty="0"/>
              <a:t> </a:t>
            </a:r>
            <a:r>
              <a:rPr lang="en-US" sz="2000" dirty="0">
                <a:solidFill>
                  <a:srgbClr val="C00000"/>
                </a:solidFill>
              </a:rPr>
              <a:t>your block</a:t>
            </a:r>
            <a:r>
              <a:rPr lang="en-US" sz="2000" dirty="0"/>
              <a:t>, </a:t>
            </a:r>
            <a:r>
              <a:rPr lang="en-US" sz="2000" dirty="0">
                <a:solidFill>
                  <a:srgbClr val="0070C0"/>
                </a:solidFill>
              </a:rPr>
              <a:t>then you should consider using shared memory</a:t>
            </a:r>
            <a:endParaRPr lang="en-US" dirty="0">
              <a:solidFill>
                <a:srgbClr val="0070C0"/>
              </a:solidFill>
            </a:endParaRPr>
          </a:p>
          <a:p>
            <a:pPr marL="914400" lvl="1" indent="-457200"/>
            <a:endParaRPr lang="en-US" sz="1600" dirty="0"/>
          </a:p>
          <a:p>
            <a:pPr marL="914400" lvl="1" indent="-457200"/>
            <a:endParaRPr lang="en-US" sz="1600" dirty="0"/>
          </a:p>
        </p:txBody>
      </p:sp>
      <p:sp>
        <p:nvSpPr>
          <p:cNvPr id="9" name="Rectangle 8">
            <a:extLst>
              <a:ext uri="{FF2B5EF4-FFF2-40B4-BE49-F238E27FC236}">
                <a16:creationId xmlns:a16="http://schemas.microsoft.com/office/drawing/2014/main" id="{F1D352DD-61AF-867F-9AC0-E7AA1F4755EE}"/>
              </a:ext>
            </a:extLst>
          </p:cNvPr>
          <p:cNvSpPr/>
          <p:nvPr/>
        </p:nvSpPr>
        <p:spPr>
          <a:xfrm>
            <a:off x="7941673" y="4301885"/>
            <a:ext cx="4140272" cy="1477328"/>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badIdeaSynchronization</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blockDim.x</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blockIdx</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&amp; 0x01)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data[i] = data[i] + i; </a:t>
            </a:r>
            <a:r>
              <a:rPr kumimoji="0" lang="en-US" sz="900"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if not odd, come here</a:t>
            </a: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else</a:t>
            </a:r>
            <a:r>
              <a:rPr lang="en-US" sz="900" b="1" dirty="0">
                <a:solidFill>
                  <a:srgbClr val="000000"/>
                </a:solidFill>
                <a:latin typeface="Consolas" panose="020B0609020204030204" pitchFamily="49" charset="0"/>
              </a:rPr>
              <a:t> </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data[i] = data[i] + 2 * i; </a:t>
            </a:r>
            <a:r>
              <a:rPr kumimoji="0" lang="en-US" sz="900"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come here if you're odd</a:t>
            </a: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__</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syncthreads</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054665602"/>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3 Ways to Set Aside Shared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6406" y="1182069"/>
            <a:ext cx="10222685" cy="2179638"/>
          </a:xfrm>
        </p:spPr>
        <p:txBody>
          <a:bodyPr/>
          <a:lstStyle/>
          <a:p>
            <a:pPr marL="342900" indent="-342900" fontAlgn="base">
              <a:spcBef>
                <a:spcPct val="20000"/>
              </a:spcBef>
              <a:spcAft>
                <a:spcPct val="0"/>
              </a:spcAft>
              <a:buClr>
                <a:schemeClr val="tx2"/>
              </a:buClr>
              <a:buSzPct val="70000"/>
              <a:buFont typeface="Wingdings" pitchFamily="2" charset="2"/>
              <a:buChar char="l"/>
            </a:pPr>
            <a:r>
              <a:rPr lang="en-US" sz="2000" dirty="0"/>
              <a:t>First way: Statically, declared inside a kernel</a:t>
            </a:r>
          </a:p>
          <a:p>
            <a:pPr lvl="1"/>
            <a:r>
              <a:rPr lang="en-US" sz="1800" dirty="0"/>
              <a:t>See matrix multiplication example w/ shared memory use</a:t>
            </a:r>
          </a:p>
          <a:p>
            <a:pPr lvl="1"/>
            <a:endParaRPr lang="en-US" sz="1600" dirty="0"/>
          </a:p>
          <a:p>
            <a:pPr marL="342900" indent="-342900" fontAlgn="base">
              <a:spcBef>
                <a:spcPct val="20000"/>
              </a:spcBef>
              <a:spcAft>
                <a:spcPct val="0"/>
              </a:spcAft>
              <a:buClr>
                <a:schemeClr val="tx2"/>
              </a:buClr>
              <a:buSzPct val="70000"/>
              <a:buFont typeface="Wingdings" pitchFamily="2" charset="2"/>
              <a:buChar char="l"/>
            </a:pPr>
            <a:r>
              <a:rPr lang="en-US" sz="2000" dirty="0"/>
              <a:t>Second way: Through the execution configuration</a:t>
            </a:r>
          </a:p>
          <a:p>
            <a:pPr lvl="1"/>
            <a:r>
              <a:rPr lang="en-US" dirty="0">
                <a:solidFill>
                  <a:srgbClr val="0070C0"/>
                </a:solidFill>
                <a:latin typeface="Consolas" pitchFamily="49" charset="0"/>
                <a:cs typeface="Consolas" pitchFamily="49" charset="0"/>
              </a:rPr>
              <a:t>Ns</a:t>
            </a:r>
            <a:r>
              <a:rPr lang="en-US" sz="1800" dirty="0"/>
              <a:t> below indicates size (in bytes) to be allocated in shared memory (</a:t>
            </a:r>
            <a:r>
              <a:rPr lang="en-US" sz="1800" b="1" dirty="0" err="1">
                <a:solidFill>
                  <a:srgbClr val="0070C0"/>
                </a:solidFill>
                <a:latin typeface="Consolas" pitchFamily="49" charset="0"/>
                <a:cs typeface="Consolas" pitchFamily="49" charset="0"/>
              </a:rPr>
              <a:t>shMemArray</a:t>
            </a:r>
            <a:r>
              <a:rPr lang="en-US" sz="1800" dirty="0"/>
              <a:t>)</a:t>
            </a:r>
          </a:p>
        </p:txBody>
      </p:sp>
      <p:sp>
        <p:nvSpPr>
          <p:cNvPr id="6" name="Rectangle 5"/>
          <p:cNvSpPr/>
          <p:nvPr/>
        </p:nvSpPr>
        <p:spPr>
          <a:xfrm>
            <a:off x="2019300" y="3104246"/>
            <a:ext cx="81534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MyFunc</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__device__ or __global__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extern</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__shared__</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shMemArray</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Size of </a:t>
            </a:r>
            <a:r>
              <a:rPr kumimoji="0" lang="en-US" sz="16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shMemArray</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determined through the execution configuration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You can use </a:t>
            </a:r>
            <a:r>
              <a:rPr kumimoji="0" lang="en-US" sz="16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shMemArray</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as you wish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invoke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MyFunc</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&lt;&lt;&lt; Dg,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Db</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Ns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&gt;&gt;&gt;(parameter);</a:t>
            </a:r>
          </a:p>
        </p:txBody>
      </p:sp>
      <p:sp>
        <p:nvSpPr>
          <p:cNvPr id="8" name="Content Placeholder 2"/>
          <p:cNvSpPr txBox="1">
            <a:spLocks/>
          </p:cNvSpPr>
          <p:nvPr/>
        </p:nvSpPr>
        <p:spPr bwMode="auto">
          <a:xfrm>
            <a:off x="236406" y="5849930"/>
            <a:ext cx="9251051" cy="76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way: Dynamically, via CUDA Driver API</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Advanced feature, uses API function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cuFuncSetSharedSize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not discussed here</a:t>
            </a:r>
          </a:p>
        </p:txBody>
      </p:sp>
      <p:sp>
        <p:nvSpPr>
          <p:cNvPr id="5" name="Rectangle 4"/>
          <p:cNvSpPr/>
          <p:nvPr/>
        </p:nvSpPr>
        <p:spPr>
          <a:xfrm>
            <a:off x="4032659" y="5091514"/>
            <a:ext cx="354406" cy="32105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8968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Memory Layout: All GPU units communicate to global memory through L2 cache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63501" y="6627168"/>
            <a:ext cx="684803"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6" name="Group 5"/>
          <p:cNvGrpSpPr/>
          <p:nvPr/>
        </p:nvGrpSpPr>
        <p:grpSpPr>
          <a:xfrm>
            <a:off x="2308927" y="2601931"/>
            <a:ext cx="7574145" cy="3770889"/>
            <a:chOff x="2273301" y="2057401"/>
            <a:chExt cx="7574145" cy="3770889"/>
          </a:xfrm>
        </p:grpSpPr>
        <p:pic>
          <p:nvPicPr>
            <p:cNvPr id="1026" name="Picture 2" descr="C:\Users\negrut\Academic\Classes\ME964\SupportMaterial\NVIDAmaterial\steveRennichMemJuly2011\Capture4.PNG"/>
            <p:cNvPicPr>
              <a:picLocks noChangeAspect="1" noChangeArrowheads="1"/>
            </p:cNvPicPr>
            <p:nvPr/>
          </p:nvPicPr>
          <p:blipFill rotWithShape="1">
            <a:blip r:embed="rId3">
              <a:extLst>
                <a:ext uri="{28A0092B-C50C-407E-A947-70E740481C1C}">
                  <a14:useLocalDpi xmlns:a14="http://schemas.microsoft.com/office/drawing/2010/main" val="0"/>
                </a:ext>
              </a:extLst>
            </a:blip>
            <a:srcRect l="9734" t="25412" r="7434" b="10488"/>
            <a:stretch/>
          </p:blipFill>
          <p:spPr bwMode="auto">
            <a:xfrm>
              <a:off x="2273301" y="2057401"/>
              <a:ext cx="7574145" cy="377088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53546" y="2209284"/>
              <a:ext cx="574196" cy="369332"/>
            </a:xfrm>
            <a:prstGeom prst="rect">
              <a:avLst/>
            </a:prstGeom>
            <a:solidFill>
              <a:srgbClr val="EAD0A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SM</a:t>
              </a:r>
              <a:r>
                <a:rPr kumimoji="0" lang="en-US" sz="1800" b="1" i="0" u="none" strike="noStrike" kern="1200" cap="none" spc="0" normalizeH="0" baseline="-25000" noProof="0" dirty="0">
                  <a:ln>
                    <a:noFill/>
                  </a:ln>
                  <a:solidFill>
                    <a:srgbClr val="000000"/>
                  </a:solidFill>
                  <a:effectLst/>
                  <a:uLnTx/>
                  <a:uFillTx/>
                  <a:latin typeface="Calibri" panose="020F0502020204030204"/>
                  <a:ea typeface="+mn-ea"/>
                  <a:cs typeface="+mn-cs"/>
                </a:rPr>
                <a:t>0</a:t>
              </a:r>
              <a:endPar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7" name="Rectangle 6"/>
            <p:cNvSpPr/>
            <p:nvPr/>
          </p:nvSpPr>
          <p:spPr>
            <a:xfrm>
              <a:off x="5295096" y="2209284"/>
              <a:ext cx="574196" cy="369332"/>
            </a:xfrm>
            <a:prstGeom prst="rect">
              <a:avLst/>
            </a:prstGeom>
            <a:solidFill>
              <a:srgbClr val="EAD0A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SM</a:t>
              </a:r>
              <a:r>
                <a:rPr kumimoji="0" lang="en-US" sz="1800" b="1" i="0" u="none" strike="noStrike" kern="1200" cap="none" spc="0" normalizeH="0" baseline="-25000" noProof="0" dirty="0">
                  <a:ln>
                    <a:noFill/>
                  </a:ln>
                  <a:solidFill>
                    <a:srgbClr val="000000"/>
                  </a:solidFill>
                  <a:effectLst/>
                  <a:uLnTx/>
                  <a:uFillTx/>
                  <a:latin typeface="Calibri" panose="020F0502020204030204"/>
                  <a:ea typeface="+mn-ea"/>
                  <a:cs typeface="+mn-cs"/>
                </a:rPr>
                <a:t>1</a:t>
              </a:r>
              <a:endPar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8" name="Rectangle 7"/>
            <p:cNvSpPr/>
            <p:nvPr/>
          </p:nvSpPr>
          <p:spPr>
            <a:xfrm>
              <a:off x="8451046" y="2209284"/>
              <a:ext cx="721672" cy="369332"/>
            </a:xfrm>
            <a:prstGeom prst="rect">
              <a:avLst/>
            </a:prstGeom>
            <a:solidFill>
              <a:srgbClr val="EAD0A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SM</a:t>
              </a:r>
              <a:r>
                <a:rPr kumimoji="0" lang="en-US" sz="1800" b="1" i="0" u="none" strike="noStrike" kern="1200" cap="none" spc="0" normalizeH="0" baseline="-25000" noProof="0" dirty="0">
                  <a:ln>
                    <a:noFill/>
                  </a:ln>
                  <a:solidFill>
                    <a:srgbClr val="000000"/>
                  </a:solidFill>
                  <a:effectLst/>
                  <a:uLnTx/>
                  <a:uFillTx/>
                  <a:latin typeface="Calibri" panose="020F0502020204030204"/>
                  <a:ea typeface="+mn-ea"/>
                  <a:cs typeface="+mn-cs"/>
                </a:rPr>
                <a:t>N-1</a:t>
              </a:r>
              <a:endPar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sp>
        <p:nvSpPr>
          <p:cNvPr id="11" name="TextBox 10">
            <a:extLst>
              <a:ext uri="{FF2B5EF4-FFF2-40B4-BE49-F238E27FC236}">
                <a16:creationId xmlns:a16="http://schemas.microsoft.com/office/drawing/2014/main" id="{83BC1458-A876-4C62-87BE-9518AECCE8EE}"/>
              </a:ext>
            </a:extLst>
          </p:cNvPr>
          <p:cNvSpPr txBox="1"/>
          <p:nvPr/>
        </p:nvSpPr>
        <p:spPr>
          <a:xfrm>
            <a:off x="6957663" y="6519446"/>
            <a:ext cx="49295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Note: shared memory is not cached (visible in pic as well)</a:t>
            </a:r>
          </a:p>
        </p:txBody>
      </p:sp>
      <p:sp>
        <p:nvSpPr>
          <p:cNvPr id="10" name="Content Placeholder 2">
            <a:extLst>
              <a:ext uri="{FF2B5EF4-FFF2-40B4-BE49-F238E27FC236}">
                <a16:creationId xmlns:a16="http://schemas.microsoft.com/office/drawing/2014/main" id="{89F3BB66-15CB-2B48-028B-5BFC7D8AF79A}"/>
              </a:ext>
            </a:extLst>
          </p:cNvPr>
          <p:cNvSpPr txBox="1">
            <a:spLocks/>
          </p:cNvSpPr>
          <p:nvPr/>
        </p:nvSpPr>
        <p:spPr>
          <a:xfrm>
            <a:off x="115564" y="962475"/>
            <a:ext cx="11960872" cy="4933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L2 cache: one big mem pool available to </a:t>
            </a:r>
            <a:r>
              <a:rPr lang="en-US" sz="2000" b="1" dirty="0">
                <a:solidFill>
                  <a:srgbClr val="C00000"/>
                </a:solidFill>
              </a:rPr>
              <a:t>all</a:t>
            </a:r>
            <a:r>
              <a:rPr lang="en-US" sz="2000" dirty="0"/>
              <a:t> SMs (sometimes called “uniform cache”; uniformly available)</a:t>
            </a:r>
          </a:p>
          <a:p>
            <a:pPr>
              <a:lnSpc>
                <a:spcPct val="100000"/>
              </a:lnSpc>
            </a:pPr>
            <a:endParaRPr lang="en-US" sz="2000" dirty="0"/>
          </a:p>
          <a:p>
            <a:pPr>
              <a:lnSpc>
                <a:spcPct val="100000"/>
              </a:lnSpc>
            </a:pPr>
            <a:r>
              <a:rPr lang="en-US" sz="2000" dirty="0"/>
              <a:t>Keep in mind: </a:t>
            </a:r>
            <a:r>
              <a:rPr lang="en-US" sz="2000" b="1" dirty="0">
                <a:solidFill>
                  <a:srgbClr val="C00000"/>
                </a:solidFill>
              </a:rPr>
              <a:t>L2 is not on the SM, it is on the GPU</a:t>
            </a:r>
          </a:p>
          <a:p>
            <a:pPr lvl="1">
              <a:lnSpc>
                <a:spcPct val="100000"/>
              </a:lnSpc>
            </a:pPr>
            <a:r>
              <a:rPr lang="en-US" sz="1800" dirty="0"/>
              <a:t>On the CPU core: L1:L2 ratio is 1:8; On the GPU SM: L1:L2 ratio is 1:1.7</a:t>
            </a:r>
          </a:p>
          <a:p>
            <a:pPr lvl="2">
              <a:lnSpc>
                <a:spcPct val="100000"/>
              </a:lnSpc>
            </a:pPr>
            <a:endParaRPr lang="en-US" sz="1600" dirty="0"/>
          </a:p>
        </p:txBody>
      </p:sp>
    </p:spTree>
    <p:extLst>
      <p:ext uri="{BB962C8B-B14F-4D97-AF65-F5344CB8AC3E}">
        <p14:creationId xmlns:p14="http://schemas.microsoft.com/office/powerpoint/2010/main" val="15106318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L1 Cache vs. Shared Memory</a:t>
            </a:r>
          </a:p>
        </p:txBody>
      </p:sp>
      <p:sp>
        <p:nvSpPr>
          <p:cNvPr id="3" name="Content Placeholder 2"/>
          <p:cNvSpPr>
            <a:spLocks noGrp="1"/>
          </p:cNvSpPr>
          <p:nvPr>
            <p:ph idx="1"/>
          </p:nvPr>
        </p:nvSpPr>
        <p:spPr/>
        <p:txBody>
          <a:bodyPr/>
          <a:lstStyle/>
          <a:p>
            <a:r>
              <a:rPr lang="en-US" sz="2000" dirty="0"/>
              <a:t>Starting w/ Fermi architecture, you can adjust how much shared memory and how much cache</a:t>
            </a:r>
          </a:p>
          <a:p>
            <a:pPr lvl="1"/>
            <a:r>
              <a:rPr lang="en-US" sz="1600" dirty="0"/>
              <a:t>A zero-sum game; they share the physical banks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367" y="2518303"/>
            <a:ext cx="2286000" cy="324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bwMode="auto">
          <a:xfrm>
            <a:off x="4800600" y="2471738"/>
            <a:ext cx="7073900" cy="4081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Example, Fermi: you can go 48/16 or 16/48 KB for Shared Mem/Cache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OPTION 1</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you choose to go w/ “Lots of Cache &amp; Little Shared Mem”</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Cache handled for you by the scheduler</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No control over it</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Can’t have too many blocks of threads running if blocks use Shared Mem</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OPTION 2</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you choose to go w/ “Lots of Shared Mem &amp; Little Cache”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Good in tiling, you have full control</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Shared Mem pretty cumbersome to manage</a:t>
            </a:r>
          </a:p>
        </p:txBody>
      </p:sp>
    </p:spTree>
    <p:extLst>
      <p:ext uri="{BB962C8B-B14F-4D97-AF65-F5344CB8AC3E}">
        <p14:creationId xmlns:p14="http://schemas.microsoft.com/office/powerpoint/2010/main" val="32631795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p:cNvSpPr>
            <a:spLocks noGrp="1" noChangeArrowheads="1"/>
          </p:cNvSpPr>
          <p:nvPr>
            <p:ph type="title"/>
          </p:nvPr>
        </p:nvSpPr>
        <p:spPr/>
        <p:txBody>
          <a:bodyPr/>
          <a:lstStyle/>
          <a:p>
            <a:r>
              <a:rPr lang="en-US" sz="3500" dirty="0"/>
              <a:t>On the microarchitecture of the GPU’s Shared Memory </a:t>
            </a:r>
            <a:r>
              <a:rPr lang="en-US" sz="1800" dirty="0"/>
              <a:t>[1/2]</a:t>
            </a:r>
            <a:endParaRPr lang="en-US" sz="1200" dirty="0"/>
          </a:p>
        </p:txBody>
      </p:sp>
      <p:sp>
        <p:nvSpPr>
          <p:cNvPr id="224259" name="Rectangle 3"/>
          <p:cNvSpPr>
            <a:spLocks noGrp="1" noChangeArrowheads="1"/>
          </p:cNvSpPr>
          <p:nvPr>
            <p:ph type="body" idx="4294967295"/>
          </p:nvPr>
        </p:nvSpPr>
        <p:spPr>
          <a:xfrm>
            <a:off x="206669" y="1471311"/>
            <a:ext cx="9106829" cy="4876800"/>
          </a:xfrm>
        </p:spPr>
        <p:txBody>
          <a:bodyPr>
            <a:normAutofit/>
          </a:bodyPr>
          <a:lstStyle/>
          <a:p>
            <a:pPr marL="457200" indent="-457200"/>
            <a:endParaRPr lang="en-US" sz="2200" dirty="0"/>
          </a:p>
          <a:p>
            <a:pPr marL="457200" indent="-457200"/>
            <a:r>
              <a:rPr lang="en-US" sz="2200" dirty="0"/>
              <a:t>GPU computing: many threads access the </a:t>
            </a:r>
            <a:r>
              <a:rPr lang="en-US" sz="2200" dirty="0" err="1"/>
              <a:t>ShMem</a:t>
            </a:r>
            <a:r>
              <a:rPr lang="en-US" sz="2200" dirty="0"/>
              <a:t> at the same time</a:t>
            </a:r>
          </a:p>
          <a:p>
            <a:pPr marL="974725" lvl="1" indent="-403225"/>
            <a:r>
              <a:rPr lang="en-US" dirty="0"/>
              <a:t>To service more than one thread, </a:t>
            </a:r>
            <a:r>
              <a:rPr lang="en-US" dirty="0" err="1"/>
              <a:t>ShMem</a:t>
            </a:r>
            <a:r>
              <a:rPr lang="en-US" dirty="0"/>
              <a:t> is divided into independent </a:t>
            </a:r>
            <a:r>
              <a:rPr lang="en-US" dirty="0">
                <a:solidFill>
                  <a:schemeClr val="accent2"/>
                </a:solidFill>
              </a:rPr>
              <a:t>banks</a:t>
            </a:r>
            <a:endParaRPr lang="en-US" dirty="0"/>
          </a:p>
          <a:p>
            <a:pPr marL="974725" lvl="1" indent="-403225"/>
            <a:r>
              <a:rPr lang="en-US" dirty="0"/>
              <a:t>This layout essential to achieve high bandwidth</a:t>
            </a:r>
          </a:p>
          <a:p>
            <a:pPr marL="974725" lvl="1" indent="-403225"/>
            <a:endParaRPr lang="en-US" dirty="0"/>
          </a:p>
          <a:p>
            <a:pPr marL="457200" indent="-457200">
              <a:lnSpc>
                <a:spcPct val="80000"/>
              </a:lnSpc>
            </a:pPr>
            <a:r>
              <a:rPr lang="en-US" sz="2200" u="sng" dirty="0"/>
              <a:t>Each</a:t>
            </a:r>
            <a:r>
              <a:rPr lang="en-US" sz="2200" dirty="0"/>
              <a:t> SM has </a:t>
            </a:r>
            <a:r>
              <a:rPr lang="en-US" sz="2200" dirty="0" err="1"/>
              <a:t>ShMem</a:t>
            </a:r>
            <a:r>
              <a:rPr lang="en-US" sz="2200" dirty="0"/>
              <a:t> organized in 32 Memory banks</a:t>
            </a:r>
          </a:p>
          <a:p>
            <a:pPr marL="974725" lvl="1" indent="-403225"/>
            <a:endParaRPr lang="en-US" sz="2200" dirty="0"/>
          </a:p>
          <a:p>
            <a:pPr marL="457200" indent="-457200">
              <a:lnSpc>
                <a:spcPct val="80000"/>
              </a:lnSpc>
            </a:pPr>
            <a:r>
              <a:rPr lang="en-US" sz="2200" dirty="0"/>
              <a:t>Successive 32-bit words map to successive banks </a:t>
            </a:r>
          </a:p>
          <a:p>
            <a:pPr marL="457200" lvl="1" indent="0">
              <a:lnSpc>
                <a:spcPct val="80000"/>
              </a:lnSpc>
              <a:buNone/>
            </a:pPr>
            <a:endParaRPr lang="en-US" sz="2200" dirty="0"/>
          </a:p>
          <a:p>
            <a:pPr marL="457200" indent="-457200">
              <a:lnSpc>
                <a:spcPct val="80000"/>
              </a:lnSpc>
            </a:pPr>
            <a:r>
              <a:rPr lang="en-US" sz="2200" dirty="0"/>
              <a:t>Each bank has a bandwidth of 32 bits per clock cycle</a:t>
            </a:r>
          </a:p>
          <a:p>
            <a:pPr marL="0" indent="0">
              <a:lnSpc>
                <a:spcPct val="80000"/>
              </a:lnSpc>
              <a:buNone/>
            </a:pPr>
            <a:endParaRPr lang="en-US" sz="2000" dirty="0"/>
          </a:p>
        </p:txBody>
      </p:sp>
      <p:grpSp>
        <p:nvGrpSpPr>
          <p:cNvPr id="2" name="Group 1"/>
          <p:cNvGrpSpPr/>
          <p:nvPr/>
        </p:nvGrpSpPr>
        <p:grpSpPr>
          <a:xfrm>
            <a:off x="9947260" y="2056657"/>
            <a:ext cx="1219200" cy="3276600"/>
            <a:chOff x="9220200" y="2819400"/>
            <a:chExt cx="1219200" cy="3276600"/>
          </a:xfrm>
        </p:grpSpPr>
        <p:sp>
          <p:nvSpPr>
            <p:cNvPr id="224261" name="AutoShape 5"/>
            <p:cNvSpPr>
              <a:spLocks noChangeArrowheads="1"/>
            </p:cNvSpPr>
            <p:nvPr/>
          </p:nvSpPr>
          <p:spPr bwMode="auto">
            <a:xfrm>
              <a:off x="9220200" y="57150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24262" name="AutoShape 6"/>
            <p:cNvSpPr>
              <a:spLocks noChangeArrowheads="1"/>
            </p:cNvSpPr>
            <p:nvPr/>
          </p:nvSpPr>
          <p:spPr bwMode="auto">
            <a:xfrm>
              <a:off x="9220200" y="47244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24263" name="AutoShape 7"/>
            <p:cNvSpPr>
              <a:spLocks noChangeArrowheads="1"/>
            </p:cNvSpPr>
            <p:nvPr/>
          </p:nvSpPr>
          <p:spPr bwMode="auto">
            <a:xfrm>
              <a:off x="9220200" y="444817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24264" name="AutoShape 8"/>
            <p:cNvSpPr>
              <a:spLocks noChangeArrowheads="1"/>
            </p:cNvSpPr>
            <p:nvPr/>
          </p:nvSpPr>
          <p:spPr bwMode="auto">
            <a:xfrm>
              <a:off x="9220200" y="418147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5</a:t>
              </a:r>
            </a:p>
          </p:txBody>
        </p:sp>
        <p:sp>
          <p:nvSpPr>
            <p:cNvPr id="224265" name="AutoShape 9"/>
            <p:cNvSpPr>
              <a:spLocks noChangeArrowheads="1"/>
            </p:cNvSpPr>
            <p:nvPr/>
          </p:nvSpPr>
          <p:spPr bwMode="auto">
            <a:xfrm>
              <a:off x="9220200" y="390525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4</a:t>
              </a:r>
            </a:p>
          </p:txBody>
        </p:sp>
        <p:sp>
          <p:nvSpPr>
            <p:cNvPr id="224266" name="AutoShape 10"/>
            <p:cNvSpPr>
              <a:spLocks noChangeArrowheads="1"/>
            </p:cNvSpPr>
            <p:nvPr/>
          </p:nvSpPr>
          <p:spPr bwMode="auto">
            <a:xfrm>
              <a:off x="9220200" y="362902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24267" name="AutoShape 11"/>
            <p:cNvSpPr>
              <a:spLocks noChangeArrowheads="1"/>
            </p:cNvSpPr>
            <p:nvPr/>
          </p:nvSpPr>
          <p:spPr bwMode="auto">
            <a:xfrm>
              <a:off x="9220200" y="336232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24268" name="AutoShape 12"/>
            <p:cNvSpPr>
              <a:spLocks noChangeArrowheads="1"/>
            </p:cNvSpPr>
            <p:nvPr/>
          </p:nvSpPr>
          <p:spPr bwMode="auto">
            <a:xfrm>
              <a:off x="9220200" y="30861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24269" name="AutoShape 13"/>
            <p:cNvSpPr>
              <a:spLocks noChangeArrowheads="1"/>
            </p:cNvSpPr>
            <p:nvPr/>
          </p:nvSpPr>
          <p:spPr bwMode="auto">
            <a:xfrm>
              <a:off x="9220200" y="28194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24270" name="Group 14"/>
            <p:cNvGrpSpPr>
              <a:grpSpLocks/>
            </p:cNvGrpSpPr>
            <p:nvPr/>
          </p:nvGrpSpPr>
          <p:grpSpPr bwMode="auto">
            <a:xfrm>
              <a:off x="9782175" y="5219700"/>
              <a:ext cx="76200" cy="381000"/>
              <a:chOff x="2400" y="2832"/>
              <a:chExt cx="48" cy="240"/>
            </a:xfrm>
          </p:grpSpPr>
          <p:sp>
            <p:nvSpPr>
              <p:cNvPr id="224271" name="Oval 15"/>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272" name="Oval 16"/>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273" name="Oval 17"/>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359269"/>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en-US" sz="3500" dirty="0">
                <a:solidFill>
                  <a:prstClr val="white"/>
                </a:solidFill>
              </a:rPr>
              <a:t>On the architecture of the GPU’s Shared Memory</a:t>
            </a:r>
            <a:endParaRPr lang="en-US" sz="1200" dirty="0"/>
          </a:p>
        </p:txBody>
      </p:sp>
      <mc:AlternateContent xmlns:mc="http://schemas.openxmlformats.org/markup-compatibility/2006" xmlns:a14="http://schemas.microsoft.com/office/drawing/2010/main">
        <mc:Choice Requires="a14">
          <p:sp>
            <p:nvSpPr>
              <p:cNvPr id="218115" name="Rectangle 3"/>
              <p:cNvSpPr>
                <a:spLocks noGrp="1" noChangeArrowheads="1"/>
              </p:cNvSpPr>
              <p:nvPr>
                <p:ph type="body" sz="half" idx="4294967295"/>
              </p:nvPr>
            </p:nvSpPr>
            <p:spPr>
              <a:xfrm>
                <a:off x="135116" y="946869"/>
                <a:ext cx="8229601" cy="5816193"/>
              </a:xfrm>
            </p:spPr>
            <p:txBody>
              <a:bodyPr>
                <a:normAutofit/>
              </a:bodyPr>
              <a:lstStyle/>
              <a:p>
                <a:pPr>
                  <a:lnSpc>
                    <a:spcPct val="80000"/>
                  </a:lnSpc>
                </a:pPr>
                <a:r>
                  <a:rPr lang="en-US" sz="1800" dirty="0" err="1"/>
                  <a:t>ShMem</a:t>
                </a:r>
                <a:r>
                  <a:rPr lang="en-US" sz="1800" dirty="0"/>
                  <a:t> and L1 cache draw on the same physical memory inside an SM</a:t>
                </a:r>
              </a:p>
              <a:p>
                <a:pPr lvl="1">
                  <a:lnSpc>
                    <a:spcPct val="80000"/>
                  </a:lnSpc>
                </a:pPr>
                <a:r>
                  <a:rPr lang="en-US" sz="1600" dirty="0"/>
                  <a:t>The cache: managed by the CUDA runtime</a:t>
                </a:r>
              </a:p>
              <a:p>
                <a:pPr lvl="1">
                  <a:lnSpc>
                    <a:spcPct val="80000"/>
                  </a:lnSpc>
                </a:pPr>
                <a:r>
                  <a:rPr lang="en-US" sz="1600" dirty="0" err="1"/>
                  <a:t>ShMem</a:t>
                </a:r>
                <a:r>
                  <a:rPr lang="en-US" sz="1600" dirty="0"/>
                  <a:t>: managed by you (scratchpad memory) </a:t>
                </a:r>
              </a:p>
              <a:p>
                <a:pPr marL="227013" indent="-227013">
                  <a:lnSpc>
                    <a:spcPct val="80000"/>
                  </a:lnSpc>
                </a:pPr>
                <a:r>
                  <a:rPr lang="en-US" sz="1800" dirty="0"/>
                  <a:t>The 32 </a:t>
                </a:r>
                <a:r>
                  <a:rPr lang="en-US" sz="1800" dirty="0" err="1"/>
                  <a:t>ShMem</a:t>
                </a:r>
                <a:r>
                  <a:rPr lang="en-US" sz="1800" dirty="0"/>
                  <a:t> banks organized like benches in a movie theater</a:t>
                </a:r>
              </a:p>
              <a:p>
                <a:pPr marL="974725" lvl="1" indent="-403225">
                  <a:lnSpc>
                    <a:spcPct val="80000"/>
                  </a:lnSpc>
                </a:pPr>
                <a:r>
                  <a:rPr lang="en-US" sz="1600" dirty="0"/>
                  <a:t>You have multiple rows of benches in one bank (</a:t>
                </a:r>
                <a:r>
                  <a:rPr lang="en-US" sz="1600" dirty="0">
                    <a:solidFill>
                      <a:srgbClr val="0070C0"/>
                    </a:solidFill>
                  </a:rPr>
                  <a:t>one bank </a:t>
                </a:r>
                <a14:m>
                  <m:oMath xmlns:m="http://schemas.openxmlformats.org/officeDocument/2006/math">
                    <m:r>
                      <a:rPr lang="en-US" sz="1600" b="0" i="1" smtClean="0">
                        <a:solidFill>
                          <a:srgbClr val="0070C0"/>
                        </a:solidFill>
                        <a:latin typeface="Cambria Math" panose="02040503050406030204" pitchFamily="18" charset="0"/>
                      </a:rPr>
                      <m:t>≡</m:t>
                    </m:r>
                  </m:oMath>
                </a14:m>
                <a:r>
                  <a:rPr lang="en-US" sz="1600" dirty="0">
                    <a:solidFill>
                      <a:srgbClr val="0070C0"/>
                    </a:solidFill>
                  </a:rPr>
                  <a:t> one column</a:t>
                </a:r>
                <a:r>
                  <a:rPr lang="en-US" sz="1600" dirty="0"/>
                  <a:t>)</a:t>
                </a:r>
              </a:p>
              <a:p>
                <a:pPr marL="974725" lvl="1" indent="-403225">
                  <a:lnSpc>
                    <a:spcPct val="80000"/>
                  </a:lnSpc>
                </a:pPr>
                <a:r>
                  <a:rPr lang="en-US" sz="1600" dirty="0"/>
                  <a:t>Each row has 32 benches separated; each bench belongs to a long column</a:t>
                </a:r>
              </a:p>
              <a:p>
                <a:pPr marL="974725" lvl="1" indent="-403225">
                  <a:lnSpc>
                    <a:spcPct val="80000"/>
                  </a:lnSpc>
                </a:pPr>
                <a:r>
                  <a:rPr lang="en-US" sz="1600" dirty="0"/>
                  <a:t>A bank: a column of benches in the movie theater, perpendicular to screen </a:t>
                </a:r>
              </a:p>
              <a:p>
                <a:pPr marL="974725" lvl="1" indent="-403225">
                  <a:lnSpc>
                    <a:spcPct val="80000"/>
                  </a:lnSpc>
                </a:pPr>
                <a:r>
                  <a:rPr lang="en-US" sz="1600" dirty="0"/>
                  <a:t>In each bench you can “seat” a family of four bytes (32 bits total)</a:t>
                </a:r>
              </a:p>
              <a:p>
                <a:pPr marL="227013" indent="-227013"/>
                <a:r>
                  <a:rPr lang="en-US" sz="1800" dirty="0"/>
                  <a:t>Each bank has a bandwidth of 32 bits per two </a:t>
                </a:r>
                <a:r>
                  <a:rPr lang="en-US" sz="1800" dirty="0">
                    <a:solidFill>
                      <a:srgbClr val="0070C0"/>
                    </a:solidFill>
                  </a:rPr>
                  <a:t>clock cycles</a:t>
                </a:r>
              </a:p>
            </p:txBody>
          </p:sp>
        </mc:Choice>
        <mc:Fallback xmlns="">
          <p:sp>
            <p:nvSpPr>
              <p:cNvPr id="218115" name="Rectangle 3"/>
              <p:cNvSpPr>
                <a:spLocks noGrp="1" noRot="1" noChangeAspect="1" noMove="1" noResize="1" noEditPoints="1" noAdjustHandles="1" noChangeArrowheads="1" noChangeShapeType="1" noTextEdit="1"/>
              </p:cNvSpPr>
              <p:nvPr>
                <p:ph type="body" sz="half" idx="4294967295"/>
              </p:nvPr>
            </p:nvSpPr>
            <p:spPr>
              <a:xfrm>
                <a:off x="135116" y="946869"/>
                <a:ext cx="8229601" cy="5816193"/>
              </a:xfrm>
              <a:blipFill>
                <a:blip r:embed="rId3"/>
                <a:stretch>
                  <a:fillRect l="-444" t="-1363"/>
                </a:stretch>
              </a:blipFill>
            </p:spPr>
            <p:txBody>
              <a:bodyPr/>
              <a:lstStyle/>
              <a:p>
                <a:r>
                  <a:rPr lang="en-US">
                    <a:noFill/>
                  </a:rPr>
                  <a:t> </a:t>
                </a:r>
              </a:p>
            </p:txBody>
          </p:sp>
        </mc:Fallback>
      </mc:AlternateContent>
      <p:grpSp>
        <p:nvGrpSpPr>
          <p:cNvPr id="2" name="Group 1"/>
          <p:cNvGrpSpPr/>
          <p:nvPr/>
        </p:nvGrpSpPr>
        <p:grpSpPr>
          <a:xfrm>
            <a:off x="9033763" y="2810188"/>
            <a:ext cx="2038350" cy="3952875"/>
            <a:chOff x="6877050" y="1838325"/>
            <a:chExt cx="2038350" cy="3952875"/>
          </a:xfrm>
        </p:grpSpPr>
        <p:sp>
          <p:nvSpPr>
            <p:cNvPr id="218116" name="AutoShape 4"/>
            <p:cNvSpPr>
              <a:spLocks noChangeAspect="1" noChangeArrowheads="1" noTextEdit="1"/>
            </p:cNvSpPr>
            <p:nvPr/>
          </p:nvSpPr>
          <p:spPr bwMode="auto">
            <a:xfrm>
              <a:off x="6877050" y="1838325"/>
              <a:ext cx="2038350" cy="3952875"/>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17" name="Rectangle 5"/>
            <p:cNvSpPr>
              <a:spLocks noChangeArrowheads="1"/>
            </p:cNvSpPr>
            <p:nvPr/>
          </p:nvSpPr>
          <p:spPr bwMode="auto">
            <a:xfrm>
              <a:off x="7253288" y="3338513"/>
              <a:ext cx="1639887" cy="54610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18" name="Rectangle 6"/>
            <p:cNvSpPr>
              <a:spLocks noChangeArrowheads="1"/>
            </p:cNvSpPr>
            <p:nvPr/>
          </p:nvSpPr>
          <p:spPr bwMode="auto">
            <a:xfrm>
              <a:off x="7253288" y="3338513"/>
              <a:ext cx="1639887" cy="54610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19" name="Rectangle 7"/>
            <p:cNvSpPr>
              <a:spLocks noChangeArrowheads="1"/>
            </p:cNvSpPr>
            <p:nvPr/>
          </p:nvSpPr>
          <p:spPr bwMode="auto">
            <a:xfrm>
              <a:off x="7283450" y="1860550"/>
              <a:ext cx="15795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0" name="Rectangle 8"/>
            <p:cNvSpPr>
              <a:spLocks noChangeArrowheads="1"/>
            </p:cNvSpPr>
            <p:nvPr/>
          </p:nvSpPr>
          <p:spPr bwMode="auto">
            <a:xfrm>
              <a:off x="7283450" y="1860550"/>
              <a:ext cx="1579563"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1" name="Rectangle 9"/>
            <p:cNvSpPr>
              <a:spLocks noChangeArrowheads="1"/>
            </p:cNvSpPr>
            <p:nvPr/>
          </p:nvSpPr>
          <p:spPr bwMode="auto">
            <a:xfrm>
              <a:off x="8007350" y="1911350"/>
              <a:ext cx="43282"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I</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2" name="Rectangle 10"/>
            <p:cNvSpPr>
              <a:spLocks noChangeArrowheads="1"/>
            </p:cNvSpPr>
            <p:nvPr/>
          </p:nvSpPr>
          <p:spPr bwMode="auto">
            <a:xfrm>
              <a:off x="8053388" y="1911350"/>
              <a:ext cx="8496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3" name="Rectangle 11"/>
            <p:cNvSpPr>
              <a:spLocks noChangeArrowheads="1"/>
            </p:cNvSpPr>
            <p:nvPr/>
          </p:nvSpPr>
          <p:spPr bwMode="auto">
            <a:xfrm>
              <a:off x="7989888" y="2084388"/>
              <a:ext cx="8496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L</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4" name="Rectangle 12"/>
            <p:cNvSpPr>
              <a:spLocks noChangeArrowheads="1"/>
            </p:cNvSpPr>
            <p:nvPr/>
          </p:nvSpPr>
          <p:spPr bwMode="auto">
            <a:xfrm>
              <a:off x="8070850" y="2084388"/>
              <a:ext cx="8496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1</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5" name="Rectangle 13"/>
            <p:cNvSpPr>
              <a:spLocks noChangeArrowheads="1"/>
            </p:cNvSpPr>
            <p:nvPr/>
          </p:nvSpPr>
          <p:spPr bwMode="auto">
            <a:xfrm>
              <a:off x="7283450" y="2627313"/>
              <a:ext cx="1579563" cy="436562"/>
            </a:xfrm>
            <a:prstGeom prst="rect">
              <a:avLst/>
            </a:prstGeom>
            <a:solidFill>
              <a:srgbClr val="FFCC00"/>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6" name="Rectangle 14"/>
            <p:cNvSpPr>
              <a:spLocks noChangeArrowheads="1"/>
            </p:cNvSpPr>
            <p:nvPr/>
          </p:nvSpPr>
          <p:spPr bwMode="auto">
            <a:xfrm>
              <a:off x="7283450" y="2627313"/>
              <a:ext cx="1579563" cy="436562"/>
            </a:xfrm>
            <a:prstGeom prst="rect">
              <a:avLst/>
            </a:prstGeom>
            <a:solidFill>
              <a:schemeClr val="bg1"/>
            </a:solid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7" name="Rectangle 15"/>
            <p:cNvSpPr>
              <a:spLocks noChangeArrowheads="1"/>
            </p:cNvSpPr>
            <p:nvPr/>
          </p:nvSpPr>
          <p:spPr bwMode="auto">
            <a:xfrm>
              <a:off x="7634288" y="2678113"/>
              <a:ext cx="928139"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Multithreaded</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8" name="Rectangle 16"/>
            <p:cNvSpPr>
              <a:spLocks noChangeArrowheads="1"/>
            </p:cNvSpPr>
            <p:nvPr/>
          </p:nvSpPr>
          <p:spPr bwMode="auto">
            <a:xfrm>
              <a:off x="7524750" y="2851150"/>
              <a:ext cx="115942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rPr>
                <a:t>Instruction Buffer</a:t>
              </a:r>
              <a:endParaRPr kumimoji="0" lang="en-US" sz="20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218129" name="Rectangle 17"/>
            <p:cNvSpPr>
              <a:spLocks noChangeArrowheads="1"/>
            </p:cNvSpPr>
            <p:nvPr/>
          </p:nvSpPr>
          <p:spPr bwMode="auto">
            <a:xfrm>
              <a:off x="7464425" y="3392488"/>
              <a:ext cx="1825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0" name="Rectangle 18"/>
            <p:cNvSpPr>
              <a:spLocks noChangeArrowheads="1"/>
            </p:cNvSpPr>
            <p:nvPr/>
          </p:nvSpPr>
          <p:spPr bwMode="auto">
            <a:xfrm>
              <a:off x="7334250" y="3392488"/>
              <a:ext cx="685800"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1" name="Rectangle 19"/>
            <p:cNvSpPr>
              <a:spLocks noChangeArrowheads="1"/>
            </p:cNvSpPr>
            <p:nvPr/>
          </p:nvSpPr>
          <p:spPr bwMode="auto">
            <a:xfrm>
              <a:off x="7632700" y="3479800"/>
              <a:ext cx="83356"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R</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2" name="Rectangle 20"/>
            <p:cNvSpPr>
              <a:spLocks noChangeArrowheads="1"/>
            </p:cNvSpPr>
            <p:nvPr/>
          </p:nvSpPr>
          <p:spPr bwMode="auto">
            <a:xfrm>
              <a:off x="7642225" y="3606800"/>
              <a:ext cx="70532"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F</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3" name="Rectangle 21"/>
            <p:cNvSpPr>
              <a:spLocks noChangeArrowheads="1"/>
            </p:cNvSpPr>
            <p:nvPr/>
          </p:nvSpPr>
          <p:spPr bwMode="auto">
            <a:xfrm>
              <a:off x="8072438" y="3392488"/>
              <a:ext cx="365125"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4" name="Rectangle 22"/>
            <p:cNvSpPr>
              <a:spLocks noChangeArrowheads="1"/>
            </p:cNvSpPr>
            <p:nvPr/>
          </p:nvSpPr>
          <p:spPr bwMode="auto">
            <a:xfrm>
              <a:off x="8072438" y="3392488"/>
              <a:ext cx="365125"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5" name="Rectangle 23"/>
            <p:cNvSpPr>
              <a:spLocks noChangeArrowheads="1"/>
            </p:cNvSpPr>
            <p:nvPr/>
          </p:nvSpPr>
          <p:spPr bwMode="auto">
            <a:xfrm>
              <a:off x="8180388" y="3479800"/>
              <a:ext cx="83356"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pitchFamily="34" charset="0"/>
                  <a:ea typeface="+mn-ea"/>
                  <a:cs typeface="+mn-cs"/>
                </a:rPr>
                <a:t>D</a:t>
              </a:r>
              <a:endParaRPr kumimoji="0" lang="en-US" sz="20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218136" name="Rectangle 24"/>
            <p:cNvSpPr>
              <a:spLocks noChangeArrowheads="1"/>
            </p:cNvSpPr>
            <p:nvPr/>
          </p:nvSpPr>
          <p:spPr bwMode="auto">
            <a:xfrm>
              <a:off x="8262938" y="3479800"/>
              <a:ext cx="6412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7" name="Rectangle 25"/>
            <p:cNvSpPr>
              <a:spLocks noChangeArrowheads="1"/>
            </p:cNvSpPr>
            <p:nvPr/>
          </p:nvSpPr>
          <p:spPr bwMode="auto">
            <a:xfrm>
              <a:off x="8189913" y="3606800"/>
              <a:ext cx="6412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L</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8" name="Rectangle 26"/>
            <p:cNvSpPr>
              <a:spLocks noChangeArrowheads="1"/>
            </p:cNvSpPr>
            <p:nvPr/>
          </p:nvSpPr>
          <p:spPr bwMode="auto">
            <a:xfrm>
              <a:off x="8253413" y="3606800"/>
              <a:ext cx="6412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1</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9" name="Rectangle 27"/>
            <p:cNvSpPr>
              <a:spLocks noChangeArrowheads="1"/>
            </p:cNvSpPr>
            <p:nvPr/>
          </p:nvSpPr>
          <p:spPr bwMode="auto">
            <a:xfrm>
              <a:off x="8497888" y="3392488"/>
              <a:ext cx="365125"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0" name="Rectangle 28"/>
            <p:cNvSpPr>
              <a:spLocks noChangeArrowheads="1"/>
            </p:cNvSpPr>
            <p:nvPr/>
          </p:nvSpPr>
          <p:spPr bwMode="auto">
            <a:xfrm>
              <a:off x="8497888" y="3392488"/>
              <a:ext cx="365125" cy="438150"/>
            </a:xfrm>
            <a:prstGeom prst="rect">
              <a:avLst/>
            </a:prstGeom>
            <a:solidFill>
              <a:schemeClr val="accent2"/>
            </a:solid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1" name="Rectangle 29"/>
            <p:cNvSpPr>
              <a:spLocks noChangeArrowheads="1"/>
            </p:cNvSpPr>
            <p:nvPr/>
          </p:nvSpPr>
          <p:spPr bwMode="auto">
            <a:xfrm>
              <a:off x="8507413" y="3479800"/>
              <a:ext cx="371897"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pitchFamily="34" charset="0"/>
                  <a:ea typeface="+mn-ea"/>
                  <a:cs typeface="+mn-cs"/>
                </a:rPr>
                <a:t>Shared</a:t>
              </a:r>
              <a:endParaRPr kumimoji="0" lang="en-US" sz="2000" b="0" i="0" u="none" strike="noStrike" kern="1200" cap="none" spc="0" normalizeH="0" baseline="0" noProof="0" dirty="0">
                <a:ln>
                  <a:noFill/>
                </a:ln>
                <a:solidFill>
                  <a:prstClr val="white"/>
                </a:solidFill>
                <a:effectLst/>
                <a:uLnTx/>
                <a:uFillTx/>
                <a:latin typeface="Arial" pitchFamily="34" charset="0"/>
                <a:ea typeface="+mn-ea"/>
                <a:cs typeface="+mn-cs"/>
              </a:endParaRPr>
            </a:p>
          </p:txBody>
        </p:sp>
        <p:sp>
          <p:nvSpPr>
            <p:cNvPr id="218142" name="Rectangle 30"/>
            <p:cNvSpPr>
              <a:spLocks noChangeArrowheads="1"/>
            </p:cNvSpPr>
            <p:nvPr/>
          </p:nvSpPr>
          <p:spPr bwMode="auto">
            <a:xfrm>
              <a:off x="8555038" y="3606800"/>
              <a:ext cx="25648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itchFamily="34" charset="0"/>
                  <a:ea typeface="+mn-ea"/>
                  <a:cs typeface="+mn-cs"/>
                </a:rPr>
                <a:t>Mem</a:t>
              </a:r>
              <a:endParaRPr kumimoji="0" lang="en-US" sz="2000" b="0"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18143" name="Rectangle 31"/>
            <p:cNvSpPr>
              <a:spLocks noChangeArrowheads="1"/>
            </p:cNvSpPr>
            <p:nvPr/>
          </p:nvSpPr>
          <p:spPr bwMode="auto">
            <a:xfrm>
              <a:off x="7283450" y="4049713"/>
              <a:ext cx="1579563" cy="436562"/>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4" name="Rectangle 32"/>
            <p:cNvSpPr>
              <a:spLocks noChangeArrowheads="1"/>
            </p:cNvSpPr>
            <p:nvPr/>
          </p:nvSpPr>
          <p:spPr bwMode="auto">
            <a:xfrm>
              <a:off x="7283450" y="4049713"/>
              <a:ext cx="1579563" cy="436562"/>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5" name="Rectangle 33"/>
            <p:cNvSpPr>
              <a:spLocks noChangeArrowheads="1"/>
            </p:cNvSpPr>
            <p:nvPr/>
          </p:nvSpPr>
          <p:spPr bwMode="auto">
            <a:xfrm>
              <a:off x="7562850" y="4181475"/>
              <a:ext cx="1065997"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Operand Select</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46" name="Rectangle 34"/>
            <p:cNvSpPr>
              <a:spLocks noChangeArrowheads="1"/>
            </p:cNvSpPr>
            <p:nvPr/>
          </p:nvSpPr>
          <p:spPr bwMode="auto">
            <a:xfrm>
              <a:off x="7283450" y="4814888"/>
              <a:ext cx="7286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7" name="Rectangle 35"/>
            <p:cNvSpPr>
              <a:spLocks noChangeArrowheads="1"/>
            </p:cNvSpPr>
            <p:nvPr/>
          </p:nvSpPr>
          <p:spPr bwMode="auto">
            <a:xfrm>
              <a:off x="7283450" y="4814888"/>
              <a:ext cx="728663"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8" name="Rectangle 36"/>
            <p:cNvSpPr>
              <a:spLocks noChangeArrowheads="1"/>
            </p:cNvSpPr>
            <p:nvPr/>
          </p:nvSpPr>
          <p:spPr bwMode="auto">
            <a:xfrm>
              <a:off x="7488238" y="4948238"/>
              <a:ext cx="34144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MAD</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49" name="Rectangle 37"/>
            <p:cNvSpPr>
              <a:spLocks noChangeArrowheads="1"/>
            </p:cNvSpPr>
            <p:nvPr/>
          </p:nvSpPr>
          <p:spPr bwMode="auto">
            <a:xfrm>
              <a:off x="8134350" y="4814888"/>
              <a:ext cx="7286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0" name="Rectangle 38"/>
            <p:cNvSpPr>
              <a:spLocks noChangeArrowheads="1"/>
            </p:cNvSpPr>
            <p:nvPr/>
          </p:nvSpPr>
          <p:spPr bwMode="auto">
            <a:xfrm>
              <a:off x="8134350" y="4814888"/>
              <a:ext cx="728663"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1" name="Rectangle 39"/>
            <p:cNvSpPr>
              <a:spLocks noChangeArrowheads="1"/>
            </p:cNvSpPr>
            <p:nvPr/>
          </p:nvSpPr>
          <p:spPr bwMode="auto">
            <a:xfrm>
              <a:off x="8353425" y="4948238"/>
              <a:ext cx="307777"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SFU</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52" name="Line 40"/>
            <p:cNvSpPr>
              <a:spLocks noChangeShapeType="1"/>
            </p:cNvSpPr>
            <p:nvPr/>
          </p:nvSpPr>
          <p:spPr bwMode="auto">
            <a:xfrm>
              <a:off x="8072438" y="3063875"/>
              <a:ext cx="1587" cy="214313"/>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3" name="Freeform 41"/>
            <p:cNvSpPr>
              <a:spLocks/>
            </p:cNvSpPr>
            <p:nvPr/>
          </p:nvSpPr>
          <p:spPr bwMode="auto">
            <a:xfrm>
              <a:off x="8034338" y="3259138"/>
              <a:ext cx="77787"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4" name="Line 42"/>
            <p:cNvSpPr>
              <a:spLocks noChangeShapeType="1"/>
            </p:cNvSpPr>
            <p:nvPr/>
          </p:nvSpPr>
          <p:spPr bwMode="auto">
            <a:xfrm>
              <a:off x="7646988" y="4486275"/>
              <a:ext cx="1587" cy="268288"/>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5" name="Freeform 43"/>
            <p:cNvSpPr>
              <a:spLocks/>
            </p:cNvSpPr>
            <p:nvPr/>
          </p:nvSpPr>
          <p:spPr bwMode="auto">
            <a:xfrm>
              <a:off x="7607300" y="4735513"/>
              <a:ext cx="79375" cy="79375"/>
            </a:xfrm>
            <a:custGeom>
              <a:avLst/>
              <a:gdLst/>
              <a:ahLst/>
              <a:cxnLst>
                <a:cxn ang="0">
                  <a:pos x="69" y="138"/>
                </a:cxn>
                <a:cxn ang="0">
                  <a:pos x="0" y="0"/>
                </a:cxn>
                <a:cxn ang="0">
                  <a:pos x="138" y="0"/>
                </a:cxn>
                <a:cxn ang="0">
                  <a:pos x="69" y="138"/>
                </a:cxn>
              </a:cxnLst>
              <a:rect l="0" t="0" r="r" b="b"/>
              <a:pathLst>
                <a:path w="138" h="138">
                  <a:moveTo>
                    <a:pt x="69" y="138"/>
                  </a:moveTo>
                  <a:lnTo>
                    <a:pt x="0" y="0"/>
                  </a:lnTo>
                  <a:cubicBezTo>
                    <a:pt x="44" y="21"/>
                    <a:pt x="95"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6" name="Line 44"/>
            <p:cNvSpPr>
              <a:spLocks noChangeShapeType="1"/>
            </p:cNvSpPr>
            <p:nvPr/>
          </p:nvSpPr>
          <p:spPr bwMode="auto">
            <a:xfrm>
              <a:off x="8072438" y="2298700"/>
              <a:ext cx="1587" cy="268288"/>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7" name="Freeform 45"/>
            <p:cNvSpPr>
              <a:spLocks/>
            </p:cNvSpPr>
            <p:nvPr/>
          </p:nvSpPr>
          <p:spPr bwMode="auto">
            <a:xfrm>
              <a:off x="8034338" y="2547938"/>
              <a:ext cx="77787"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8" name="Line 46"/>
            <p:cNvSpPr>
              <a:spLocks noChangeShapeType="1"/>
            </p:cNvSpPr>
            <p:nvPr/>
          </p:nvSpPr>
          <p:spPr bwMode="auto">
            <a:xfrm>
              <a:off x="7646988" y="5253038"/>
              <a:ext cx="1587"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9" name="Freeform 47"/>
            <p:cNvSpPr>
              <a:spLocks/>
            </p:cNvSpPr>
            <p:nvPr/>
          </p:nvSpPr>
          <p:spPr bwMode="auto">
            <a:xfrm>
              <a:off x="7607300" y="5392738"/>
              <a:ext cx="79375" cy="77787"/>
            </a:xfrm>
            <a:custGeom>
              <a:avLst/>
              <a:gdLst/>
              <a:ahLst/>
              <a:cxnLst>
                <a:cxn ang="0">
                  <a:pos x="69" y="138"/>
                </a:cxn>
                <a:cxn ang="0">
                  <a:pos x="0" y="0"/>
                </a:cxn>
                <a:cxn ang="0">
                  <a:pos x="138" y="0"/>
                </a:cxn>
                <a:cxn ang="0">
                  <a:pos x="69" y="138"/>
                </a:cxn>
              </a:cxnLst>
              <a:rect l="0" t="0" r="r" b="b"/>
              <a:pathLst>
                <a:path w="138" h="138">
                  <a:moveTo>
                    <a:pt x="69" y="138"/>
                  </a:moveTo>
                  <a:lnTo>
                    <a:pt x="0" y="0"/>
                  </a:lnTo>
                  <a:cubicBezTo>
                    <a:pt x="44" y="21"/>
                    <a:pt x="95"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0" name="Line 48"/>
            <p:cNvSpPr>
              <a:spLocks noChangeShapeType="1"/>
            </p:cNvSpPr>
            <p:nvPr/>
          </p:nvSpPr>
          <p:spPr bwMode="auto">
            <a:xfrm>
              <a:off x="8497888" y="5253038"/>
              <a:ext cx="1587" cy="377825"/>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1" name="Freeform 49"/>
            <p:cNvSpPr>
              <a:spLocks/>
            </p:cNvSpPr>
            <p:nvPr/>
          </p:nvSpPr>
          <p:spPr bwMode="auto">
            <a:xfrm>
              <a:off x="8459788" y="5611813"/>
              <a:ext cx="77787" cy="77787"/>
            </a:xfrm>
            <a:custGeom>
              <a:avLst/>
              <a:gdLst/>
              <a:ahLst/>
              <a:cxnLst>
                <a:cxn ang="0">
                  <a:pos x="69" y="138"/>
                </a:cxn>
                <a:cxn ang="0">
                  <a:pos x="0" y="0"/>
                </a:cxn>
                <a:cxn ang="0">
                  <a:pos x="138" y="0"/>
                </a:cxn>
                <a:cxn ang="0">
                  <a:pos x="69" y="138"/>
                </a:cxn>
              </a:cxnLst>
              <a:rect l="0" t="0" r="r" b="b"/>
              <a:pathLst>
                <a:path w="138" h="138">
                  <a:moveTo>
                    <a:pt x="69" y="138"/>
                  </a:moveTo>
                  <a:lnTo>
                    <a:pt x="0" y="0"/>
                  </a:lnTo>
                  <a:cubicBezTo>
                    <a:pt x="43" y="21"/>
                    <a:pt x="94"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2" name="Line 50"/>
            <p:cNvSpPr>
              <a:spLocks noChangeShapeType="1"/>
            </p:cNvSpPr>
            <p:nvPr/>
          </p:nvSpPr>
          <p:spPr bwMode="auto">
            <a:xfrm>
              <a:off x="8497888" y="4486275"/>
              <a:ext cx="1587" cy="268288"/>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3" name="Freeform 51"/>
            <p:cNvSpPr>
              <a:spLocks/>
            </p:cNvSpPr>
            <p:nvPr/>
          </p:nvSpPr>
          <p:spPr bwMode="auto">
            <a:xfrm>
              <a:off x="8459788" y="4735513"/>
              <a:ext cx="77787" cy="79375"/>
            </a:xfrm>
            <a:custGeom>
              <a:avLst/>
              <a:gdLst/>
              <a:ahLst/>
              <a:cxnLst>
                <a:cxn ang="0">
                  <a:pos x="69" y="138"/>
                </a:cxn>
                <a:cxn ang="0">
                  <a:pos x="0" y="0"/>
                </a:cxn>
                <a:cxn ang="0">
                  <a:pos x="138" y="0"/>
                </a:cxn>
                <a:cxn ang="0">
                  <a:pos x="69" y="138"/>
                </a:cxn>
              </a:cxnLst>
              <a:rect l="0" t="0" r="r" b="b"/>
              <a:pathLst>
                <a:path w="138" h="138">
                  <a:moveTo>
                    <a:pt x="69" y="138"/>
                  </a:moveTo>
                  <a:lnTo>
                    <a:pt x="0" y="0"/>
                  </a:lnTo>
                  <a:cubicBezTo>
                    <a:pt x="43" y="21"/>
                    <a:pt x="94"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4" name="Line 52"/>
            <p:cNvSpPr>
              <a:spLocks noChangeShapeType="1"/>
            </p:cNvSpPr>
            <p:nvPr/>
          </p:nvSpPr>
          <p:spPr bwMode="auto">
            <a:xfrm>
              <a:off x="8680450" y="3830638"/>
              <a:ext cx="1588"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5" name="Freeform 53"/>
            <p:cNvSpPr>
              <a:spLocks/>
            </p:cNvSpPr>
            <p:nvPr/>
          </p:nvSpPr>
          <p:spPr bwMode="auto">
            <a:xfrm>
              <a:off x="8642350" y="3970338"/>
              <a:ext cx="77788"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4"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6" name="Rectangle 54"/>
            <p:cNvSpPr>
              <a:spLocks noChangeArrowheads="1"/>
            </p:cNvSpPr>
            <p:nvPr/>
          </p:nvSpPr>
          <p:spPr bwMode="auto">
            <a:xfrm>
              <a:off x="7707313" y="3606800"/>
              <a:ext cx="65" cy="307777"/>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67" name="Line 55"/>
            <p:cNvSpPr>
              <a:spLocks noChangeShapeType="1"/>
            </p:cNvSpPr>
            <p:nvPr/>
          </p:nvSpPr>
          <p:spPr bwMode="auto">
            <a:xfrm>
              <a:off x="7556500" y="3830638"/>
              <a:ext cx="1588"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8" name="Freeform 56"/>
            <p:cNvSpPr>
              <a:spLocks/>
            </p:cNvSpPr>
            <p:nvPr/>
          </p:nvSpPr>
          <p:spPr bwMode="auto">
            <a:xfrm>
              <a:off x="7516813" y="3970338"/>
              <a:ext cx="79375"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4"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9" name="Line 57"/>
            <p:cNvSpPr>
              <a:spLocks noChangeShapeType="1"/>
            </p:cNvSpPr>
            <p:nvPr/>
          </p:nvSpPr>
          <p:spPr bwMode="auto">
            <a:xfrm>
              <a:off x="8255000" y="3830638"/>
              <a:ext cx="1588"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0" name="Freeform 58"/>
            <p:cNvSpPr>
              <a:spLocks/>
            </p:cNvSpPr>
            <p:nvPr/>
          </p:nvSpPr>
          <p:spPr bwMode="auto">
            <a:xfrm>
              <a:off x="8215313" y="3970338"/>
              <a:ext cx="79375"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1" name="Freeform 59"/>
            <p:cNvSpPr>
              <a:spLocks/>
            </p:cNvSpPr>
            <p:nvPr/>
          </p:nvSpPr>
          <p:spPr bwMode="auto">
            <a:xfrm>
              <a:off x="7088188" y="3611563"/>
              <a:ext cx="558800" cy="1858962"/>
            </a:xfrm>
            <a:custGeom>
              <a:avLst/>
              <a:gdLst/>
              <a:ahLst/>
              <a:cxnLst>
                <a:cxn ang="0">
                  <a:pos x="352" y="1171"/>
                </a:cxn>
                <a:cxn ang="0">
                  <a:pos x="0" y="1171"/>
                </a:cxn>
                <a:cxn ang="0">
                  <a:pos x="0" y="0"/>
                </a:cxn>
                <a:cxn ang="0">
                  <a:pos x="85" y="0"/>
                </a:cxn>
              </a:cxnLst>
              <a:rect l="0" t="0" r="r" b="b"/>
              <a:pathLst>
                <a:path w="352" h="1171">
                  <a:moveTo>
                    <a:pt x="352" y="1171"/>
                  </a:moveTo>
                  <a:lnTo>
                    <a:pt x="0" y="1171"/>
                  </a:lnTo>
                  <a:lnTo>
                    <a:pt x="0" y="0"/>
                  </a:lnTo>
                  <a:lnTo>
                    <a:pt x="85" y="0"/>
                  </a:lnTo>
                </a:path>
              </a:pathLst>
            </a:custGeom>
            <a:noFill/>
            <a:ln w="7938" cap="rnd">
              <a:solidFill>
                <a:srgbClr val="C0C0C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2" name="Freeform 60"/>
            <p:cNvSpPr>
              <a:spLocks/>
            </p:cNvSpPr>
            <p:nvPr/>
          </p:nvSpPr>
          <p:spPr bwMode="auto">
            <a:xfrm>
              <a:off x="7204075" y="3571875"/>
              <a:ext cx="79375" cy="79375"/>
            </a:xfrm>
            <a:custGeom>
              <a:avLst/>
              <a:gdLst/>
              <a:ahLst/>
              <a:cxnLst>
                <a:cxn ang="0">
                  <a:pos x="138" y="69"/>
                </a:cxn>
                <a:cxn ang="0">
                  <a:pos x="0" y="138"/>
                </a:cxn>
                <a:cxn ang="0">
                  <a:pos x="0" y="0"/>
                </a:cxn>
                <a:cxn ang="0">
                  <a:pos x="138" y="69"/>
                </a:cxn>
              </a:cxnLst>
              <a:rect l="0" t="0" r="r" b="b"/>
              <a:pathLst>
                <a:path w="138" h="138">
                  <a:moveTo>
                    <a:pt x="138" y="69"/>
                  </a:moveTo>
                  <a:lnTo>
                    <a:pt x="0" y="138"/>
                  </a:lnTo>
                  <a:cubicBezTo>
                    <a:pt x="22" y="94"/>
                    <a:pt x="22" y="43"/>
                    <a:pt x="0" y="0"/>
                  </a:cubicBezTo>
                  <a:lnTo>
                    <a:pt x="138" y="69"/>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3" name="Freeform 61"/>
            <p:cNvSpPr>
              <a:spLocks/>
            </p:cNvSpPr>
            <p:nvPr/>
          </p:nvSpPr>
          <p:spPr bwMode="auto">
            <a:xfrm>
              <a:off x="6978650" y="3502025"/>
              <a:ext cx="1519238" cy="2187575"/>
            </a:xfrm>
            <a:custGeom>
              <a:avLst/>
              <a:gdLst/>
              <a:ahLst/>
              <a:cxnLst>
                <a:cxn ang="0">
                  <a:pos x="957" y="1378"/>
                </a:cxn>
                <a:cxn ang="0">
                  <a:pos x="0" y="1378"/>
                </a:cxn>
                <a:cxn ang="0">
                  <a:pos x="0" y="0"/>
                </a:cxn>
                <a:cxn ang="0">
                  <a:pos x="154" y="0"/>
                </a:cxn>
              </a:cxnLst>
              <a:rect l="0" t="0" r="r" b="b"/>
              <a:pathLst>
                <a:path w="957" h="1378">
                  <a:moveTo>
                    <a:pt x="957" y="1378"/>
                  </a:moveTo>
                  <a:lnTo>
                    <a:pt x="0" y="1378"/>
                  </a:lnTo>
                  <a:lnTo>
                    <a:pt x="0" y="0"/>
                  </a:lnTo>
                  <a:lnTo>
                    <a:pt x="154" y="0"/>
                  </a:lnTo>
                </a:path>
              </a:pathLst>
            </a:custGeom>
            <a:noFill/>
            <a:ln w="7938" cap="rnd">
              <a:solidFill>
                <a:srgbClr val="C0C0C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4" name="Freeform 62"/>
            <p:cNvSpPr>
              <a:spLocks/>
            </p:cNvSpPr>
            <p:nvPr/>
          </p:nvSpPr>
          <p:spPr bwMode="auto">
            <a:xfrm>
              <a:off x="7204075" y="3462338"/>
              <a:ext cx="79375" cy="79375"/>
            </a:xfrm>
            <a:custGeom>
              <a:avLst/>
              <a:gdLst/>
              <a:ahLst/>
              <a:cxnLst>
                <a:cxn ang="0">
                  <a:pos x="138" y="69"/>
                </a:cxn>
                <a:cxn ang="0">
                  <a:pos x="0" y="138"/>
                </a:cxn>
                <a:cxn ang="0">
                  <a:pos x="0" y="0"/>
                </a:cxn>
                <a:cxn ang="0">
                  <a:pos x="138" y="69"/>
                </a:cxn>
              </a:cxnLst>
              <a:rect l="0" t="0" r="r" b="b"/>
              <a:pathLst>
                <a:path w="138" h="138">
                  <a:moveTo>
                    <a:pt x="138" y="69"/>
                  </a:moveTo>
                  <a:lnTo>
                    <a:pt x="0" y="138"/>
                  </a:lnTo>
                  <a:cubicBezTo>
                    <a:pt x="22" y="94"/>
                    <a:pt x="22" y="43"/>
                    <a:pt x="0" y="0"/>
                  </a:cubicBezTo>
                  <a:lnTo>
                    <a:pt x="138" y="69"/>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 name="Group 9"/>
          <p:cNvGrpSpPr/>
          <p:nvPr/>
        </p:nvGrpSpPr>
        <p:grpSpPr>
          <a:xfrm>
            <a:off x="3941180" y="3153070"/>
            <a:ext cx="5204296" cy="3211531"/>
            <a:chOff x="2439099" y="3055706"/>
            <a:chExt cx="5204296" cy="3211531"/>
          </a:xfrm>
        </p:grpSpPr>
        <p:grpSp>
          <p:nvGrpSpPr>
            <p:cNvPr id="65" name="Group 4"/>
            <p:cNvGrpSpPr>
              <a:grpSpLocks/>
            </p:cNvGrpSpPr>
            <p:nvPr/>
          </p:nvGrpSpPr>
          <p:grpSpPr bwMode="auto">
            <a:xfrm>
              <a:off x="5141975" y="3609762"/>
              <a:ext cx="1482725" cy="2657475"/>
              <a:chOff x="4656" y="1488"/>
              <a:chExt cx="768" cy="2064"/>
            </a:xfrm>
          </p:grpSpPr>
          <p:sp>
            <p:nvSpPr>
              <p:cNvPr id="66" name="AutoShape 5"/>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67" name="AutoShape 6"/>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68" name="AutoShape 7"/>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6</a:t>
                </a:r>
              </a:p>
            </p:txBody>
          </p:sp>
          <p:sp>
            <p:nvSpPr>
              <p:cNvPr id="69" name="AutoShape 8"/>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70" name="AutoShape 9"/>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4</a:t>
                </a:r>
              </a:p>
            </p:txBody>
          </p:sp>
          <p:sp>
            <p:nvSpPr>
              <p:cNvPr id="71" name="AutoShape 10"/>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72" name="AutoShape 11"/>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2</a:t>
                </a:r>
              </a:p>
            </p:txBody>
          </p:sp>
          <p:sp>
            <p:nvSpPr>
              <p:cNvPr id="73" name="AutoShape 12"/>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74" name="AutoShape 13"/>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75" name="Group 14"/>
              <p:cNvGrpSpPr>
                <a:grpSpLocks/>
              </p:cNvGrpSpPr>
              <p:nvPr/>
            </p:nvGrpSpPr>
            <p:grpSpPr bwMode="auto">
              <a:xfrm>
                <a:off x="5010" y="3000"/>
                <a:ext cx="48" cy="240"/>
                <a:chOff x="2400" y="2832"/>
                <a:chExt cx="48" cy="240"/>
              </a:xfrm>
            </p:grpSpPr>
            <p:sp>
              <p:nvSpPr>
                <p:cNvPr id="76" name="Oval 15"/>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Oval 16"/>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Oval 17"/>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 name="Rectangle 2"/>
            <p:cNvSpPr/>
            <p:nvPr/>
          </p:nvSpPr>
          <p:spPr>
            <a:xfrm>
              <a:off x="3557145" y="3522501"/>
              <a:ext cx="178420" cy="27240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2439099" y="4509882"/>
              <a:ext cx="107615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is the</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back of the </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screen of the </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movie theater</a:t>
              </a:r>
            </a:p>
          </p:txBody>
        </p:sp>
        <p:sp>
          <p:nvSpPr>
            <p:cNvPr id="5" name="Rectangle 4"/>
            <p:cNvSpPr/>
            <p:nvPr/>
          </p:nvSpPr>
          <p:spPr>
            <a:xfrm>
              <a:off x="4854753" y="3055706"/>
              <a:ext cx="2788642" cy="4616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There are 32 columns of benches (banks);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each column is very deep (many benches)</a:t>
              </a:r>
            </a:p>
          </p:txBody>
        </p:sp>
      </p:grpSp>
      <p:sp>
        <p:nvSpPr>
          <p:cNvPr id="6" name="Right Brace 5"/>
          <p:cNvSpPr/>
          <p:nvPr/>
        </p:nvSpPr>
        <p:spPr>
          <a:xfrm>
            <a:off x="8289013" y="3629901"/>
            <a:ext cx="245218" cy="2743294"/>
          </a:xfrm>
          <a:prstGeom prst="rightBrace">
            <a:avLst>
              <a:gd name="adj1" fmla="val 67892"/>
              <a:gd name="adj2" fmla="val 50000"/>
            </a:avLst>
          </a:prstGeom>
          <a:ln w="1905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 name="Straight Connector 7"/>
          <p:cNvCxnSpPr>
            <a:cxnSpLocks/>
          </p:cNvCxnSpPr>
          <p:nvPr/>
        </p:nvCxnSpPr>
        <p:spPr>
          <a:xfrm flipV="1">
            <a:off x="8729842" y="4754360"/>
            <a:ext cx="1923172" cy="208479"/>
          </a:xfrm>
          <a:prstGeom prst="line">
            <a:avLst/>
          </a:prstGeom>
          <a:ln w="15875">
            <a:solidFill>
              <a:srgbClr val="ED7D31"/>
            </a:solidFill>
            <a:tailEnd type="arrow"/>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D21B83A5-7A55-4F31-8B20-E8CBFCB5E38C}"/>
              </a:ext>
            </a:extLst>
          </p:cNvPr>
          <p:cNvSpPr/>
          <p:nvPr/>
        </p:nvSpPr>
        <p:spPr>
          <a:xfrm>
            <a:off x="4775749" y="4672779"/>
            <a:ext cx="232677" cy="170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47383"/>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normAutofit/>
          </a:bodyPr>
          <a:lstStyle/>
          <a:p>
            <a:r>
              <a:rPr lang="en-US" sz="3500" dirty="0"/>
              <a:t>Shared Memory: Transaction Rules &amp; Bank Conflicts</a:t>
            </a:r>
          </a:p>
        </p:txBody>
      </p:sp>
      <p:sp>
        <p:nvSpPr>
          <p:cNvPr id="222211" name="Rectangle 3"/>
          <p:cNvSpPr>
            <a:spLocks noGrp="1" noChangeArrowheads="1"/>
          </p:cNvSpPr>
          <p:nvPr>
            <p:ph type="body" idx="4294967295"/>
          </p:nvPr>
        </p:nvSpPr>
        <p:spPr>
          <a:xfrm>
            <a:off x="355601" y="1794934"/>
            <a:ext cx="11400366" cy="4572000"/>
          </a:xfrm>
        </p:spPr>
        <p:txBody>
          <a:bodyPr>
            <a:normAutofit/>
          </a:bodyPr>
          <a:lstStyle/>
          <a:p>
            <a:endParaRPr lang="en-US" sz="2000" dirty="0"/>
          </a:p>
          <a:p>
            <a:r>
              <a:rPr lang="en-US" sz="2000" dirty="0"/>
              <a:t>When reading in four-byte words, 32 threads </a:t>
            </a:r>
            <a:r>
              <a:rPr lang="en-US" sz="2000" b="1" dirty="0"/>
              <a:t>in a warp</a:t>
            </a:r>
            <a:r>
              <a:rPr lang="en-US" sz="2000" dirty="0"/>
              <a:t> attempt to access shared memory simultaneously</a:t>
            </a:r>
          </a:p>
          <a:p>
            <a:r>
              <a:rPr lang="en-US" sz="2000" dirty="0"/>
              <a:t>Bank conflict: two different threads access *different* words in different rows of the </a:t>
            </a:r>
            <a:r>
              <a:rPr lang="en-US" sz="2000" b="1" dirty="0"/>
              <a:t>same bank</a:t>
            </a:r>
          </a:p>
          <a:p>
            <a:r>
              <a:rPr lang="en-US" sz="2000" dirty="0"/>
              <a:t>Note that there is no conflict if different threads access any bytes within the same word (same row)</a:t>
            </a:r>
          </a:p>
          <a:p>
            <a:r>
              <a:rPr lang="en-US" sz="2000" dirty="0"/>
              <a:t>Bank conflicts enforce the hardware to serialize a </a:t>
            </a:r>
            <a:r>
              <a:rPr lang="en-US" sz="2000" dirty="0" err="1"/>
              <a:t>ShMem</a:t>
            </a:r>
            <a:r>
              <a:rPr lang="en-US" sz="2000" dirty="0"/>
              <a:t> access, which adversely impacts bandwidth</a:t>
            </a:r>
          </a:p>
          <a:p>
            <a:r>
              <a:rPr lang="en-US" sz="2000" dirty="0"/>
              <a:t>If multiple threads make the same </a:t>
            </a:r>
            <a:r>
              <a:rPr lang="en-US" sz="2000" dirty="0" err="1"/>
              <a:t>ShMem</a:t>
            </a:r>
            <a:r>
              <a:rPr lang="en-US" sz="2000" dirty="0"/>
              <a:t> read access, one thread receives the data &amp; then broadcasts it to the other threads. </a:t>
            </a:r>
          </a:p>
          <a:p>
            <a:r>
              <a:rPr lang="en-US" sz="2000" dirty="0"/>
              <a:t>When multiple threads write to the same </a:t>
            </a:r>
            <a:r>
              <a:rPr lang="en-US" sz="2000" dirty="0" err="1"/>
              <a:t>ShMem</a:t>
            </a:r>
            <a:r>
              <a:rPr lang="en-US" sz="2000" dirty="0"/>
              <a:t> location, only one thread succeeds in the write; which thread that succeeds is undefined</a:t>
            </a:r>
          </a:p>
          <a:p>
            <a:pPr marL="0" indent="0">
              <a:buNone/>
            </a:pPr>
            <a:endParaRPr lang="en-US" sz="20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06858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en-US" dirty="0"/>
              <a:t>Shared Memory Bank Conflicts</a:t>
            </a:r>
          </a:p>
        </p:txBody>
      </p:sp>
      <p:sp>
        <p:nvSpPr>
          <p:cNvPr id="232451" name="Rectangle 3"/>
          <p:cNvSpPr>
            <a:spLocks noGrp="1" noChangeArrowheads="1"/>
          </p:cNvSpPr>
          <p:nvPr>
            <p:ph type="body" idx="4294967295"/>
          </p:nvPr>
        </p:nvSpPr>
        <p:spPr>
          <a:xfrm>
            <a:off x="615175" y="1284270"/>
            <a:ext cx="11101039" cy="4979425"/>
          </a:xfrm>
        </p:spPr>
        <p:txBody>
          <a:bodyPr>
            <a:normAutofit fontScale="92500" lnSpcReduction="10000"/>
          </a:bodyPr>
          <a:lstStyle/>
          <a:p>
            <a:pPr marL="339725" indent="-339725"/>
            <a:r>
              <a:rPr lang="en-US" sz="2200" dirty="0"/>
              <a:t>No bank conflicts:</a:t>
            </a:r>
          </a:p>
          <a:p>
            <a:pPr marL="574675" lvl="1"/>
            <a:r>
              <a:rPr lang="en-US" sz="1900" dirty="0"/>
              <a:t>Shared memory access is fast, but not quite as fast as register access</a:t>
            </a:r>
          </a:p>
          <a:p>
            <a:pPr marL="574675" lvl="1"/>
            <a:r>
              <a:rPr lang="en-US" sz="1900" dirty="0"/>
              <a:t>On the bright side, latency is roughly 100x lower than global memory latency</a:t>
            </a:r>
          </a:p>
          <a:p>
            <a:pPr marL="806450" lvl="1" indent="-457200"/>
            <a:endParaRPr lang="en-US" sz="1600" dirty="0"/>
          </a:p>
          <a:p>
            <a:pPr marL="339725" indent="-339725"/>
            <a:r>
              <a:rPr lang="en-US" sz="2200" dirty="0" err="1"/>
              <a:t>ShMem</a:t>
            </a:r>
            <a:r>
              <a:rPr lang="en-US" sz="2200" dirty="0"/>
              <a:t> operation, the fast case:</a:t>
            </a:r>
          </a:p>
          <a:p>
            <a:pPr marL="574675" lvl="1"/>
            <a:r>
              <a:rPr lang="en-US" sz="1900" dirty="0"/>
              <a:t>If all threads of a warp access different banks, there is no bank conflict</a:t>
            </a:r>
          </a:p>
          <a:p>
            <a:pPr marL="574675" lvl="1"/>
            <a:r>
              <a:rPr lang="en-US" sz="1900" dirty="0"/>
              <a:t>If all threads of a warp access an identical address for a fetch operation, there is no bank conflict (broadcast)</a:t>
            </a:r>
          </a:p>
          <a:p>
            <a:pPr marL="806450" lvl="1" indent="-457200"/>
            <a:endParaRPr lang="en-US" sz="1600" dirty="0"/>
          </a:p>
          <a:p>
            <a:pPr marL="339725" indent="-339725"/>
            <a:r>
              <a:rPr lang="en-US" sz="2200" dirty="0" err="1"/>
              <a:t>ShMem</a:t>
            </a:r>
            <a:r>
              <a:rPr lang="en-US" sz="2200" dirty="0"/>
              <a:t> memory operation, the slow case:</a:t>
            </a:r>
          </a:p>
          <a:p>
            <a:pPr marL="574675" lvl="1"/>
            <a:r>
              <a:rPr lang="en-US" sz="1900" dirty="0"/>
              <a:t>Worst case: 32 threads access 32 different words in the same bank</a:t>
            </a:r>
          </a:p>
          <a:p>
            <a:pPr marL="574675" lvl="1"/>
            <a:r>
              <a:rPr lang="en-US" sz="1900" dirty="0"/>
              <a:t>Must serialize all the accesses</a:t>
            </a:r>
          </a:p>
          <a:p>
            <a:pPr marL="574675" lvl="1"/>
            <a:r>
              <a:rPr lang="en-US" sz="1900" dirty="0"/>
              <a:t>In general, cost = max # of simultaneous accesses to a single bank</a:t>
            </a:r>
          </a:p>
          <a:p>
            <a:pPr marL="574675" lvl="1"/>
            <a:endParaRPr lang="en-US" sz="1600" dirty="0"/>
          </a:p>
          <a:p>
            <a:pPr marL="282575" indent="-282575"/>
            <a:r>
              <a:rPr lang="en-US" sz="2200" dirty="0"/>
              <a:t>An allotted chunk of shared memory starts at an address that is at least a multiple of 128 (if not 256)</a:t>
            </a:r>
            <a:endParaRPr lang="en-US" sz="1800" dirty="0"/>
          </a:p>
          <a:p>
            <a:pPr marL="282575" lvl="1" indent="-282575">
              <a:buClr>
                <a:schemeClr val="tx2"/>
              </a:buClr>
            </a:pPr>
            <a:r>
              <a:rPr lang="en-US" sz="2200" dirty="0"/>
              <a:t>Bank you work with = </a:t>
            </a:r>
            <a:r>
              <a:rPr lang="en-US" sz="2200" dirty="0">
                <a:solidFill>
                  <a:srgbClr val="0070C0"/>
                </a:solidFill>
              </a:rPr>
              <a:t>(address of offset) % 32</a:t>
            </a:r>
          </a:p>
          <a:p>
            <a:pPr marL="282575" lvl="1" indent="-282575">
              <a:buClr>
                <a:schemeClr val="tx2"/>
              </a:buClr>
            </a:pPr>
            <a:r>
              <a:rPr lang="en-US" sz="2200" dirty="0"/>
              <a:t>IMPORTANT: There is </a:t>
            </a:r>
            <a:r>
              <a:rPr lang="en-US" sz="2200" b="1" dirty="0">
                <a:solidFill>
                  <a:srgbClr val="C00000"/>
                </a:solidFill>
              </a:rPr>
              <a:t>no such thing as “bank conflicts” between threads belonging to different warps</a:t>
            </a:r>
          </a:p>
          <a:p>
            <a:pPr marL="282575" lvl="1" indent="-282575">
              <a:buClr>
                <a:schemeClr val="tx2"/>
              </a:buClr>
            </a:pPr>
            <a:endParaRPr lang="en-US" sz="2200" dirty="0">
              <a:solidFill>
                <a:srgbClr val="C00000"/>
              </a:solidFill>
            </a:endParaRPr>
          </a:p>
          <a:p>
            <a:pPr marL="574675" lvl="1"/>
            <a:endParaRPr lang="en-US" sz="16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430361"/>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normAutofit fontScale="90000"/>
          </a:bodyPr>
          <a:lstStyle/>
          <a:p>
            <a:r>
              <a:rPr lang="en-US" dirty="0"/>
              <a:t>Bank Addressing Examples</a:t>
            </a:r>
            <a:br>
              <a:rPr lang="en-US" dirty="0"/>
            </a:br>
            <a:r>
              <a:rPr lang="en-US" sz="2000" dirty="0"/>
              <a:t>Transactions Involving 4 Byte Words</a:t>
            </a:r>
          </a:p>
        </p:txBody>
      </p:sp>
      <p:sp>
        <p:nvSpPr>
          <p:cNvPr id="226308" name="Rectangle 4"/>
          <p:cNvSpPr>
            <a:spLocks noGrp="1" noChangeArrowheads="1"/>
          </p:cNvSpPr>
          <p:nvPr>
            <p:ph type="body" sz="half" idx="4294967295"/>
          </p:nvPr>
        </p:nvSpPr>
        <p:spPr>
          <a:xfrm>
            <a:off x="181366" y="943083"/>
            <a:ext cx="3589867" cy="702205"/>
          </a:xfrm>
          <a:noFill/>
          <a:ln>
            <a:solidFill>
              <a:schemeClr val="tx1"/>
            </a:solidFill>
          </a:ln>
        </p:spPr>
        <p:txBody>
          <a:bodyPr/>
          <a:lstStyle/>
          <a:p>
            <a:pPr marL="457200" indent="-457200"/>
            <a:r>
              <a:rPr lang="en-US" sz="1800" dirty="0"/>
              <a:t>No Bank Conflicts</a:t>
            </a:r>
          </a:p>
          <a:p>
            <a:pPr marL="974725" lvl="1" indent="-403225"/>
            <a:r>
              <a:rPr lang="en-US" sz="1600" dirty="0"/>
              <a:t>Random 1:1 Permutation</a:t>
            </a:r>
          </a:p>
        </p:txBody>
      </p:sp>
      <p:grpSp>
        <p:nvGrpSpPr>
          <p:cNvPr id="226347" name="Group 43"/>
          <p:cNvGrpSpPr>
            <a:grpSpLocks/>
          </p:cNvGrpSpPr>
          <p:nvPr/>
        </p:nvGrpSpPr>
        <p:grpSpPr bwMode="auto">
          <a:xfrm>
            <a:off x="147499" y="1774669"/>
            <a:ext cx="3657600" cy="3276600"/>
            <a:chOff x="3024" y="1680"/>
            <a:chExt cx="2304" cy="2064"/>
          </a:xfrm>
        </p:grpSpPr>
        <p:grpSp>
          <p:nvGrpSpPr>
            <p:cNvPr id="226348" name="Group 44"/>
            <p:cNvGrpSpPr>
              <a:grpSpLocks/>
            </p:cNvGrpSpPr>
            <p:nvPr/>
          </p:nvGrpSpPr>
          <p:grpSpPr bwMode="auto">
            <a:xfrm>
              <a:off x="4560" y="1680"/>
              <a:ext cx="768" cy="2064"/>
              <a:chOff x="4656" y="1488"/>
              <a:chExt cx="768" cy="2064"/>
            </a:xfrm>
          </p:grpSpPr>
          <p:sp>
            <p:nvSpPr>
              <p:cNvPr id="226349" name="AutoShape 45"/>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26350" name="AutoShape 46"/>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26351" name="AutoShape 47"/>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26352" name="AutoShape 48"/>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226353" name="AutoShape 49"/>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4</a:t>
                </a:r>
              </a:p>
            </p:txBody>
          </p:sp>
          <p:sp>
            <p:nvSpPr>
              <p:cNvPr id="226354" name="AutoShape 50"/>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26355" name="AutoShape 51"/>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26356" name="AutoShape 52"/>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26357" name="AutoShape 53"/>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26358" name="Group 54"/>
              <p:cNvGrpSpPr>
                <a:grpSpLocks/>
              </p:cNvGrpSpPr>
              <p:nvPr/>
            </p:nvGrpSpPr>
            <p:grpSpPr bwMode="auto">
              <a:xfrm>
                <a:off x="5010" y="3000"/>
                <a:ext cx="48" cy="240"/>
                <a:chOff x="2400" y="2832"/>
                <a:chExt cx="48" cy="240"/>
              </a:xfrm>
            </p:grpSpPr>
            <p:sp>
              <p:nvSpPr>
                <p:cNvPr id="226359" name="Oval 55"/>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60" name="Oval 56"/>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61" name="Oval 57"/>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26362" name="Group 58"/>
            <p:cNvGrpSpPr>
              <a:grpSpLocks/>
            </p:cNvGrpSpPr>
            <p:nvPr/>
          </p:nvGrpSpPr>
          <p:grpSpPr bwMode="auto">
            <a:xfrm>
              <a:off x="3024" y="1680"/>
              <a:ext cx="768" cy="2064"/>
              <a:chOff x="4656" y="1488"/>
              <a:chExt cx="768" cy="2064"/>
            </a:xfrm>
          </p:grpSpPr>
          <p:sp>
            <p:nvSpPr>
              <p:cNvPr id="226363" name="AutoShape 59"/>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Thread 31</a:t>
                </a:r>
              </a:p>
            </p:txBody>
          </p:sp>
          <p:sp>
            <p:nvSpPr>
              <p:cNvPr id="226364" name="AutoShape 60"/>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7</a:t>
                </a:r>
              </a:p>
            </p:txBody>
          </p:sp>
          <p:sp>
            <p:nvSpPr>
              <p:cNvPr id="226365" name="AutoShape 61"/>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6</a:t>
                </a:r>
              </a:p>
            </p:txBody>
          </p:sp>
          <p:sp>
            <p:nvSpPr>
              <p:cNvPr id="226366" name="AutoShape 62"/>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5</a:t>
                </a:r>
              </a:p>
            </p:txBody>
          </p:sp>
          <p:sp>
            <p:nvSpPr>
              <p:cNvPr id="226367" name="AutoShape 63"/>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4</a:t>
                </a:r>
              </a:p>
            </p:txBody>
          </p:sp>
          <p:sp>
            <p:nvSpPr>
              <p:cNvPr id="226368" name="AutoShape 64"/>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3</a:t>
                </a:r>
              </a:p>
            </p:txBody>
          </p:sp>
          <p:sp>
            <p:nvSpPr>
              <p:cNvPr id="226369" name="AutoShape 65"/>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2</a:t>
                </a:r>
              </a:p>
            </p:txBody>
          </p:sp>
          <p:sp>
            <p:nvSpPr>
              <p:cNvPr id="226370" name="AutoShape 66"/>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1</a:t>
                </a:r>
              </a:p>
            </p:txBody>
          </p:sp>
          <p:sp>
            <p:nvSpPr>
              <p:cNvPr id="226371" name="AutoShape 67"/>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0</a:t>
                </a:r>
              </a:p>
            </p:txBody>
          </p:sp>
          <p:grpSp>
            <p:nvGrpSpPr>
              <p:cNvPr id="226372" name="Group 68"/>
              <p:cNvGrpSpPr>
                <a:grpSpLocks/>
              </p:cNvGrpSpPr>
              <p:nvPr/>
            </p:nvGrpSpPr>
            <p:grpSpPr bwMode="auto">
              <a:xfrm>
                <a:off x="5010" y="3000"/>
                <a:ext cx="48" cy="240"/>
                <a:chOff x="2400" y="2832"/>
                <a:chExt cx="48" cy="240"/>
              </a:xfrm>
            </p:grpSpPr>
            <p:sp>
              <p:nvSpPr>
                <p:cNvPr id="226373" name="Oval 69"/>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74" name="Oval 70"/>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75" name="Oval 71"/>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226376" name="AutoShape 72"/>
            <p:cNvCxnSpPr>
              <a:cxnSpLocks noChangeShapeType="1"/>
              <a:stCxn id="226371" idx="4"/>
              <a:endCxn id="226356" idx="2"/>
            </p:cNvCxnSpPr>
            <p:nvPr/>
          </p:nvCxnSpPr>
          <p:spPr bwMode="auto">
            <a:xfrm>
              <a:off x="3728" y="1832"/>
              <a:ext cx="832" cy="168"/>
            </a:xfrm>
            <a:prstGeom prst="straightConnector1">
              <a:avLst/>
            </a:prstGeom>
            <a:noFill/>
            <a:ln w="25400">
              <a:solidFill>
                <a:schemeClr val="tx1"/>
              </a:solidFill>
              <a:round/>
              <a:headEnd/>
              <a:tailEnd type="triangle" w="lg" len="lg"/>
            </a:ln>
            <a:effectLst/>
          </p:spPr>
        </p:cxnSp>
        <p:cxnSp>
          <p:nvCxnSpPr>
            <p:cNvPr id="226377" name="AutoShape 73"/>
            <p:cNvCxnSpPr>
              <a:cxnSpLocks noChangeShapeType="1"/>
              <a:stCxn id="226370" idx="4"/>
              <a:endCxn id="226352" idx="2"/>
            </p:cNvCxnSpPr>
            <p:nvPr/>
          </p:nvCxnSpPr>
          <p:spPr bwMode="auto">
            <a:xfrm>
              <a:off x="3728" y="2000"/>
              <a:ext cx="832" cy="690"/>
            </a:xfrm>
            <a:prstGeom prst="straightConnector1">
              <a:avLst/>
            </a:prstGeom>
            <a:noFill/>
            <a:ln w="25400">
              <a:solidFill>
                <a:schemeClr val="tx1"/>
              </a:solidFill>
              <a:round/>
              <a:headEnd/>
              <a:tailEnd type="triangle" w="lg" len="lg"/>
            </a:ln>
            <a:effectLst/>
          </p:spPr>
        </p:cxnSp>
        <p:cxnSp>
          <p:nvCxnSpPr>
            <p:cNvPr id="226378" name="AutoShape 74"/>
            <p:cNvCxnSpPr>
              <a:cxnSpLocks noChangeShapeType="1"/>
              <a:stCxn id="226369" idx="4"/>
              <a:endCxn id="226355" idx="2"/>
            </p:cNvCxnSpPr>
            <p:nvPr/>
          </p:nvCxnSpPr>
          <p:spPr bwMode="auto">
            <a:xfrm>
              <a:off x="3728" y="2174"/>
              <a:ext cx="832" cy="0"/>
            </a:xfrm>
            <a:prstGeom prst="straightConnector1">
              <a:avLst/>
            </a:prstGeom>
            <a:noFill/>
            <a:ln w="25400">
              <a:solidFill>
                <a:schemeClr val="tx1"/>
              </a:solidFill>
              <a:round/>
              <a:headEnd/>
              <a:tailEnd type="triangle" w="lg" len="lg"/>
            </a:ln>
            <a:effectLst/>
          </p:spPr>
        </p:cxnSp>
        <p:cxnSp>
          <p:nvCxnSpPr>
            <p:cNvPr id="226379" name="AutoShape 75"/>
            <p:cNvCxnSpPr>
              <a:cxnSpLocks noChangeShapeType="1"/>
              <a:stCxn id="226368" idx="4"/>
              <a:endCxn id="226357" idx="2"/>
            </p:cNvCxnSpPr>
            <p:nvPr/>
          </p:nvCxnSpPr>
          <p:spPr bwMode="auto">
            <a:xfrm flipV="1">
              <a:off x="3728" y="1832"/>
              <a:ext cx="832" cy="510"/>
            </a:xfrm>
            <a:prstGeom prst="straightConnector1">
              <a:avLst/>
            </a:prstGeom>
            <a:noFill/>
            <a:ln w="25400">
              <a:solidFill>
                <a:schemeClr val="tx1"/>
              </a:solidFill>
              <a:round/>
              <a:headEnd/>
              <a:tailEnd type="triangle" w="lg" len="lg"/>
            </a:ln>
            <a:effectLst/>
          </p:spPr>
        </p:cxnSp>
        <p:cxnSp>
          <p:nvCxnSpPr>
            <p:cNvPr id="226380" name="AutoShape 76"/>
            <p:cNvCxnSpPr>
              <a:cxnSpLocks noChangeShapeType="1"/>
              <a:stCxn id="226367" idx="4"/>
              <a:endCxn id="226354" idx="2"/>
            </p:cNvCxnSpPr>
            <p:nvPr/>
          </p:nvCxnSpPr>
          <p:spPr bwMode="auto">
            <a:xfrm flipV="1">
              <a:off x="3728" y="2342"/>
              <a:ext cx="832" cy="174"/>
            </a:xfrm>
            <a:prstGeom prst="straightConnector1">
              <a:avLst/>
            </a:prstGeom>
            <a:noFill/>
            <a:ln w="25400">
              <a:solidFill>
                <a:schemeClr val="tx1"/>
              </a:solidFill>
              <a:round/>
              <a:headEnd/>
              <a:tailEnd type="triangle" w="lg" len="lg"/>
            </a:ln>
            <a:effectLst/>
          </p:spPr>
        </p:cxnSp>
        <p:cxnSp>
          <p:nvCxnSpPr>
            <p:cNvPr id="226381" name="AutoShape 77"/>
            <p:cNvCxnSpPr>
              <a:cxnSpLocks noChangeShapeType="1"/>
              <a:stCxn id="226366" idx="4"/>
              <a:endCxn id="226350" idx="2"/>
            </p:cNvCxnSpPr>
            <p:nvPr/>
          </p:nvCxnSpPr>
          <p:spPr bwMode="auto">
            <a:xfrm>
              <a:off x="3728" y="2690"/>
              <a:ext cx="832" cy="342"/>
            </a:xfrm>
            <a:prstGeom prst="straightConnector1">
              <a:avLst/>
            </a:prstGeom>
            <a:noFill/>
            <a:ln w="25400">
              <a:solidFill>
                <a:schemeClr val="tx1"/>
              </a:solidFill>
              <a:round/>
              <a:headEnd/>
              <a:tailEnd type="triangle" w="lg" len="lg"/>
            </a:ln>
            <a:effectLst/>
          </p:spPr>
        </p:cxnSp>
        <p:cxnSp>
          <p:nvCxnSpPr>
            <p:cNvPr id="226382" name="AutoShape 78"/>
            <p:cNvCxnSpPr>
              <a:cxnSpLocks noChangeShapeType="1"/>
              <a:stCxn id="226365" idx="4"/>
              <a:endCxn id="226351" idx="2"/>
            </p:cNvCxnSpPr>
            <p:nvPr/>
          </p:nvCxnSpPr>
          <p:spPr bwMode="auto">
            <a:xfrm>
              <a:off x="3728" y="2858"/>
              <a:ext cx="832" cy="0"/>
            </a:xfrm>
            <a:prstGeom prst="straightConnector1">
              <a:avLst/>
            </a:prstGeom>
            <a:noFill/>
            <a:ln w="25400">
              <a:solidFill>
                <a:schemeClr val="tx1"/>
              </a:solidFill>
              <a:round/>
              <a:headEnd/>
              <a:tailEnd type="triangle" w="lg" len="lg"/>
            </a:ln>
            <a:effectLst/>
          </p:spPr>
        </p:cxnSp>
        <p:cxnSp>
          <p:nvCxnSpPr>
            <p:cNvPr id="226383" name="AutoShape 79"/>
            <p:cNvCxnSpPr>
              <a:cxnSpLocks noChangeShapeType="1"/>
              <a:stCxn id="226364" idx="4"/>
              <a:endCxn id="226349" idx="2"/>
            </p:cNvCxnSpPr>
            <p:nvPr/>
          </p:nvCxnSpPr>
          <p:spPr bwMode="auto">
            <a:xfrm>
              <a:off x="3728" y="3032"/>
              <a:ext cx="832" cy="624"/>
            </a:xfrm>
            <a:prstGeom prst="straightConnector1">
              <a:avLst/>
            </a:prstGeom>
            <a:noFill/>
            <a:ln w="25400">
              <a:solidFill>
                <a:schemeClr val="tx1"/>
              </a:solidFill>
              <a:round/>
              <a:headEnd/>
              <a:tailEnd type="triangle" w="lg" len="lg"/>
            </a:ln>
            <a:effectLst/>
          </p:spPr>
        </p:cxnSp>
        <p:cxnSp>
          <p:nvCxnSpPr>
            <p:cNvPr id="226384" name="AutoShape 80"/>
            <p:cNvCxnSpPr>
              <a:cxnSpLocks noChangeShapeType="1"/>
              <a:stCxn id="226363" idx="4"/>
              <a:endCxn id="226353" idx="2"/>
            </p:cNvCxnSpPr>
            <p:nvPr/>
          </p:nvCxnSpPr>
          <p:spPr bwMode="auto">
            <a:xfrm flipV="1">
              <a:off x="3728" y="2516"/>
              <a:ext cx="832" cy="1140"/>
            </a:xfrm>
            <a:prstGeom prst="straightConnector1">
              <a:avLst/>
            </a:prstGeom>
            <a:noFill/>
            <a:ln w="25400">
              <a:solidFill>
                <a:schemeClr val="tx1"/>
              </a:solidFill>
              <a:round/>
              <a:headEnd/>
              <a:tailEnd type="triangle" w="lg" len="lg"/>
            </a:ln>
            <a:effectLst/>
          </p:spPr>
        </p:cxnSp>
      </p:grpSp>
      <mc:AlternateContent xmlns:mc="http://schemas.openxmlformats.org/markup-compatibility/2006" xmlns:a14="http://schemas.microsoft.com/office/drawing/2010/main">
        <mc:Choice Requires="a14">
          <p:sp>
            <p:nvSpPr>
              <p:cNvPr id="82" name="Rectangle 81"/>
              <p:cNvSpPr/>
              <p:nvPr/>
            </p:nvSpPr>
            <p:spPr>
              <a:xfrm>
                <a:off x="69687" y="6575370"/>
                <a:ext cx="631904"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[NVIDIA]</a:t>
                </a:r>
                <a14:m>
                  <m:oMath xmlns:m="http://schemas.openxmlformats.org/officeDocument/2006/math">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2" name="Rectangle 81"/>
              <p:cNvSpPr>
                <a:spLocks noRot="1" noChangeAspect="1" noMove="1" noResize="1" noEditPoints="1" noAdjustHandles="1" noChangeArrowheads="1" noChangeShapeType="1" noTextEdit="1"/>
              </p:cNvSpPr>
              <p:nvPr/>
            </p:nvSpPr>
            <p:spPr>
              <a:xfrm>
                <a:off x="69687" y="6575370"/>
                <a:ext cx="631904" cy="215444"/>
              </a:xfrm>
              <a:prstGeom prst="rect">
                <a:avLst/>
              </a:prstGeom>
              <a:blipFill>
                <a:blip r:embed="rId3"/>
                <a:stretch>
                  <a:fillRect b="-11429"/>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BBDCFA8C-610C-D792-EE42-D2F6E22C57EE}"/>
              </a:ext>
            </a:extLst>
          </p:cNvPr>
          <p:cNvSpPr/>
          <p:nvPr/>
        </p:nvSpPr>
        <p:spPr>
          <a:xfrm>
            <a:off x="4087318" y="923056"/>
            <a:ext cx="6967675"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Light" panose="020F0302020204030204"/>
                <a:ea typeface="+mn-ea"/>
                <a:cs typeface="+mn-cs"/>
              </a:rPr>
              <a:t>Bank Conflicts: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Light" panose="020F0302020204030204"/>
                <a:ea typeface="+mn-ea"/>
                <a:cs typeface="+mn-cs"/>
              </a:rPr>
              <a:t>A case in which only the even banks end up being accessed, and </a:t>
            </a:r>
            <a:r>
              <a:rPr kumimoji="0" lang="en-US" sz="2000" b="1" i="0" u="none" strike="noStrike" kern="1200" cap="none" spc="0" normalizeH="0" baseline="0" noProof="0" dirty="0">
                <a:ln>
                  <a:noFill/>
                </a:ln>
                <a:solidFill>
                  <a:srgbClr val="C00000"/>
                </a:solidFill>
                <a:effectLst/>
                <a:uLnTx/>
                <a:uFillTx/>
                <a:latin typeface="Calibri Light" panose="020F0302020204030204"/>
                <a:ea typeface="+mn-ea"/>
                <a:cs typeface="+mn-cs"/>
              </a:rPr>
              <a:t>the warps access different words in each bank</a:t>
            </a:r>
          </a:p>
        </p:txBody>
      </p:sp>
      <p:pic>
        <p:nvPicPr>
          <p:cNvPr id="4" name="Picture 2" descr="C:\Users\negrut\Academic\Classes\ME964\SupportMaterial\NVIDAmaterial\steveRennichMemJuly2011\Capture7.PNG">
            <a:extLst>
              <a:ext uri="{FF2B5EF4-FFF2-40B4-BE49-F238E27FC236}">
                <a16:creationId xmlns:a16="http://schemas.microsoft.com/office/drawing/2014/main" id="{D1CABC79-763A-119C-256C-98E18B32F2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18" t="24817" r="49722" b="14103"/>
          <a:stretch/>
        </p:blipFill>
        <p:spPr bwMode="auto">
          <a:xfrm>
            <a:off x="4124357" y="1942052"/>
            <a:ext cx="4047065" cy="33905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negrut\Academic\Classes\ME964\SupportMaterial\NVIDAmaterial\steveRennichMemJuly2011\Capture8Multicast.PNG">
            <a:extLst>
              <a:ext uri="{FF2B5EF4-FFF2-40B4-BE49-F238E27FC236}">
                <a16:creationId xmlns:a16="http://schemas.microsoft.com/office/drawing/2014/main" id="{D6897E2D-C443-BB37-AF2E-9A002E92B2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41" t="27120" r="50004" b="15235"/>
          <a:stretch/>
        </p:blipFill>
        <p:spPr bwMode="auto">
          <a:xfrm>
            <a:off x="7649087" y="4956357"/>
            <a:ext cx="2359057" cy="191486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363007C-F86F-11E8-4221-30767F69598E}"/>
              </a:ext>
            </a:extLst>
          </p:cNvPr>
          <p:cNvGrpSpPr/>
          <p:nvPr/>
        </p:nvGrpSpPr>
        <p:grpSpPr>
          <a:xfrm>
            <a:off x="9991878" y="4943138"/>
            <a:ext cx="2229636" cy="1914862"/>
            <a:chOff x="6096000" y="2806390"/>
            <a:chExt cx="3928533" cy="3277275"/>
          </a:xfrm>
        </p:grpSpPr>
        <p:pic>
          <p:nvPicPr>
            <p:cNvPr id="7" name="Picture 2" descr="C:\Users\negrut\Academic\Classes\ME964\SupportMaterial\NVIDAmaterial\steveRennichMemJuly2011\Capture8Multicast.PNG">
              <a:extLst>
                <a:ext uri="{FF2B5EF4-FFF2-40B4-BE49-F238E27FC236}">
                  <a16:creationId xmlns:a16="http://schemas.microsoft.com/office/drawing/2014/main" id="{B6F4A32B-DD32-ABB3-F8BE-4DBB0FAC5C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692" t="27120" r="7345" b="15235"/>
            <a:stretch/>
          </p:blipFill>
          <p:spPr bwMode="auto">
            <a:xfrm>
              <a:off x="6096000" y="2806390"/>
              <a:ext cx="3928533" cy="32772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BC70D3F-E883-A3FB-C76B-0A883C3D830F}"/>
                </a:ext>
              </a:extLst>
            </p:cNvPr>
            <p:cNvSpPr/>
            <p:nvPr/>
          </p:nvSpPr>
          <p:spPr>
            <a:xfrm>
              <a:off x="7336367" y="2836333"/>
              <a:ext cx="2002366" cy="245534"/>
            </a:xfrm>
            <a:prstGeom prst="rect">
              <a:avLst/>
            </a:prstGeom>
            <a:solidFill>
              <a:srgbClr val="030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Rectangle 3">
            <a:extLst>
              <a:ext uri="{FF2B5EF4-FFF2-40B4-BE49-F238E27FC236}">
                <a16:creationId xmlns:a16="http://schemas.microsoft.com/office/drawing/2014/main" id="{7A31E23D-E438-999F-8DAB-2A9C6707A540}"/>
              </a:ext>
            </a:extLst>
          </p:cNvPr>
          <p:cNvSpPr txBox="1">
            <a:spLocks noChangeArrowheads="1"/>
          </p:cNvSpPr>
          <p:nvPr/>
        </p:nvSpPr>
        <p:spPr bwMode="auto">
          <a:xfrm>
            <a:off x="8264817" y="2567402"/>
            <a:ext cx="3690524" cy="26320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28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4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0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18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9pPr>
          </a:lstStyle>
          <a:p>
            <a:pPr marL="457200" marR="0" lvl="0" indent="-457200" algn="l" defTabSz="914400" rtl="0" eaLnBrk="1" fontAlgn="base" latinLnBrk="0" hangingPunct="1">
              <a:lnSpc>
                <a:spcPct val="90000"/>
              </a:lnSpc>
              <a:spcBef>
                <a:spcPct val="20000"/>
              </a:spcBef>
              <a:spcAft>
                <a:spcPct val="0"/>
              </a:spcAft>
              <a:buClr>
                <a:srgbClr val="44546A"/>
              </a:buClr>
              <a:buSzPct val="70000"/>
              <a:buFont typeface="Wingdings" pitchFamily="2" charset="2"/>
              <a:buChar char="l"/>
              <a:tabLst/>
              <a:defRPr/>
            </a:pPr>
            <a:r>
              <a:rPr lang="en-US" sz="2200" dirty="0">
                <a:solidFill>
                  <a:prstClr val="black"/>
                </a:solidFill>
                <a:latin typeface="Calibri" panose="020F0502020204030204"/>
              </a:rPr>
              <a:t>N</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o conflict scenarios, </a:t>
            </a:r>
            <a:r>
              <a:rPr kumimoji="0" lang="en-US" sz="2200" b="0" i="0" u="sng" strike="noStrike" kern="1200" cap="none" spc="0" normalizeH="0" baseline="0" noProof="0" dirty="0">
                <a:ln>
                  <a:noFill/>
                </a:ln>
                <a:solidFill>
                  <a:srgbClr val="0070C0"/>
                </a:solidFill>
                <a:effectLst/>
                <a:uLnTx/>
                <a:uFillTx/>
                <a:latin typeface="Calibri" panose="020F0502020204030204"/>
                <a:ea typeface="+mn-ea"/>
                <a:cs typeface="+mn-cs"/>
              </a:rPr>
              <a:t>reading</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operations:</a:t>
            </a:r>
          </a:p>
          <a:p>
            <a:pPr marL="806450" marR="0" lvl="1" indent="-457200" algn="l" defTabSz="914400" rtl="0" eaLnBrk="1" fontAlgn="base" latinLnBrk="0" hangingPunct="1">
              <a:lnSpc>
                <a:spcPct val="9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Broadcast: all threads in a warp </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access the same word in a bank</a:t>
            </a:r>
          </a:p>
          <a:p>
            <a:pPr marL="806450" marR="0" lvl="1" indent="-457200" algn="l" defTabSz="914400" rtl="0" eaLnBrk="1" fontAlgn="base" latinLnBrk="0" hangingPunct="1">
              <a:lnSpc>
                <a:spcPct val="9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Multicast: several threads in a warp </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access the same word in the same bank</a:t>
            </a:r>
          </a:p>
        </p:txBody>
      </p:sp>
      <p:sp>
        <p:nvSpPr>
          <p:cNvPr id="10" name="TextBox 9">
            <a:extLst>
              <a:ext uri="{FF2B5EF4-FFF2-40B4-BE49-F238E27FC236}">
                <a16:creationId xmlns:a16="http://schemas.microsoft.com/office/drawing/2014/main" id="{575C75C1-D025-60C2-4F7D-9721E5DF8361}"/>
              </a:ext>
            </a:extLst>
          </p:cNvPr>
          <p:cNvSpPr txBox="1"/>
          <p:nvPr/>
        </p:nvSpPr>
        <p:spPr>
          <a:xfrm>
            <a:off x="181366" y="5465135"/>
            <a:ext cx="7208262" cy="923330"/>
          </a:xfrm>
          <a:prstGeom prst="rect">
            <a:avLst/>
          </a:prstGeom>
          <a:noFill/>
        </p:spPr>
        <p:txBody>
          <a:bodyPr wrap="square" rtlCol="0">
            <a:spAutoFit/>
          </a:bodyPr>
          <a:lstStyle/>
          <a:p>
            <a:r>
              <a:rPr lang="en-US" b="1" dirty="0">
                <a:solidFill>
                  <a:srgbClr val="00B050"/>
                </a:solidFill>
              </a:rPr>
              <a:t>Avoid Conflicts: arranging the access in sequential way not parallel way </a:t>
            </a:r>
            <a:r>
              <a:rPr lang="en-US" dirty="0"/>
              <a:t>-- however, </a:t>
            </a:r>
            <a:r>
              <a:rPr lang="en-US" b="1" dirty="0">
                <a:solidFill>
                  <a:srgbClr val="00B050"/>
                </a:solidFill>
              </a:rPr>
              <a:t>sequential way is slow </a:t>
            </a:r>
            <a:r>
              <a:rPr lang="en-US" dirty="0"/>
              <a:t>as the next access needs to wait for its predecessor to finish before it starts</a:t>
            </a:r>
          </a:p>
        </p:txBody>
      </p:sp>
    </p:spTree>
    <p:extLst>
      <p:ext uri="{BB962C8B-B14F-4D97-AF65-F5344CB8AC3E}">
        <p14:creationId xmlns:p14="http://schemas.microsoft.com/office/powerpoint/2010/main" val="379122936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Registers, quick facts</a:t>
            </a:r>
          </a:p>
        </p:txBody>
      </p:sp>
      <p:sp>
        <p:nvSpPr>
          <p:cNvPr id="3" name="Content Placeholder 2"/>
          <p:cNvSpPr>
            <a:spLocks noGrp="1"/>
          </p:cNvSpPr>
          <p:nvPr>
            <p:ph idx="1"/>
          </p:nvPr>
        </p:nvSpPr>
        <p:spPr/>
        <p:txBody>
          <a:bodyPr>
            <a:normAutofit/>
          </a:bodyPr>
          <a:lstStyle/>
          <a:p>
            <a:r>
              <a:rPr lang="en-US" dirty="0"/>
              <a:t>A register is a hardware asset whose role is that of information storing</a:t>
            </a:r>
          </a:p>
          <a:p>
            <a:pPr lvl="1"/>
            <a:r>
              <a:rPr lang="en-US" dirty="0"/>
              <a:t>Information: data value or instruction</a:t>
            </a:r>
          </a:p>
          <a:p>
            <a:r>
              <a:rPr lang="en-US" dirty="0"/>
              <a:t>A register is the storage type with shortest latency – part of the CU &amp; ALU combo</a:t>
            </a:r>
          </a:p>
          <a:p>
            <a:pPr lvl="1"/>
            <a:r>
              <a:rPr lang="en-US" dirty="0"/>
              <a:t>Latency – can be of the order of hundreds of picoseconds</a:t>
            </a:r>
          </a:p>
          <a:p>
            <a:pPr lvl="1"/>
            <a:endParaRPr lang="en-US" dirty="0"/>
          </a:p>
          <a:p>
            <a:pPr lvl="1"/>
            <a:endParaRPr lang="en-US" dirty="0"/>
          </a:p>
          <a:p>
            <a:r>
              <a:rPr lang="en-US" dirty="0"/>
              <a:t>The </a:t>
            </a:r>
            <a:r>
              <a:rPr lang="en-US" dirty="0">
                <a:solidFill>
                  <a:srgbClr val="0070C0"/>
                </a:solidFill>
              </a:rPr>
              <a:t>size</a:t>
            </a:r>
            <a:r>
              <a:rPr lang="en-US" dirty="0"/>
              <a:t> and  </a:t>
            </a:r>
            <a:r>
              <a:rPr lang="en-US" dirty="0">
                <a:solidFill>
                  <a:srgbClr val="0070C0"/>
                </a:solidFill>
              </a:rPr>
              <a:t>number</a:t>
            </a:r>
            <a:r>
              <a:rPr lang="en-US" dirty="0"/>
              <a:t> of registers are specific to an ISA</a:t>
            </a:r>
          </a:p>
          <a:p>
            <a:pPr lvl="1"/>
            <a:r>
              <a:rPr lang="en-US" dirty="0"/>
              <a:t>To start off, the size of the register is 32 bits (used to be, now 64 bits)</a:t>
            </a:r>
          </a:p>
          <a:p>
            <a:pPr lvl="1"/>
            <a:r>
              <a:rPr lang="en-US" dirty="0"/>
              <a:t>Number of registers: Back in the day, for the MIPS ISA, there were 32 registers (no more, no less)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6F47152-CA6B-8CB9-C868-CB5CBE37B84B}"/>
              </a:ext>
            </a:extLst>
          </p:cNvPr>
          <p:cNvPicPr>
            <a:picLocks noChangeAspect="1"/>
          </p:cNvPicPr>
          <p:nvPr/>
        </p:nvPicPr>
        <p:blipFill>
          <a:blip r:embed="rId3"/>
          <a:stretch>
            <a:fillRect/>
          </a:stretch>
        </p:blipFill>
        <p:spPr>
          <a:xfrm>
            <a:off x="1706859" y="5150287"/>
            <a:ext cx="8157155" cy="810838"/>
          </a:xfrm>
          <a:prstGeom prst="rect">
            <a:avLst/>
          </a:prstGeom>
        </p:spPr>
      </p:pic>
    </p:spTree>
    <p:extLst>
      <p:ext uri="{BB962C8B-B14F-4D97-AF65-F5344CB8AC3E}">
        <p14:creationId xmlns:p14="http://schemas.microsoft.com/office/powerpoint/2010/main" val="34082239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en-US" sz="3500" dirty="0"/>
              <a:t>Linear Addressing, Data types and bank conflicts</a:t>
            </a:r>
          </a:p>
        </p:txBody>
      </p:sp>
      <p:sp>
        <p:nvSpPr>
          <p:cNvPr id="236547" name="Rectangle 3"/>
          <p:cNvSpPr>
            <a:spLocks noGrp="1" noChangeArrowheads="1"/>
          </p:cNvSpPr>
          <p:nvPr>
            <p:ph type="body" idx="4294967295"/>
          </p:nvPr>
        </p:nvSpPr>
        <p:spPr>
          <a:xfrm>
            <a:off x="0" y="1371599"/>
            <a:ext cx="7721600" cy="5150543"/>
          </a:xfrm>
        </p:spPr>
        <p:txBody>
          <a:bodyPr>
            <a:normAutofit fontScale="92500" lnSpcReduction="10000"/>
          </a:bodyPr>
          <a:lstStyle/>
          <a:p>
            <a:pPr marL="457200" indent="-457200"/>
            <a:r>
              <a:rPr lang="en-US" sz="2000" dirty="0"/>
              <a:t>No conflicts if </a:t>
            </a:r>
            <a:r>
              <a:rPr lang="en-US" sz="2000" dirty="0">
                <a:solidFill>
                  <a:srgbClr val="0070C0"/>
                </a:solidFill>
                <a:latin typeface="Consolas" pitchFamily="49" charset="0"/>
                <a:cs typeface="Consolas" pitchFamily="49" charset="0"/>
              </a:rPr>
              <a:t>s</a:t>
            </a:r>
            <a:r>
              <a:rPr lang="en-US" sz="2000" dirty="0"/>
              <a:t> shares no common factors with the number of banks </a:t>
            </a:r>
          </a:p>
          <a:p>
            <a:pPr marL="0" indent="0">
              <a:buNone/>
            </a:pPr>
            <a:r>
              <a:rPr lang="en-US" sz="2000" dirty="0">
                <a:solidFill>
                  <a:srgbClr val="FF00FF"/>
                </a:solidFill>
                <a:latin typeface="Consolas" pitchFamily="49" charset="0"/>
                <a:cs typeface="Consolas" pitchFamily="49" charset="0"/>
              </a:rPr>
              <a:t>    </a:t>
            </a:r>
            <a:r>
              <a:rPr lang="en-US" sz="1600" dirty="0">
                <a:solidFill>
                  <a:srgbClr val="FF00FF"/>
                </a:solidFill>
                <a:latin typeface="Consolas" pitchFamily="49" charset="0"/>
                <a:cs typeface="Consolas" pitchFamily="49" charset="0"/>
              </a:rPr>
              <a:t>__shared__</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float</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sharedM</a:t>
            </a:r>
            <a:r>
              <a:rPr lang="en-US" sz="1600" dirty="0">
                <a:solidFill>
                  <a:prstClr val="black"/>
                </a:solidFill>
                <a:latin typeface="Consolas" pitchFamily="49" charset="0"/>
                <a:cs typeface="Consolas" pitchFamily="49" charset="0"/>
              </a:rPr>
              <a:t>[256]; </a:t>
            </a:r>
          </a:p>
          <a:p>
            <a:pPr marL="0" indent="0">
              <a:buNone/>
            </a:pPr>
            <a:r>
              <a:rPr lang="en-US" sz="1600" dirty="0">
                <a:solidFill>
                  <a:srgbClr val="0000FF"/>
                </a:solidFill>
                <a:latin typeface="Consolas" pitchFamily="49" charset="0"/>
                <a:cs typeface="Consolas" pitchFamily="49" charset="0"/>
              </a:rPr>
              <a:t>     float</a:t>
            </a:r>
            <a:r>
              <a:rPr lang="en-US" sz="1600" dirty="0">
                <a:solidFill>
                  <a:prstClr val="black"/>
                </a:solidFill>
                <a:latin typeface="Consolas" pitchFamily="49" charset="0"/>
                <a:cs typeface="Consolas" pitchFamily="49" charset="0"/>
              </a:rPr>
              <a:t> foo = </a:t>
            </a:r>
            <a:r>
              <a:rPr lang="en-US" sz="1600" dirty="0" err="1">
                <a:solidFill>
                  <a:prstClr val="black"/>
                </a:solidFill>
                <a:latin typeface="Consolas" pitchFamily="49" charset="0"/>
                <a:cs typeface="Consolas" pitchFamily="49" charset="0"/>
              </a:rPr>
              <a:t>sharedM</a:t>
            </a:r>
            <a:r>
              <a:rPr lang="en-US" sz="1600" dirty="0">
                <a:solidFill>
                  <a:prstClr val="black"/>
                </a:solidFill>
                <a:latin typeface="Consolas" pitchFamily="49" charset="0"/>
                <a:cs typeface="Consolas" pitchFamily="49" charset="0"/>
              </a:rPr>
              <a:t>[</a:t>
            </a:r>
            <a:r>
              <a:rPr lang="en-US" sz="1600" dirty="0" err="1">
                <a:solidFill>
                  <a:prstClr val="black"/>
                </a:solidFill>
                <a:latin typeface="Consolas" pitchFamily="49" charset="0"/>
                <a:cs typeface="Consolas" pitchFamily="49" charset="0"/>
              </a:rPr>
              <a:t>baseIndex</a:t>
            </a:r>
            <a:r>
              <a:rPr lang="en-US" sz="1600" dirty="0">
                <a:solidFill>
                  <a:prstClr val="black"/>
                </a:solidFill>
                <a:latin typeface="Consolas" pitchFamily="49" charset="0"/>
                <a:cs typeface="Consolas" pitchFamily="49" charset="0"/>
              </a:rPr>
              <a:t> + s * </a:t>
            </a:r>
            <a:r>
              <a:rPr lang="en-US" sz="1600" dirty="0" err="1">
                <a:solidFill>
                  <a:srgbClr val="FF00FF"/>
                </a:solidFill>
                <a:latin typeface="Consolas" pitchFamily="49" charset="0"/>
                <a:cs typeface="Consolas" pitchFamily="49" charset="0"/>
              </a:rPr>
              <a:t>threadIdx</a:t>
            </a:r>
            <a:r>
              <a:rPr lang="en-US" sz="1600" dirty="0" err="1">
                <a:solidFill>
                  <a:prstClr val="black"/>
                </a:solidFill>
                <a:latin typeface="Consolas" pitchFamily="49" charset="0"/>
                <a:cs typeface="Consolas" pitchFamily="49" charset="0"/>
              </a:rPr>
              <a:t>.x</a:t>
            </a:r>
            <a:r>
              <a:rPr lang="en-US" sz="1600" dirty="0">
                <a:solidFill>
                  <a:prstClr val="black"/>
                </a:solidFill>
                <a:latin typeface="Consolas" pitchFamily="49" charset="0"/>
                <a:cs typeface="Consolas" pitchFamily="49" charset="0"/>
              </a:rPr>
              <a:t>];</a:t>
            </a:r>
          </a:p>
          <a:p>
            <a:pPr marL="457200" indent="-457200"/>
            <a:endParaRPr lang="en-US" sz="2000" dirty="0"/>
          </a:p>
          <a:p>
            <a:pPr marL="457200" indent="-457200"/>
            <a:r>
              <a:rPr lang="en-US" sz="2000" dirty="0"/>
              <a:t>No conflicts if </a:t>
            </a:r>
            <a:r>
              <a:rPr lang="en-US" sz="2000" dirty="0" err="1">
                <a:solidFill>
                  <a:srgbClr val="0070C0"/>
                </a:solidFill>
                <a:latin typeface="Consolas" pitchFamily="49" charset="0"/>
                <a:cs typeface="Consolas" pitchFamily="49" charset="0"/>
              </a:rPr>
              <a:t>shrd</a:t>
            </a:r>
            <a:r>
              <a:rPr lang="en-US" sz="2000" dirty="0"/>
              <a:t> is a 32-bit data type:</a:t>
            </a:r>
          </a:p>
          <a:p>
            <a:pPr marL="0" indent="0">
              <a:buNone/>
            </a:pPr>
            <a:r>
              <a:rPr lang="en-US" sz="2000" dirty="0">
                <a:latin typeface="Consolas" pitchFamily="49" charset="0"/>
                <a:cs typeface="Consolas" pitchFamily="49" charset="0"/>
              </a:rPr>
              <a:t>    </a:t>
            </a:r>
            <a:r>
              <a:rPr lang="en-US" sz="1600" dirty="0">
                <a:latin typeface="Consolas" pitchFamily="49" charset="0"/>
                <a:cs typeface="Consolas" pitchFamily="49" charset="0"/>
              </a:rPr>
              <a:t>foo =</a:t>
            </a:r>
            <a:r>
              <a:rPr lang="en-US" sz="1600" dirty="0">
                <a:solidFill>
                  <a:schemeClr val="tx2"/>
                </a:solidFill>
                <a:latin typeface="Consolas" pitchFamily="49" charset="0"/>
                <a:cs typeface="Consolas" pitchFamily="49" charset="0"/>
              </a:rPr>
              <a:t> </a:t>
            </a:r>
            <a:r>
              <a:rPr lang="en-US" sz="1600" dirty="0" err="1">
                <a:solidFill>
                  <a:srgbClr val="0070C0"/>
                </a:solidFill>
                <a:latin typeface="Consolas" pitchFamily="49" charset="0"/>
                <a:cs typeface="Consolas" pitchFamily="49" charset="0"/>
              </a:rPr>
              <a:t>shrd</a:t>
            </a:r>
            <a:r>
              <a:rPr lang="en-US" sz="1600" dirty="0">
                <a:solidFill>
                  <a:schemeClr val="tx2"/>
                </a:solidFill>
                <a:latin typeface="Consolas" pitchFamily="49" charset="0"/>
                <a:cs typeface="Consolas" pitchFamily="49" charset="0"/>
              </a:rPr>
              <a:t>[</a:t>
            </a:r>
            <a:r>
              <a:rPr lang="en-US" sz="1600" dirty="0" err="1">
                <a:latin typeface="Consolas" pitchFamily="49" charset="0"/>
                <a:cs typeface="Consolas" pitchFamily="49" charset="0"/>
              </a:rPr>
              <a:t>baseIndex</a:t>
            </a:r>
            <a:r>
              <a:rPr lang="en-US" sz="1600" dirty="0">
                <a:latin typeface="Consolas" pitchFamily="49" charset="0"/>
                <a:cs typeface="Consolas" pitchFamily="49" charset="0"/>
              </a:rPr>
              <a:t> + </a:t>
            </a:r>
            <a:r>
              <a:rPr lang="en-US" sz="1600" dirty="0" err="1">
                <a:latin typeface="Consolas" pitchFamily="49" charset="0"/>
                <a:cs typeface="Consolas" pitchFamily="49" charset="0"/>
              </a:rPr>
              <a:t>threadIdx.x</a:t>
            </a:r>
            <a:r>
              <a:rPr lang="en-US" sz="1600" dirty="0">
                <a:solidFill>
                  <a:schemeClr val="tx2"/>
                </a:solidFill>
                <a:latin typeface="Consolas" pitchFamily="49" charset="0"/>
                <a:cs typeface="Consolas" pitchFamily="49" charset="0"/>
              </a:rPr>
              <a:t>]</a:t>
            </a:r>
          </a:p>
          <a:p>
            <a:pPr marL="457200" indent="-457200"/>
            <a:endParaRPr lang="en-US" sz="2000" dirty="0"/>
          </a:p>
          <a:p>
            <a:pPr marL="457200" indent="-457200"/>
            <a:r>
              <a:rPr lang="en-US" sz="2000" dirty="0"/>
              <a:t>Also, if accessing one byte-per-thread, no conflict since </a:t>
            </a:r>
            <a:r>
              <a:rPr lang="en-US" sz="2000" b="1" dirty="0">
                <a:solidFill>
                  <a:srgbClr val="C00000"/>
                </a:solidFill>
              </a:rPr>
              <a:t>different</a:t>
            </a:r>
            <a:r>
              <a:rPr lang="en-US" sz="2000" dirty="0"/>
              <a:t> bytes of the same word are accessed</a:t>
            </a:r>
          </a:p>
          <a:p>
            <a:pPr marL="974725" lvl="1" indent="-403225"/>
            <a:r>
              <a:rPr lang="en-US" sz="1800" dirty="0"/>
              <a:t>No conflicts:</a:t>
            </a:r>
          </a:p>
          <a:p>
            <a:pPr marL="974725" lvl="1" indent="-403225">
              <a:buNone/>
            </a:pPr>
            <a:r>
              <a:rPr lang="en-US" sz="1600" dirty="0">
                <a:latin typeface="Consolas" pitchFamily="49" charset="0"/>
                <a:cs typeface="Consolas" pitchFamily="49" charset="0"/>
              </a:rPr>
              <a:t>extern __shared__ </a:t>
            </a:r>
            <a:r>
              <a:rPr lang="en-US" sz="1600" b="1" dirty="0">
                <a:solidFill>
                  <a:srgbClr val="C00000"/>
                </a:solidFill>
                <a:latin typeface="Consolas" pitchFamily="49" charset="0"/>
                <a:cs typeface="Consolas" pitchFamily="49" charset="0"/>
              </a:rPr>
              <a:t>char</a:t>
            </a:r>
            <a:r>
              <a:rPr lang="en-US" sz="1600" dirty="0">
                <a:latin typeface="Consolas" pitchFamily="49" charset="0"/>
                <a:cs typeface="Consolas" pitchFamily="49" charset="0"/>
              </a:rPr>
              <a:t>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p>
          <a:p>
            <a:pPr marL="974725" lvl="1" indent="-403225">
              <a:buNone/>
            </a:pPr>
            <a:r>
              <a:rPr lang="en-US" sz="1600" dirty="0">
                <a:latin typeface="Consolas" pitchFamily="49" charset="0"/>
                <a:cs typeface="Consolas" pitchFamily="49" charset="0"/>
              </a:rPr>
              <a:t>foo =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r>
              <a:rPr lang="en-US" sz="1600" dirty="0" err="1">
                <a:latin typeface="Consolas" pitchFamily="49" charset="0"/>
                <a:cs typeface="Consolas" pitchFamily="49" charset="0"/>
              </a:rPr>
              <a:t>baseIndex</a:t>
            </a:r>
            <a:r>
              <a:rPr lang="en-US" sz="1600" dirty="0">
                <a:latin typeface="Consolas" pitchFamily="49" charset="0"/>
                <a:cs typeface="Consolas" pitchFamily="49" charset="0"/>
              </a:rPr>
              <a:t> + </a:t>
            </a:r>
            <a:r>
              <a:rPr lang="en-US" sz="1600" dirty="0" err="1">
                <a:latin typeface="Consolas" pitchFamily="49" charset="0"/>
                <a:cs typeface="Consolas" pitchFamily="49" charset="0"/>
              </a:rPr>
              <a:t>threadIdx.x</a:t>
            </a:r>
            <a:r>
              <a:rPr lang="en-US" sz="1600" dirty="0">
                <a:latin typeface="Consolas" pitchFamily="49" charset="0"/>
                <a:cs typeface="Consolas" pitchFamily="49" charset="0"/>
              </a:rPr>
              <a:t>];</a:t>
            </a:r>
            <a:br>
              <a:rPr lang="en-US" sz="1600" dirty="0">
                <a:latin typeface="Consolas" pitchFamily="49" charset="0"/>
                <a:cs typeface="Consolas" pitchFamily="49" charset="0"/>
              </a:rPr>
            </a:br>
            <a:endParaRPr lang="en-US" sz="1800" dirty="0"/>
          </a:p>
          <a:p>
            <a:pPr marL="974725" lvl="1" indent="-403225"/>
            <a:r>
              <a:rPr lang="en-US" sz="1800" dirty="0"/>
              <a:t>No conflicts:</a:t>
            </a:r>
          </a:p>
          <a:p>
            <a:pPr marL="974725" lvl="1" indent="-403225">
              <a:buNone/>
            </a:pPr>
            <a:r>
              <a:rPr lang="en-US" sz="1600" dirty="0">
                <a:latin typeface="Consolas" pitchFamily="49" charset="0"/>
                <a:cs typeface="Consolas" pitchFamily="49" charset="0"/>
              </a:rPr>
              <a:t>extern __shared__ </a:t>
            </a:r>
            <a:r>
              <a:rPr lang="en-US" sz="1600" b="1" dirty="0">
                <a:solidFill>
                  <a:srgbClr val="C00000"/>
                </a:solidFill>
                <a:latin typeface="Consolas" pitchFamily="49" charset="0"/>
                <a:cs typeface="Consolas" pitchFamily="49" charset="0"/>
              </a:rPr>
              <a:t>short</a:t>
            </a:r>
            <a:r>
              <a:rPr lang="en-US" sz="1600" dirty="0">
                <a:latin typeface="Consolas" pitchFamily="49" charset="0"/>
                <a:cs typeface="Consolas" pitchFamily="49" charset="0"/>
              </a:rPr>
              <a:t>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p>
          <a:p>
            <a:pPr marL="974725" lvl="1" indent="-403225">
              <a:buNone/>
            </a:pPr>
            <a:r>
              <a:rPr lang="en-US" sz="1600" dirty="0">
                <a:latin typeface="Consolas" pitchFamily="49" charset="0"/>
                <a:cs typeface="Consolas" pitchFamily="49" charset="0"/>
              </a:rPr>
              <a:t>foo =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r>
              <a:rPr lang="en-US" sz="1600" dirty="0" err="1">
                <a:latin typeface="Consolas" pitchFamily="49" charset="0"/>
                <a:cs typeface="Consolas" pitchFamily="49" charset="0"/>
              </a:rPr>
              <a:t>baseIndex</a:t>
            </a:r>
            <a:r>
              <a:rPr lang="en-US" sz="1600" dirty="0">
                <a:latin typeface="Consolas" pitchFamily="49" charset="0"/>
                <a:cs typeface="Consolas" pitchFamily="49" charset="0"/>
              </a:rPr>
              <a:t> + </a:t>
            </a:r>
            <a:r>
              <a:rPr lang="en-US" sz="1600" dirty="0" err="1">
                <a:latin typeface="Consolas" pitchFamily="49" charset="0"/>
                <a:cs typeface="Consolas" pitchFamily="49" charset="0"/>
              </a:rPr>
              <a:t>threadIdx.x</a:t>
            </a:r>
            <a:r>
              <a:rPr lang="en-US" sz="1600" dirty="0">
                <a:latin typeface="Consolas" pitchFamily="49" charset="0"/>
                <a:cs typeface="Consolas" pitchFamily="49" charset="0"/>
              </a:rPr>
              <a:t>];</a:t>
            </a:r>
          </a:p>
          <a:p>
            <a:pPr marL="974725" lvl="1" indent="-403225">
              <a:buNone/>
            </a:pPr>
            <a:endParaRPr lang="en-US" sz="1600" dirty="0">
              <a:latin typeface="Consolas" pitchFamily="49" charset="0"/>
              <a:cs typeface="Consolas" pitchFamily="49" charset="0"/>
            </a:endParaRPr>
          </a:p>
          <a:p>
            <a:pPr marL="457200" lvl="1" indent="-457200">
              <a:buClr>
                <a:schemeClr val="tx2"/>
              </a:buClr>
            </a:pPr>
            <a:endParaRPr lang="en-US" dirty="0"/>
          </a:p>
        </p:txBody>
      </p:sp>
      <p:sp>
        <p:nvSpPr>
          <p:cNvPr id="236548" name="Line 4"/>
          <p:cNvSpPr>
            <a:spLocks noChangeShapeType="1"/>
          </p:cNvSpPr>
          <p:nvPr/>
        </p:nvSpPr>
        <p:spPr bwMode="auto">
          <a:xfrm>
            <a:off x="8371725" y="3881063"/>
            <a:ext cx="2286000" cy="0"/>
          </a:xfrm>
          <a:prstGeom prst="line">
            <a:avLst/>
          </a:prstGeom>
          <a:noFill/>
          <a:ln w="9525">
            <a:solidFill>
              <a:schemeClr val="tx1"/>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36549" name="Group 5"/>
          <p:cNvGrpSpPr>
            <a:grpSpLocks/>
          </p:cNvGrpSpPr>
          <p:nvPr/>
        </p:nvGrpSpPr>
        <p:grpSpPr bwMode="auto">
          <a:xfrm>
            <a:off x="8447925" y="1518863"/>
            <a:ext cx="1981200" cy="2057400"/>
            <a:chOff x="4320" y="1392"/>
            <a:chExt cx="1248" cy="1296"/>
          </a:xfrm>
        </p:grpSpPr>
        <p:grpSp>
          <p:nvGrpSpPr>
            <p:cNvPr id="236550" name="Group 6"/>
            <p:cNvGrpSpPr>
              <a:grpSpLocks/>
            </p:cNvGrpSpPr>
            <p:nvPr/>
          </p:nvGrpSpPr>
          <p:grpSpPr bwMode="auto">
            <a:xfrm>
              <a:off x="5152" y="1392"/>
              <a:ext cx="416" cy="1296"/>
              <a:chOff x="4656" y="1488"/>
              <a:chExt cx="768" cy="2064"/>
            </a:xfrm>
          </p:grpSpPr>
          <p:sp>
            <p:nvSpPr>
              <p:cNvPr id="236551" name="AutoShape 7"/>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36552" name="AutoShape 8"/>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36553" name="AutoShape 9"/>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36554" name="AutoShape 10"/>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236555" name="AutoShape 11"/>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4</a:t>
                </a:r>
              </a:p>
            </p:txBody>
          </p:sp>
          <p:sp>
            <p:nvSpPr>
              <p:cNvPr id="236556" name="AutoShape 12"/>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36557" name="AutoShape 13"/>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36558" name="AutoShape 14"/>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36559" name="AutoShape 15"/>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36560" name="Group 16"/>
              <p:cNvGrpSpPr>
                <a:grpSpLocks/>
              </p:cNvGrpSpPr>
              <p:nvPr/>
            </p:nvGrpSpPr>
            <p:grpSpPr bwMode="auto">
              <a:xfrm>
                <a:off x="5010" y="3000"/>
                <a:ext cx="48" cy="240"/>
                <a:chOff x="2400" y="2832"/>
                <a:chExt cx="48" cy="240"/>
              </a:xfrm>
            </p:grpSpPr>
            <p:sp>
              <p:nvSpPr>
                <p:cNvPr id="236561" name="Oval 17"/>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62" name="Oval 18"/>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63" name="Oval 19"/>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36564" name="Group 20"/>
            <p:cNvGrpSpPr>
              <a:grpSpLocks/>
            </p:cNvGrpSpPr>
            <p:nvPr/>
          </p:nvGrpSpPr>
          <p:grpSpPr bwMode="auto">
            <a:xfrm>
              <a:off x="4320" y="1392"/>
              <a:ext cx="416" cy="1296"/>
              <a:chOff x="4656" y="1488"/>
              <a:chExt cx="768" cy="2064"/>
            </a:xfrm>
          </p:grpSpPr>
          <p:sp>
            <p:nvSpPr>
              <p:cNvPr id="236565" name="AutoShape 21"/>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Thread 31</a:t>
                </a:r>
              </a:p>
            </p:txBody>
          </p:sp>
          <p:sp>
            <p:nvSpPr>
              <p:cNvPr id="236566" name="AutoShape 22"/>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7</a:t>
                </a:r>
              </a:p>
            </p:txBody>
          </p:sp>
          <p:sp>
            <p:nvSpPr>
              <p:cNvPr id="236567" name="AutoShape 23"/>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6</a:t>
                </a:r>
              </a:p>
            </p:txBody>
          </p:sp>
          <p:sp>
            <p:nvSpPr>
              <p:cNvPr id="236568" name="AutoShape 24"/>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5</a:t>
                </a:r>
              </a:p>
            </p:txBody>
          </p:sp>
          <p:sp>
            <p:nvSpPr>
              <p:cNvPr id="236569" name="AutoShape 25"/>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4</a:t>
                </a:r>
              </a:p>
            </p:txBody>
          </p:sp>
          <p:sp>
            <p:nvSpPr>
              <p:cNvPr id="236570" name="AutoShape 26"/>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Thread 3</a:t>
                </a:r>
              </a:p>
            </p:txBody>
          </p:sp>
          <p:sp>
            <p:nvSpPr>
              <p:cNvPr id="236571" name="AutoShape 27"/>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2</a:t>
                </a:r>
              </a:p>
            </p:txBody>
          </p:sp>
          <p:sp>
            <p:nvSpPr>
              <p:cNvPr id="236572" name="AutoShape 28"/>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1</a:t>
                </a:r>
              </a:p>
            </p:txBody>
          </p:sp>
          <p:sp>
            <p:nvSpPr>
              <p:cNvPr id="236573" name="AutoShape 29"/>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0</a:t>
                </a:r>
              </a:p>
            </p:txBody>
          </p:sp>
          <p:grpSp>
            <p:nvGrpSpPr>
              <p:cNvPr id="236574" name="Group 30"/>
              <p:cNvGrpSpPr>
                <a:grpSpLocks/>
              </p:cNvGrpSpPr>
              <p:nvPr/>
            </p:nvGrpSpPr>
            <p:grpSpPr bwMode="auto">
              <a:xfrm>
                <a:off x="5010" y="3000"/>
                <a:ext cx="48" cy="240"/>
                <a:chOff x="2400" y="2832"/>
                <a:chExt cx="48" cy="240"/>
              </a:xfrm>
            </p:grpSpPr>
            <p:sp>
              <p:nvSpPr>
                <p:cNvPr id="236575" name="Oval 31"/>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76" name="Oval 32"/>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77" name="Oval 33"/>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236578" name="AutoShape 34"/>
            <p:cNvCxnSpPr>
              <a:cxnSpLocks noChangeShapeType="1"/>
              <a:stCxn id="236573" idx="4"/>
              <a:endCxn id="236559" idx="2"/>
            </p:cNvCxnSpPr>
            <p:nvPr/>
          </p:nvCxnSpPr>
          <p:spPr bwMode="auto">
            <a:xfrm>
              <a:off x="4701" y="1487"/>
              <a:ext cx="451" cy="0"/>
            </a:xfrm>
            <a:prstGeom prst="straightConnector1">
              <a:avLst/>
            </a:prstGeom>
            <a:noFill/>
            <a:ln w="12700">
              <a:solidFill>
                <a:schemeClr val="tx1"/>
              </a:solidFill>
              <a:round/>
              <a:headEnd/>
              <a:tailEnd type="triangle" w="lg" len="lg"/>
            </a:ln>
            <a:effectLst/>
          </p:spPr>
        </p:cxnSp>
        <p:cxnSp>
          <p:nvCxnSpPr>
            <p:cNvPr id="236579" name="AutoShape 35"/>
            <p:cNvCxnSpPr>
              <a:cxnSpLocks noChangeShapeType="1"/>
              <a:stCxn id="236572" idx="4"/>
              <a:endCxn id="236559" idx="2"/>
            </p:cNvCxnSpPr>
            <p:nvPr/>
          </p:nvCxnSpPr>
          <p:spPr bwMode="auto">
            <a:xfrm flipV="1">
              <a:off x="4696" y="1488"/>
              <a:ext cx="456" cy="105"/>
            </a:xfrm>
            <a:prstGeom prst="straightConnector1">
              <a:avLst/>
            </a:prstGeom>
            <a:noFill/>
            <a:ln w="12700">
              <a:solidFill>
                <a:schemeClr val="tx1"/>
              </a:solidFill>
              <a:round/>
              <a:headEnd/>
              <a:tailEnd type="triangle" w="lg" len="lg"/>
            </a:ln>
            <a:effectLst/>
          </p:spPr>
        </p:cxnSp>
        <p:cxnSp>
          <p:nvCxnSpPr>
            <p:cNvPr id="236580" name="AutoShape 36"/>
            <p:cNvCxnSpPr>
              <a:cxnSpLocks noChangeShapeType="1"/>
              <a:stCxn id="236571" idx="4"/>
              <a:endCxn id="236559" idx="2"/>
            </p:cNvCxnSpPr>
            <p:nvPr/>
          </p:nvCxnSpPr>
          <p:spPr bwMode="auto">
            <a:xfrm flipV="1">
              <a:off x="4696" y="1488"/>
              <a:ext cx="456" cy="214"/>
            </a:xfrm>
            <a:prstGeom prst="straightConnector1">
              <a:avLst/>
            </a:prstGeom>
            <a:noFill/>
            <a:ln w="12700">
              <a:solidFill>
                <a:schemeClr val="tx1"/>
              </a:solidFill>
              <a:round/>
              <a:headEnd/>
              <a:tailEnd type="triangle" w="lg" len="lg"/>
            </a:ln>
            <a:effectLst/>
          </p:spPr>
        </p:cxnSp>
        <p:cxnSp>
          <p:nvCxnSpPr>
            <p:cNvPr id="236581" name="AutoShape 37"/>
            <p:cNvCxnSpPr>
              <a:cxnSpLocks noChangeShapeType="1"/>
              <a:stCxn id="236570" idx="4"/>
              <a:endCxn id="236559" idx="2"/>
            </p:cNvCxnSpPr>
            <p:nvPr/>
          </p:nvCxnSpPr>
          <p:spPr bwMode="auto">
            <a:xfrm flipV="1">
              <a:off x="4696" y="1488"/>
              <a:ext cx="456" cy="320"/>
            </a:xfrm>
            <a:prstGeom prst="straightConnector1">
              <a:avLst/>
            </a:prstGeom>
            <a:noFill/>
            <a:ln w="12700">
              <a:solidFill>
                <a:schemeClr val="tx1"/>
              </a:solidFill>
              <a:round/>
              <a:headEnd/>
              <a:tailEnd type="triangle" w="lg" len="lg"/>
            </a:ln>
            <a:effectLst/>
          </p:spPr>
        </p:cxnSp>
        <p:cxnSp>
          <p:nvCxnSpPr>
            <p:cNvPr id="236582" name="AutoShape 38"/>
            <p:cNvCxnSpPr>
              <a:cxnSpLocks noChangeShapeType="1"/>
              <a:stCxn id="236569" idx="4"/>
              <a:endCxn id="236558" idx="2"/>
            </p:cNvCxnSpPr>
            <p:nvPr/>
          </p:nvCxnSpPr>
          <p:spPr bwMode="auto">
            <a:xfrm flipV="1">
              <a:off x="4696" y="1593"/>
              <a:ext cx="456" cy="324"/>
            </a:xfrm>
            <a:prstGeom prst="straightConnector1">
              <a:avLst/>
            </a:prstGeom>
            <a:noFill/>
            <a:ln w="12700">
              <a:solidFill>
                <a:schemeClr val="tx1"/>
              </a:solidFill>
              <a:round/>
              <a:headEnd/>
              <a:tailEnd type="triangle" w="lg" len="lg"/>
            </a:ln>
            <a:effectLst/>
          </p:spPr>
        </p:cxnSp>
        <p:cxnSp>
          <p:nvCxnSpPr>
            <p:cNvPr id="236583" name="AutoShape 39"/>
            <p:cNvCxnSpPr>
              <a:cxnSpLocks noChangeShapeType="1"/>
              <a:stCxn id="236568" idx="4"/>
              <a:endCxn id="236558" idx="2"/>
            </p:cNvCxnSpPr>
            <p:nvPr/>
          </p:nvCxnSpPr>
          <p:spPr bwMode="auto">
            <a:xfrm flipV="1">
              <a:off x="4696" y="1593"/>
              <a:ext cx="456" cy="433"/>
            </a:xfrm>
            <a:prstGeom prst="straightConnector1">
              <a:avLst/>
            </a:prstGeom>
            <a:noFill/>
            <a:ln w="12700">
              <a:solidFill>
                <a:schemeClr val="tx1"/>
              </a:solidFill>
              <a:round/>
              <a:headEnd/>
              <a:tailEnd type="triangle" w="lg" len="lg"/>
            </a:ln>
            <a:effectLst/>
          </p:spPr>
        </p:cxnSp>
        <p:cxnSp>
          <p:nvCxnSpPr>
            <p:cNvPr id="236584" name="AutoShape 40"/>
            <p:cNvCxnSpPr>
              <a:cxnSpLocks noChangeShapeType="1"/>
              <a:stCxn id="236567" idx="4"/>
              <a:endCxn id="236558" idx="2"/>
            </p:cNvCxnSpPr>
            <p:nvPr/>
          </p:nvCxnSpPr>
          <p:spPr bwMode="auto">
            <a:xfrm flipV="1">
              <a:off x="4696" y="1593"/>
              <a:ext cx="456" cy="539"/>
            </a:xfrm>
            <a:prstGeom prst="straightConnector1">
              <a:avLst/>
            </a:prstGeom>
            <a:noFill/>
            <a:ln w="12700">
              <a:solidFill>
                <a:schemeClr val="tx1"/>
              </a:solidFill>
              <a:round/>
              <a:headEnd/>
              <a:tailEnd type="triangle" w="lg" len="lg"/>
            </a:ln>
            <a:effectLst/>
          </p:spPr>
        </p:cxnSp>
        <p:cxnSp>
          <p:nvCxnSpPr>
            <p:cNvPr id="236585" name="AutoShape 41"/>
            <p:cNvCxnSpPr>
              <a:cxnSpLocks noChangeShapeType="1"/>
              <a:stCxn id="236566" idx="4"/>
              <a:endCxn id="236558" idx="2"/>
            </p:cNvCxnSpPr>
            <p:nvPr/>
          </p:nvCxnSpPr>
          <p:spPr bwMode="auto">
            <a:xfrm flipV="1">
              <a:off x="4696" y="1593"/>
              <a:ext cx="456" cy="648"/>
            </a:xfrm>
            <a:prstGeom prst="straightConnector1">
              <a:avLst/>
            </a:prstGeom>
            <a:noFill/>
            <a:ln w="12700">
              <a:solidFill>
                <a:schemeClr val="tx1"/>
              </a:solidFill>
              <a:round/>
              <a:headEnd/>
              <a:tailEnd type="triangle" w="lg" len="lg"/>
            </a:ln>
            <a:effectLst/>
          </p:spPr>
        </p:cxnSp>
        <p:cxnSp>
          <p:nvCxnSpPr>
            <p:cNvPr id="236586" name="AutoShape 42"/>
            <p:cNvCxnSpPr>
              <a:cxnSpLocks noChangeShapeType="1"/>
              <a:stCxn id="236565" idx="4"/>
            </p:cNvCxnSpPr>
            <p:nvPr/>
          </p:nvCxnSpPr>
          <p:spPr bwMode="auto">
            <a:xfrm flipV="1">
              <a:off x="4696" y="2356"/>
              <a:ext cx="456" cy="276"/>
            </a:xfrm>
            <a:prstGeom prst="straightConnector1">
              <a:avLst/>
            </a:prstGeom>
            <a:noFill/>
            <a:ln w="12700">
              <a:solidFill>
                <a:schemeClr val="tx1"/>
              </a:solidFill>
              <a:prstDash val="sysDash"/>
              <a:round/>
              <a:headEnd/>
              <a:tailEnd type="triangle" w="lg" len="lg"/>
            </a:ln>
            <a:effectLst/>
          </p:spPr>
        </p:cxnSp>
      </p:grpSp>
      <p:grpSp>
        <p:nvGrpSpPr>
          <p:cNvPr id="236587" name="Group 43"/>
          <p:cNvGrpSpPr>
            <a:grpSpLocks/>
          </p:cNvGrpSpPr>
          <p:nvPr/>
        </p:nvGrpSpPr>
        <p:grpSpPr bwMode="auto">
          <a:xfrm>
            <a:off x="8447925" y="4109663"/>
            <a:ext cx="1981200" cy="2057400"/>
            <a:chOff x="4320" y="2880"/>
            <a:chExt cx="1248" cy="1296"/>
          </a:xfrm>
        </p:grpSpPr>
        <p:sp>
          <p:nvSpPr>
            <p:cNvPr id="236588" name="AutoShape 44"/>
            <p:cNvSpPr>
              <a:spLocks noChangeArrowheads="1"/>
            </p:cNvSpPr>
            <p:nvPr/>
          </p:nvSpPr>
          <p:spPr bwMode="auto">
            <a:xfrm>
              <a:off x="5152" y="4025"/>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36589" name="AutoShape 45"/>
            <p:cNvSpPr>
              <a:spLocks noChangeArrowheads="1"/>
            </p:cNvSpPr>
            <p:nvPr/>
          </p:nvSpPr>
          <p:spPr bwMode="auto">
            <a:xfrm>
              <a:off x="5152" y="3633"/>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36590" name="AutoShape 46"/>
            <p:cNvSpPr>
              <a:spLocks noChangeArrowheads="1"/>
            </p:cNvSpPr>
            <p:nvPr/>
          </p:nvSpPr>
          <p:spPr bwMode="auto">
            <a:xfrm>
              <a:off x="5152" y="3524"/>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36591" name="AutoShape 47"/>
            <p:cNvSpPr>
              <a:spLocks noChangeArrowheads="1"/>
            </p:cNvSpPr>
            <p:nvPr/>
          </p:nvSpPr>
          <p:spPr bwMode="auto">
            <a:xfrm>
              <a:off x="5152" y="3419"/>
              <a:ext cx="416" cy="15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236592" name="AutoShape 48"/>
            <p:cNvSpPr>
              <a:spLocks noChangeArrowheads="1"/>
            </p:cNvSpPr>
            <p:nvPr/>
          </p:nvSpPr>
          <p:spPr bwMode="auto">
            <a:xfrm>
              <a:off x="5152" y="3309"/>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4</a:t>
              </a:r>
            </a:p>
          </p:txBody>
        </p:sp>
        <p:sp>
          <p:nvSpPr>
            <p:cNvPr id="236593" name="AutoShape 49"/>
            <p:cNvSpPr>
              <a:spLocks noChangeArrowheads="1"/>
            </p:cNvSpPr>
            <p:nvPr/>
          </p:nvSpPr>
          <p:spPr bwMode="auto">
            <a:xfrm>
              <a:off x="5152" y="3200"/>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36594" name="AutoShape 50"/>
            <p:cNvSpPr>
              <a:spLocks noChangeArrowheads="1"/>
            </p:cNvSpPr>
            <p:nvPr/>
          </p:nvSpPr>
          <p:spPr bwMode="auto">
            <a:xfrm>
              <a:off x="5152" y="3095"/>
              <a:ext cx="416" cy="15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36595" name="AutoShape 51"/>
            <p:cNvSpPr>
              <a:spLocks noChangeArrowheads="1"/>
            </p:cNvSpPr>
            <p:nvPr/>
          </p:nvSpPr>
          <p:spPr bwMode="auto">
            <a:xfrm>
              <a:off x="5152" y="2985"/>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36596" name="AutoShape 52"/>
            <p:cNvSpPr>
              <a:spLocks noChangeArrowheads="1"/>
            </p:cNvSpPr>
            <p:nvPr/>
          </p:nvSpPr>
          <p:spPr bwMode="auto">
            <a:xfrm>
              <a:off x="5152" y="2880"/>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36597" name="Group 53"/>
            <p:cNvGrpSpPr>
              <a:grpSpLocks/>
            </p:cNvGrpSpPr>
            <p:nvPr/>
          </p:nvGrpSpPr>
          <p:grpSpPr bwMode="auto">
            <a:xfrm>
              <a:off x="5344" y="3829"/>
              <a:ext cx="26" cy="151"/>
              <a:chOff x="2400" y="2832"/>
              <a:chExt cx="48" cy="240"/>
            </a:xfrm>
          </p:grpSpPr>
          <p:sp>
            <p:nvSpPr>
              <p:cNvPr id="236598" name="Oval 54"/>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99" name="Oval 55"/>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600" name="Oval 56"/>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6601" name="Group 57"/>
            <p:cNvGrpSpPr>
              <a:grpSpLocks/>
            </p:cNvGrpSpPr>
            <p:nvPr/>
          </p:nvGrpSpPr>
          <p:grpSpPr bwMode="auto">
            <a:xfrm>
              <a:off x="4320" y="2880"/>
              <a:ext cx="416" cy="1296"/>
              <a:chOff x="4656" y="1488"/>
              <a:chExt cx="768" cy="2064"/>
            </a:xfrm>
          </p:grpSpPr>
          <p:sp>
            <p:nvSpPr>
              <p:cNvPr id="236602" name="AutoShape 58"/>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Thread 31</a:t>
                </a:r>
              </a:p>
            </p:txBody>
          </p:sp>
          <p:sp>
            <p:nvSpPr>
              <p:cNvPr id="236603" name="AutoShape 59"/>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7</a:t>
                </a:r>
              </a:p>
            </p:txBody>
          </p:sp>
          <p:sp>
            <p:nvSpPr>
              <p:cNvPr id="236604" name="AutoShape 60"/>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6</a:t>
                </a:r>
              </a:p>
            </p:txBody>
          </p:sp>
          <p:sp>
            <p:nvSpPr>
              <p:cNvPr id="236605" name="AutoShape 61"/>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5</a:t>
                </a:r>
              </a:p>
            </p:txBody>
          </p:sp>
          <p:sp>
            <p:nvSpPr>
              <p:cNvPr id="236606" name="AutoShape 62"/>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4</a:t>
                </a:r>
              </a:p>
            </p:txBody>
          </p:sp>
          <p:sp>
            <p:nvSpPr>
              <p:cNvPr id="236607" name="AutoShape 63"/>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3</a:t>
                </a:r>
              </a:p>
            </p:txBody>
          </p:sp>
          <p:sp>
            <p:nvSpPr>
              <p:cNvPr id="236608" name="AutoShape 64"/>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2</a:t>
                </a:r>
              </a:p>
            </p:txBody>
          </p:sp>
          <p:sp>
            <p:nvSpPr>
              <p:cNvPr id="236609" name="AutoShape 65"/>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1</a:t>
                </a:r>
              </a:p>
            </p:txBody>
          </p:sp>
          <p:sp>
            <p:nvSpPr>
              <p:cNvPr id="236610" name="AutoShape 66"/>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0</a:t>
                </a:r>
              </a:p>
            </p:txBody>
          </p:sp>
          <p:grpSp>
            <p:nvGrpSpPr>
              <p:cNvPr id="236611" name="Group 67"/>
              <p:cNvGrpSpPr>
                <a:grpSpLocks/>
              </p:cNvGrpSpPr>
              <p:nvPr/>
            </p:nvGrpSpPr>
            <p:grpSpPr bwMode="auto">
              <a:xfrm>
                <a:off x="5010" y="3000"/>
                <a:ext cx="48" cy="240"/>
                <a:chOff x="2400" y="2832"/>
                <a:chExt cx="48" cy="240"/>
              </a:xfrm>
            </p:grpSpPr>
            <p:sp>
              <p:nvSpPr>
                <p:cNvPr id="236612" name="Oval 68"/>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613" name="Oval 69"/>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614" name="Oval 70"/>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236615" name="AutoShape 71"/>
            <p:cNvCxnSpPr>
              <a:cxnSpLocks noChangeShapeType="1"/>
              <a:stCxn id="236610" idx="4"/>
              <a:endCxn id="236596" idx="2"/>
            </p:cNvCxnSpPr>
            <p:nvPr/>
          </p:nvCxnSpPr>
          <p:spPr bwMode="auto">
            <a:xfrm>
              <a:off x="4696" y="2976"/>
              <a:ext cx="456" cy="0"/>
            </a:xfrm>
            <a:prstGeom prst="straightConnector1">
              <a:avLst/>
            </a:prstGeom>
            <a:noFill/>
            <a:ln w="12700">
              <a:solidFill>
                <a:schemeClr val="tx1"/>
              </a:solidFill>
              <a:round/>
              <a:headEnd/>
              <a:tailEnd type="triangle" w="lg" len="lg"/>
            </a:ln>
            <a:effectLst/>
          </p:spPr>
        </p:cxnSp>
        <p:cxnSp>
          <p:nvCxnSpPr>
            <p:cNvPr id="236616" name="AutoShape 72"/>
            <p:cNvCxnSpPr>
              <a:cxnSpLocks noChangeShapeType="1"/>
              <a:stCxn id="236609" idx="4"/>
              <a:endCxn id="236596" idx="2"/>
            </p:cNvCxnSpPr>
            <p:nvPr/>
          </p:nvCxnSpPr>
          <p:spPr bwMode="auto">
            <a:xfrm flipV="1">
              <a:off x="4696" y="2976"/>
              <a:ext cx="456" cy="105"/>
            </a:xfrm>
            <a:prstGeom prst="straightConnector1">
              <a:avLst/>
            </a:prstGeom>
            <a:noFill/>
            <a:ln w="12700">
              <a:solidFill>
                <a:schemeClr val="tx1"/>
              </a:solidFill>
              <a:round/>
              <a:headEnd/>
              <a:tailEnd type="triangle" w="lg" len="lg"/>
            </a:ln>
            <a:effectLst/>
          </p:spPr>
        </p:cxnSp>
        <p:cxnSp>
          <p:nvCxnSpPr>
            <p:cNvPr id="236617" name="AutoShape 73"/>
            <p:cNvCxnSpPr>
              <a:cxnSpLocks noChangeShapeType="1"/>
              <a:stCxn id="236608" idx="4"/>
              <a:endCxn id="236595" idx="2"/>
            </p:cNvCxnSpPr>
            <p:nvPr/>
          </p:nvCxnSpPr>
          <p:spPr bwMode="auto">
            <a:xfrm flipV="1">
              <a:off x="4696" y="3081"/>
              <a:ext cx="456" cy="109"/>
            </a:xfrm>
            <a:prstGeom prst="straightConnector1">
              <a:avLst/>
            </a:prstGeom>
            <a:noFill/>
            <a:ln w="12700">
              <a:solidFill>
                <a:schemeClr val="tx1"/>
              </a:solidFill>
              <a:round/>
              <a:headEnd/>
              <a:tailEnd type="triangle" w="lg" len="lg"/>
            </a:ln>
            <a:effectLst/>
          </p:spPr>
        </p:cxnSp>
        <p:cxnSp>
          <p:nvCxnSpPr>
            <p:cNvPr id="236618" name="AutoShape 74"/>
            <p:cNvCxnSpPr>
              <a:cxnSpLocks noChangeShapeType="1"/>
              <a:stCxn id="236607" idx="4"/>
              <a:endCxn id="236595" idx="2"/>
            </p:cNvCxnSpPr>
            <p:nvPr/>
          </p:nvCxnSpPr>
          <p:spPr bwMode="auto">
            <a:xfrm flipV="1">
              <a:off x="4696" y="3081"/>
              <a:ext cx="456" cy="215"/>
            </a:xfrm>
            <a:prstGeom prst="straightConnector1">
              <a:avLst/>
            </a:prstGeom>
            <a:noFill/>
            <a:ln w="12700">
              <a:solidFill>
                <a:schemeClr val="tx1"/>
              </a:solidFill>
              <a:round/>
              <a:headEnd/>
              <a:tailEnd type="triangle" w="lg" len="lg"/>
            </a:ln>
            <a:effectLst/>
          </p:spPr>
        </p:cxnSp>
        <p:cxnSp>
          <p:nvCxnSpPr>
            <p:cNvPr id="236619" name="AutoShape 75"/>
            <p:cNvCxnSpPr>
              <a:cxnSpLocks noChangeShapeType="1"/>
              <a:stCxn id="236606" idx="4"/>
              <a:endCxn id="236594" idx="2"/>
            </p:cNvCxnSpPr>
            <p:nvPr/>
          </p:nvCxnSpPr>
          <p:spPr bwMode="auto">
            <a:xfrm flipV="1">
              <a:off x="4696" y="3190"/>
              <a:ext cx="456" cy="215"/>
            </a:xfrm>
            <a:prstGeom prst="straightConnector1">
              <a:avLst/>
            </a:prstGeom>
            <a:noFill/>
            <a:ln w="12700">
              <a:solidFill>
                <a:schemeClr val="tx1"/>
              </a:solidFill>
              <a:round/>
              <a:headEnd/>
              <a:tailEnd type="triangle" w="lg" len="lg"/>
            </a:ln>
            <a:effectLst/>
          </p:spPr>
        </p:cxnSp>
        <p:cxnSp>
          <p:nvCxnSpPr>
            <p:cNvPr id="236620" name="AutoShape 76"/>
            <p:cNvCxnSpPr>
              <a:cxnSpLocks noChangeShapeType="1"/>
              <a:stCxn id="236605" idx="4"/>
              <a:endCxn id="236594" idx="2"/>
            </p:cNvCxnSpPr>
            <p:nvPr/>
          </p:nvCxnSpPr>
          <p:spPr bwMode="auto">
            <a:xfrm flipV="1">
              <a:off x="4696" y="3190"/>
              <a:ext cx="456" cy="324"/>
            </a:xfrm>
            <a:prstGeom prst="straightConnector1">
              <a:avLst/>
            </a:prstGeom>
            <a:noFill/>
            <a:ln w="12700">
              <a:solidFill>
                <a:schemeClr val="tx1"/>
              </a:solidFill>
              <a:round/>
              <a:headEnd/>
              <a:tailEnd type="triangle" w="lg" len="lg"/>
            </a:ln>
            <a:effectLst/>
          </p:spPr>
        </p:cxnSp>
        <p:cxnSp>
          <p:nvCxnSpPr>
            <p:cNvPr id="236621" name="AutoShape 77"/>
            <p:cNvCxnSpPr>
              <a:cxnSpLocks noChangeShapeType="1"/>
              <a:stCxn id="236604" idx="4"/>
              <a:endCxn id="236593" idx="2"/>
            </p:cNvCxnSpPr>
            <p:nvPr/>
          </p:nvCxnSpPr>
          <p:spPr bwMode="auto">
            <a:xfrm flipV="1">
              <a:off x="4696" y="3296"/>
              <a:ext cx="456" cy="324"/>
            </a:xfrm>
            <a:prstGeom prst="straightConnector1">
              <a:avLst/>
            </a:prstGeom>
            <a:noFill/>
            <a:ln w="12700">
              <a:solidFill>
                <a:schemeClr val="tx1"/>
              </a:solidFill>
              <a:round/>
              <a:headEnd/>
              <a:tailEnd type="triangle" w="lg" len="lg"/>
            </a:ln>
            <a:effectLst/>
          </p:spPr>
        </p:cxnSp>
        <p:cxnSp>
          <p:nvCxnSpPr>
            <p:cNvPr id="236622" name="AutoShape 78"/>
            <p:cNvCxnSpPr>
              <a:cxnSpLocks noChangeShapeType="1"/>
              <a:stCxn id="236603" idx="4"/>
              <a:endCxn id="236593" idx="2"/>
            </p:cNvCxnSpPr>
            <p:nvPr/>
          </p:nvCxnSpPr>
          <p:spPr bwMode="auto">
            <a:xfrm flipV="1">
              <a:off x="4696" y="3296"/>
              <a:ext cx="456" cy="433"/>
            </a:xfrm>
            <a:prstGeom prst="straightConnector1">
              <a:avLst/>
            </a:prstGeom>
            <a:noFill/>
            <a:ln w="12700">
              <a:solidFill>
                <a:schemeClr val="tx1"/>
              </a:solidFill>
              <a:round/>
              <a:headEnd/>
              <a:tailEnd type="triangle" w="lg" len="lg"/>
            </a:ln>
            <a:effectLst/>
          </p:spPr>
        </p:cxnSp>
        <p:cxnSp>
          <p:nvCxnSpPr>
            <p:cNvPr id="236623" name="AutoShape 79"/>
            <p:cNvCxnSpPr>
              <a:cxnSpLocks noChangeShapeType="1"/>
              <a:stCxn id="236602" idx="4"/>
            </p:cNvCxnSpPr>
            <p:nvPr/>
          </p:nvCxnSpPr>
          <p:spPr bwMode="auto">
            <a:xfrm flipV="1">
              <a:off x="4696" y="3920"/>
              <a:ext cx="488" cy="201"/>
            </a:xfrm>
            <a:prstGeom prst="straightConnector1">
              <a:avLst/>
            </a:prstGeom>
            <a:noFill/>
            <a:ln w="12700">
              <a:solidFill>
                <a:schemeClr val="tx1"/>
              </a:solidFill>
              <a:prstDash val="sysDash"/>
              <a:round/>
              <a:headEnd/>
              <a:tailEnd type="triangle" w="lg" len="lg"/>
            </a:ln>
            <a:effectLst/>
          </p:spPr>
        </p:cxnSp>
      </p:gr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56321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Hazards in </a:t>
            </a:r>
            <a:r>
              <a:rPr lang="en-US" b="1" dirty="0">
                <a:solidFill>
                  <a:srgbClr val="FFC000"/>
                </a:solidFill>
              </a:rPr>
              <a:t>Parallel</a:t>
            </a:r>
            <a:r>
              <a:rPr lang="en-US" dirty="0"/>
              <a:t> Computing (not only GPU)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564" y="1056682"/>
                <a:ext cx="11960872" cy="5344117"/>
              </a:xfrm>
            </p:spPr>
            <p:txBody>
              <a:bodyPr>
                <a:normAutofit fontScale="85000" lnSpcReduction="20000"/>
              </a:bodyPr>
              <a:lstStyle/>
              <a:p>
                <a:r>
                  <a:rPr lang="en-US" dirty="0"/>
                  <a:t>Backdrop: </a:t>
                </a:r>
              </a:p>
              <a:p>
                <a:pPr lvl="1"/>
                <a:r>
                  <a:rPr lang="en-US" dirty="0"/>
                  <a:t>Threads </a:t>
                </a:r>
                <a14:m>
                  <m:oMath xmlns:m="http://schemas.openxmlformats.org/officeDocument/2006/math">
                    <m:r>
                      <a:rPr lang="en-US" i="1" dirty="0" smtClean="0">
                        <a:latin typeface="Cambria Math" panose="02040503050406030204" pitchFamily="18" charset="0"/>
                      </a:rPr>
                      <m:t>𝑖</m:t>
                    </m:r>
                  </m:oMath>
                </a14:m>
                <a:r>
                  <a:rPr lang="en-US" dirty="0"/>
                  <a:t> and </a:t>
                </a:r>
                <a14:m>
                  <m:oMath xmlns:m="http://schemas.openxmlformats.org/officeDocument/2006/math">
                    <m:r>
                      <a:rPr lang="en-US" i="1" dirty="0" smtClean="0">
                        <a:latin typeface="Cambria Math" panose="02040503050406030204" pitchFamily="18" charset="0"/>
                      </a:rPr>
                      <m:t>𝑗</m:t>
                    </m:r>
                  </m:oMath>
                </a14:m>
                <a:r>
                  <a:rPr lang="en-US" dirty="0"/>
                  <a:t> execute two streams of instructions in parallel and operate at some point on the </a:t>
                </a:r>
                <a:r>
                  <a:rPr lang="en-US" u="sng" dirty="0"/>
                  <a:t>sam</a:t>
                </a:r>
                <a:r>
                  <a:rPr lang="en-US" dirty="0"/>
                  <a:t>e memory entry</a:t>
                </a:r>
              </a:p>
              <a:p>
                <a:pPr lvl="1"/>
                <a:r>
                  <a:rPr lang="en-US" dirty="0"/>
                  <a:t>For program’s correctness, the </a:t>
                </a:r>
                <a:r>
                  <a:rPr lang="en-US" i="1" dirty="0"/>
                  <a:t>programmer’s expectation</a:t>
                </a:r>
                <a:r>
                  <a:rPr lang="en-US" dirty="0"/>
                  <a:t> is that </a:t>
                </a:r>
                <a14:m>
                  <m:oMath xmlns:m="http://schemas.openxmlformats.org/officeDocument/2006/math">
                    <m:r>
                      <a:rPr lang="en-US" i="1" dirty="0">
                        <a:latin typeface="Cambria Math" panose="02040503050406030204" pitchFamily="18" charset="0"/>
                      </a:rPr>
                      <m:t>𝑖</m:t>
                    </m:r>
                  </m:oMath>
                </a14:m>
                <a:r>
                  <a:rPr lang="en-US" dirty="0"/>
                  <a:t> executes before </a:t>
                </a:r>
                <a14:m>
                  <m:oMath xmlns:m="http://schemas.openxmlformats.org/officeDocument/2006/math">
                    <m:r>
                      <a:rPr lang="en-US" i="1" dirty="0">
                        <a:latin typeface="Cambria Math" panose="02040503050406030204" pitchFamily="18" charset="0"/>
                      </a:rPr>
                      <m:t>𝑗</m:t>
                    </m:r>
                  </m:oMath>
                </a14:m>
                <a:r>
                  <a:rPr lang="en-US" dirty="0"/>
                  <a:t> </a:t>
                </a:r>
              </a:p>
              <a:p>
                <a:endParaRPr lang="en-US" dirty="0"/>
              </a:p>
              <a:p>
                <a:r>
                  <a:rPr lang="en-US" dirty="0"/>
                  <a:t>Three types of data hazards</a:t>
                </a:r>
              </a:p>
              <a:p>
                <a:pPr lvl="1"/>
                <a:r>
                  <a:rPr lang="en-US" dirty="0"/>
                  <a:t>Read-After-Write (RAW) – think of it as a violation of “</a:t>
                </a:r>
                <a14:m>
                  <m:oMath xmlns:m="http://schemas.openxmlformats.org/officeDocument/2006/math">
                    <m:r>
                      <a:rPr lang="en-US" i="1" dirty="0" smtClean="0">
                        <a:solidFill>
                          <a:srgbClr val="0070C0"/>
                        </a:solidFill>
                        <a:latin typeface="Cambria Math" panose="02040503050406030204" pitchFamily="18" charset="0"/>
                      </a:rPr>
                      <m:t>𝑗</m:t>
                    </m:r>
                  </m:oMath>
                </a14:m>
                <a:r>
                  <a:rPr lang="en-US" dirty="0">
                    <a:solidFill>
                      <a:srgbClr val="0070C0"/>
                    </a:solidFill>
                  </a:rPr>
                  <a:t> ought to </a:t>
                </a:r>
                <a:r>
                  <a:rPr lang="en-US" u="sng" dirty="0">
                    <a:solidFill>
                      <a:srgbClr val="0070C0"/>
                    </a:solidFill>
                  </a:rPr>
                  <a:t>R</a:t>
                </a:r>
                <a:r>
                  <a:rPr lang="en-US" dirty="0">
                    <a:solidFill>
                      <a:srgbClr val="0070C0"/>
                    </a:solidFill>
                  </a:rPr>
                  <a:t>ead only </a:t>
                </a:r>
                <a:r>
                  <a:rPr lang="en-US" u="sng" dirty="0">
                    <a:solidFill>
                      <a:srgbClr val="0070C0"/>
                    </a:solidFill>
                  </a:rPr>
                  <a:t>A</a:t>
                </a:r>
                <a:r>
                  <a:rPr lang="en-US" dirty="0">
                    <a:solidFill>
                      <a:srgbClr val="0070C0"/>
                    </a:solidFill>
                  </a:rPr>
                  <a:t>fter the </a:t>
                </a:r>
                <a:r>
                  <a:rPr lang="en-US" u="sng" dirty="0">
                    <a:solidFill>
                      <a:srgbClr val="0070C0"/>
                    </a:solidFill>
                  </a:rPr>
                  <a:t>W</a:t>
                </a:r>
                <a:r>
                  <a:rPr lang="en-US" dirty="0">
                    <a:solidFill>
                      <a:srgbClr val="0070C0"/>
                    </a:solidFill>
                  </a:rPr>
                  <a:t>rite by </a:t>
                </a:r>
                <a14:m>
                  <m:oMath xmlns:m="http://schemas.openxmlformats.org/officeDocument/2006/math">
                    <m:r>
                      <a:rPr lang="en-US" i="1" dirty="0" smtClean="0">
                        <a:solidFill>
                          <a:srgbClr val="0070C0"/>
                        </a:solidFill>
                        <a:latin typeface="Cambria Math" panose="02040503050406030204" pitchFamily="18" charset="0"/>
                      </a:rPr>
                      <m:t>𝑖</m:t>
                    </m:r>
                  </m:oMath>
                </a14:m>
                <a:r>
                  <a:rPr lang="en-US" dirty="0">
                    <a:solidFill>
                      <a:srgbClr val="0070C0"/>
                    </a:solidFill>
                  </a:rPr>
                  <a:t> occurred</a:t>
                </a:r>
                <a:r>
                  <a:rPr lang="en-US" dirty="0"/>
                  <a:t>”</a:t>
                </a:r>
              </a:p>
              <a:p>
                <a:pPr lvl="2"/>
                <a:r>
                  <a:rPr lang="en-US" dirty="0"/>
                  <a:t>How things go wrong: </a:t>
                </a:r>
                <a14:m>
                  <m:oMath xmlns:m="http://schemas.openxmlformats.org/officeDocument/2006/math">
                    <m:r>
                      <a:rPr lang="en-US" i="1" dirty="0" smtClean="0">
                        <a:latin typeface="Cambria Math" panose="02040503050406030204" pitchFamily="18" charset="0"/>
                      </a:rPr>
                      <m:t>𝑗</m:t>
                    </m:r>
                  </m:oMath>
                </a14:m>
                <a:r>
                  <a:rPr lang="en-US" dirty="0"/>
                  <a:t> reads a source before </a:t>
                </a:r>
                <a14:m>
                  <m:oMath xmlns:m="http://schemas.openxmlformats.org/officeDocument/2006/math">
                    <m:r>
                      <a:rPr lang="en-US" i="1" dirty="0" smtClean="0">
                        <a:latin typeface="Cambria Math" panose="02040503050406030204" pitchFamily="18" charset="0"/>
                      </a:rPr>
                      <m:t>𝑖</m:t>
                    </m:r>
                  </m:oMath>
                </a14:m>
                <a:r>
                  <a:rPr lang="en-US" dirty="0"/>
                  <a:t> writes it, so </a:t>
                </a:r>
                <a14:m>
                  <m:oMath xmlns:m="http://schemas.openxmlformats.org/officeDocument/2006/math">
                    <m:r>
                      <a:rPr lang="en-US" i="1" dirty="0" smtClean="0">
                        <a:latin typeface="Cambria Math" panose="02040503050406030204" pitchFamily="18" charset="0"/>
                      </a:rPr>
                      <m:t>𝑗</m:t>
                    </m:r>
                  </m:oMath>
                </a14:m>
                <a:r>
                  <a:rPr lang="en-US" dirty="0"/>
                  <a:t> incorrectly gets the old value</a:t>
                </a:r>
              </a:p>
              <a:p>
                <a:pPr lvl="2"/>
                <a:r>
                  <a:rPr lang="en-US" dirty="0"/>
                  <a:t>Perhaps most common of them three hazards</a:t>
                </a:r>
              </a:p>
              <a:p>
                <a:pPr lvl="2"/>
                <a:endParaRPr lang="en-US" dirty="0"/>
              </a:p>
              <a:p>
                <a:pPr lvl="2"/>
                <a:endParaRPr lang="en-US" dirty="0"/>
              </a:p>
              <a:p>
                <a:pPr lvl="1"/>
                <a:r>
                  <a:rPr lang="en-US" dirty="0"/>
                  <a:t>Write-After-Read (WAR) – think of it as a violation of “</a:t>
                </a:r>
                <a14:m>
                  <m:oMath xmlns:m="http://schemas.openxmlformats.org/officeDocument/2006/math">
                    <m:r>
                      <a:rPr lang="en-US" i="1" dirty="0" smtClean="0">
                        <a:solidFill>
                          <a:srgbClr val="0070C0"/>
                        </a:solidFill>
                        <a:latin typeface="Cambria Math" panose="02040503050406030204" pitchFamily="18" charset="0"/>
                      </a:rPr>
                      <m:t>𝑗</m:t>
                    </m:r>
                  </m:oMath>
                </a14:m>
                <a:r>
                  <a:rPr lang="en-US" dirty="0">
                    <a:solidFill>
                      <a:srgbClr val="0070C0"/>
                    </a:solidFill>
                  </a:rPr>
                  <a:t> ought to </a:t>
                </a:r>
                <a:r>
                  <a:rPr lang="en-US" u="sng" dirty="0">
                    <a:solidFill>
                      <a:srgbClr val="0070C0"/>
                    </a:solidFill>
                  </a:rPr>
                  <a:t>W</a:t>
                </a:r>
                <a:r>
                  <a:rPr lang="en-US" dirty="0">
                    <a:solidFill>
                      <a:srgbClr val="0070C0"/>
                    </a:solidFill>
                  </a:rPr>
                  <a:t>rite only </a:t>
                </a:r>
                <a:r>
                  <a:rPr lang="en-US" u="sng" dirty="0">
                    <a:solidFill>
                      <a:srgbClr val="0070C0"/>
                    </a:solidFill>
                  </a:rPr>
                  <a:t>A</a:t>
                </a:r>
                <a:r>
                  <a:rPr lang="en-US" dirty="0">
                    <a:solidFill>
                      <a:srgbClr val="0070C0"/>
                    </a:solidFill>
                  </a:rPr>
                  <a:t>fter the </a:t>
                </a:r>
                <a:r>
                  <a:rPr lang="en-US" u="sng" dirty="0">
                    <a:solidFill>
                      <a:srgbClr val="0070C0"/>
                    </a:solidFill>
                  </a:rPr>
                  <a:t>R</a:t>
                </a:r>
                <a:r>
                  <a:rPr lang="en-US" dirty="0">
                    <a:solidFill>
                      <a:srgbClr val="0070C0"/>
                    </a:solidFill>
                  </a:rPr>
                  <a:t>ead by </a:t>
                </a:r>
                <a14:m>
                  <m:oMath xmlns:m="http://schemas.openxmlformats.org/officeDocument/2006/math">
                    <m:r>
                      <a:rPr lang="en-US" i="1" dirty="0" smtClean="0">
                        <a:solidFill>
                          <a:srgbClr val="0070C0"/>
                        </a:solidFill>
                        <a:latin typeface="Cambria Math" panose="02040503050406030204" pitchFamily="18" charset="0"/>
                      </a:rPr>
                      <m:t>𝑖</m:t>
                    </m:r>
                  </m:oMath>
                </a14:m>
                <a:r>
                  <a:rPr lang="en-US" dirty="0">
                    <a:solidFill>
                      <a:srgbClr val="0070C0"/>
                    </a:solidFill>
                  </a:rPr>
                  <a:t> occurred</a:t>
                </a:r>
                <a:r>
                  <a:rPr lang="en-US" dirty="0"/>
                  <a:t>”</a:t>
                </a:r>
              </a:p>
              <a:p>
                <a:pPr lvl="2"/>
                <a:r>
                  <a:rPr lang="en-US" dirty="0"/>
                  <a:t>How things go wrong: </a:t>
                </a:r>
                <a14:m>
                  <m:oMath xmlns:m="http://schemas.openxmlformats.org/officeDocument/2006/math">
                    <m:r>
                      <a:rPr lang="en-US" i="1" dirty="0" smtClean="0">
                        <a:latin typeface="Cambria Math" panose="02040503050406030204" pitchFamily="18" charset="0"/>
                      </a:rPr>
                      <m:t>𝑗</m:t>
                    </m:r>
                  </m:oMath>
                </a14:m>
                <a:r>
                  <a:rPr lang="en-US" dirty="0"/>
                  <a:t> writes a destination before it is read by </a:t>
                </a:r>
                <a14:m>
                  <m:oMath xmlns:m="http://schemas.openxmlformats.org/officeDocument/2006/math">
                    <m:r>
                      <a:rPr lang="en-US" i="1" dirty="0" smtClean="0">
                        <a:latin typeface="Cambria Math" panose="02040503050406030204" pitchFamily="18" charset="0"/>
                      </a:rPr>
                      <m:t>𝑖</m:t>
                    </m:r>
                  </m:oMath>
                </a14:m>
                <a:r>
                  <a:rPr lang="en-US" dirty="0"/>
                  <a:t> , so </a:t>
                </a:r>
                <a14:m>
                  <m:oMath xmlns:m="http://schemas.openxmlformats.org/officeDocument/2006/math">
                    <m:r>
                      <a:rPr lang="en-US" i="1" dirty="0" smtClean="0">
                        <a:latin typeface="Cambria Math" panose="02040503050406030204" pitchFamily="18" charset="0"/>
                      </a:rPr>
                      <m:t>𝑖</m:t>
                    </m:r>
                  </m:oMath>
                </a14:m>
                <a:r>
                  <a:rPr lang="en-US" dirty="0"/>
                  <a:t> gets the new (and wrong) value</a:t>
                </a:r>
              </a:p>
              <a:p>
                <a:pPr lvl="2"/>
                <a:endParaRPr lang="en-US" dirty="0"/>
              </a:p>
              <a:p>
                <a:pPr lvl="2"/>
                <a:endParaRPr lang="en-US" dirty="0"/>
              </a:p>
              <a:p>
                <a:pPr lvl="1"/>
                <a:r>
                  <a:rPr lang="en-US" dirty="0"/>
                  <a:t>Write-After-Write (WAW) – think of it as a violation “</a:t>
                </a:r>
                <a14:m>
                  <m:oMath xmlns:m="http://schemas.openxmlformats.org/officeDocument/2006/math">
                    <m:r>
                      <a:rPr lang="en-US" i="1" dirty="0" smtClean="0">
                        <a:solidFill>
                          <a:srgbClr val="0070C0"/>
                        </a:solidFill>
                        <a:latin typeface="Cambria Math" panose="02040503050406030204" pitchFamily="18" charset="0"/>
                      </a:rPr>
                      <m:t>𝑗</m:t>
                    </m:r>
                  </m:oMath>
                </a14:m>
                <a:r>
                  <a:rPr lang="en-US" dirty="0">
                    <a:solidFill>
                      <a:srgbClr val="0070C0"/>
                    </a:solidFill>
                  </a:rPr>
                  <a:t> ought to </a:t>
                </a:r>
                <a:r>
                  <a:rPr lang="en-US" u="sng" dirty="0">
                    <a:solidFill>
                      <a:srgbClr val="0070C0"/>
                    </a:solidFill>
                  </a:rPr>
                  <a:t>W</a:t>
                </a:r>
                <a:r>
                  <a:rPr lang="en-US" dirty="0">
                    <a:solidFill>
                      <a:srgbClr val="0070C0"/>
                    </a:solidFill>
                  </a:rPr>
                  <a:t>rite only </a:t>
                </a:r>
                <a:r>
                  <a:rPr lang="en-US" u="sng" dirty="0">
                    <a:solidFill>
                      <a:srgbClr val="0070C0"/>
                    </a:solidFill>
                  </a:rPr>
                  <a:t>A</a:t>
                </a:r>
                <a:r>
                  <a:rPr lang="en-US" dirty="0">
                    <a:solidFill>
                      <a:srgbClr val="0070C0"/>
                    </a:solidFill>
                  </a:rPr>
                  <a:t>fter the </a:t>
                </a:r>
                <a:r>
                  <a:rPr lang="en-US" u="sng" dirty="0">
                    <a:solidFill>
                      <a:srgbClr val="0070C0"/>
                    </a:solidFill>
                  </a:rPr>
                  <a:t>W</a:t>
                </a:r>
                <a:r>
                  <a:rPr lang="en-US" dirty="0">
                    <a:solidFill>
                      <a:srgbClr val="0070C0"/>
                    </a:solidFill>
                  </a:rPr>
                  <a:t>rite by </a:t>
                </a:r>
                <a14:m>
                  <m:oMath xmlns:m="http://schemas.openxmlformats.org/officeDocument/2006/math">
                    <m:r>
                      <a:rPr lang="en-US" i="1" dirty="0" smtClean="0">
                        <a:solidFill>
                          <a:srgbClr val="0070C0"/>
                        </a:solidFill>
                        <a:latin typeface="Cambria Math" panose="02040503050406030204" pitchFamily="18" charset="0"/>
                      </a:rPr>
                      <m:t>𝑖</m:t>
                    </m:r>
                  </m:oMath>
                </a14:m>
                <a:r>
                  <a:rPr lang="en-US" dirty="0"/>
                  <a:t> </a:t>
                </a:r>
                <a:r>
                  <a:rPr lang="en-US" dirty="0">
                    <a:solidFill>
                      <a:srgbClr val="0070C0"/>
                    </a:solidFill>
                  </a:rPr>
                  <a:t>occurred</a:t>
                </a:r>
                <a:r>
                  <a:rPr lang="en-US" dirty="0"/>
                  <a:t>”</a:t>
                </a:r>
              </a:p>
              <a:p>
                <a:pPr lvl="2"/>
                <a:r>
                  <a:rPr lang="en-US" dirty="0"/>
                  <a:t>How things go wrong: </a:t>
                </a:r>
                <a14:m>
                  <m:oMath xmlns:m="http://schemas.openxmlformats.org/officeDocument/2006/math">
                    <m:r>
                      <a:rPr lang="en-US" i="1" dirty="0" smtClean="0">
                        <a:latin typeface="Cambria Math" panose="02040503050406030204" pitchFamily="18" charset="0"/>
                      </a:rPr>
                      <m:t>𝑗</m:t>
                    </m:r>
                  </m:oMath>
                </a14:m>
                <a:r>
                  <a:rPr lang="en-US" dirty="0"/>
                  <a:t> writes an operand before it is written by </a:t>
                </a:r>
                <a14:m>
                  <m:oMath xmlns:m="http://schemas.openxmlformats.org/officeDocument/2006/math">
                    <m:r>
                      <a:rPr lang="en-US" i="1" dirty="0" smtClean="0">
                        <a:latin typeface="Cambria Math" panose="02040503050406030204" pitchFamily="18" charset="0"/>
                      </a:rPr>
                      <m:t>𝑖</m:t>
                    </m:r>
                  </m:oMath>
                </a14:m>
                <a:r>
                  <a:rPr lang="en-US" dirty="0"/>
                  <a:t>. </a:t>
                </a:r>
              </a:p>
              <a:p>
                <a:pPr lvl="3"/>
                <a:r>
                  <a:rPr lang="en-US" dirty="0"/>
                  <a:t>The writes end up being performed in the wrong order, leaving the value written by </a:t>
                </a:r>
                <a14:m>
                  <m:oMath xmlns:m="http://schemas.openxmlformats.org/officeDocument/2006/math">
                    <m:r>
                      <a:rPr lang="en-US" i="1" dirty="0" smtClean="0">
                        <a:latin typeface="Cambria Math" panose="02040503050406030204" pitchFamily="18" charset="0"/>
                      </a:rPr>
                      <m:t>𝑖</m:t>
                    </m:r>
                  </m:oMath>
                </a14:m>
                <a:r>
                  <a:rPr lang="en-US" dirty="0"/>
                  <a:t> rather than the value written by </a:t>
                </a:r>
                <a14:m>
                  <m:oMath xmlns:m="http://schemas.openxmlformats.org/officeDocument/2006/math">
                    <m:r>
                      <a:rPr lang="en-US" i="1" dirty="0" smtClean="0">
                        <a:latin typeface="Cambria Math" panose="02040503050406030204" pitchFamily="18" charset="0"/>
                      </a:rPr>
                      <m:t>𝑗</m:t>
                    </m:r>
                  </m:oMath>
                </a14:m>
                <a:r>
                  <a:rPr lang="en-US" dirty="0"/>
                  <a:t> in the destination</a:t>
                </a:r>
              </a:p>
              <a:p>
                <a:endParaRPr lang="en-US" dirty="0"/>
              </a:p>
              <a:p>
                <a:endParaRPr lang="en-US" dirty="0"/>
              </a:p>
              <a:p>
                <a:r>
                  <a:rPr lang="en-US" dirty="0"/>
                  <a:t>Moral of the story: The </a:t>
                </a:r>
                <a:r>
                  <a:rPr lang="en-US" i="1" dirty="0"/>
                  <a:t>ordering</a:t>
                </a:r>
                <a:r>
                  <a:rPr lang="en-US" dirty="0"/>
                  <a:t> of memory operations is important in getting the result right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564" y="1056682"/>
                <a:ext cx="11960872" cy="5344117"/>
              </a:xfrm>
              <a:blipFill>
                <a:blip r:embed="rId2"/>
                <a:stretch>
                  <a:fillRect l="-459" t="-2052" b="-2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6610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computing, bottom line</a:t>
            </a:r>
          </a:p>
        </p:txBody>
      </p:sp>
      <p:sp>
        <p:nvSpPr>
          <p:cNvPr id="3" name="Content Placeholder 2"/>
          <p:cNvSpPr>
            <a:spLocks noGrp="1"/>
          </p:cNvSpPr>
          <p:nvPr>
            <p:ph idx="1"/>
          </p:nvPr>
        </p:nvSpPr>
        <p:spPr/>
        <p:txBody>
          <a:bodyPr/>
          <a:lstStyle/>
          <a:p>
            <a:endParaRPr lang="en-US" dirty="0"/>
          </a:p>
          <a:p>
            <a:r>
              <a:rPr lang="en-US" dirty="0"/>
              <a:t>Parallel computing: previous slide, two threads led to race conditions – in absence of special measures, there is no way to know who executes what and when</a:t>
            </a:r>
          </a:p>
          <a:p>
            <a:pPr lvl="1"/>
            <a:r>
              <a:rPr lang="en-US" dirty="0"/>
              <a:t>A matter of “</a:t>
            </a:r>
            <a:r>
              <a:rPr lang="en-US" dirty="0">
                <a:solidFill>
                  <a:srgbClr val="C00000"/>
                </a:solidFill>
              </a:rPr>
              <a:t>thread racing</a:t>
            </a:r>
            <a:r>
              <a:rPr lang="en-US" dirty="0"/>
              <a:t>”, or “</a:t>
            </a:r>
            <a:r>
              <a:rPr lang="en-US" dirty="0">
                <a:solidFill>
                  <a:srgbClr val="C00000"/>
                </a:solidFill>
              </a:rPr>
              <a:t>race conditions</a:t>
            </a:r>
            <a:r>
              <a:rPr lang="en-US" dirty="0"/>
              <a:t>”</a:t>
            </a:r>
          </a:p>
          <a:p>
            <a:endParaRPr lang="en-US" dirty="0"/>
          </a:p>
          <a:p>
            <a:endParaRPr lang="en-US" dirty="0"/>
          </a:p>
          <a:p>
            <a:r>
              <a:rPr lang="en-US" dirty="0"/>
              <a:t>“special measures”, example: use of </a:t>
            </a:r>
            <a:r>
              <a:rPr lang="en-US" dirty="0">
                <a:latin typeface="Consolas" panose="020B0609020204030204" pitchFamily="49" charset="0"/>
              </a:rPr>
              <a:t>__</a:t>
            </a:r>
            <a:r>
              <a:rPr lang="en-US" dirty="0" err="1">
                <a:latin typeface="Consolas" panose="020B0609020204030204" pitchFamily="49" charset="0"/>
              </a:rPr>
              <a:t>syncthreads</a:t>
            </a:r>
            <a:r>
              <a:rPr lang="en-US" dirty="0">
                <a:latin typeface="Consolas" panose="020B0609020204030204" pitchFamily="49" charset="0"/>
              </a:rPr>
              <a:t>()</a:t>
            </a:r>
          </a:p>
          <a:p>
            <a:endParaRPr lang="en-US" dirty="0"/>
          </a:p>
          <a:p>
            <a:endParaRPr lang="en-US" dirty="0"/>
          </a:p>
          <a:p>
            <a:r>
              <a:rPr lang="en-US" dirty="0"/>
              <a:t>Can we at least say something about the </a:t>
            </a:r>
            <a:r>
              <a:rPr lang="en-US" dirty="0">
                <a:solidFill>
                  <a:srgbClr val="00B050"/>
                </a:solidFill>
              </a:rPr>
              <a:t>order in which memory operations</a:t>
            </a:r>
            <a:r>
              <a:rPr lang="en-US" dirty="0"/>
              <a:t> are carried out?</a:t>
            </a:r>
          </a:p>
          <a:p>
            <a:pPr lvl="1"/>
            <a:r>
              <a:rPr lang="en-US" dirty="0"/>
              <a:t>A matter of “</a:t>
            </a:r>
            <a:r>
              <a:rPr lang="en-US" dirty="0">
                <a:solidFill>
                  <a:srgbClr val="C00000"/>
                </a:solidFill>
              </a:rPr>
              <a:t>sequence of memory ops</a:t>
            </a:r>
            <a:r>
              <a:rPr lang="en-US" dirty="0"/>
              <a:t>”, pertains </a:t>
            </a:r>
            <a:r>
              <a:rPr lang="en-US" u="sng" dirty="0"/>
              <a:t>one</a:t>
            </a:r>
            <a:r>
              <a:rPr lang="en-US" dirty="0"/>
              <a:t> thread (with side effects when a 2</a:t>
            </a:r>
            <a:r>
              <a:rPr lang="en-US" baseline="30000" dirty="0"/>
              <a:t>nd</a:t>
            </a:r>
            <a:r>
              <a:rPr lang="en-US" dirty="0"/>
              <a:t> thread present)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81381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sz="3200" dirty="0"/>
              <a:t>The CUDA </a:t>
            </a:r>
            <a:r>
              <a:rPr lang="en-US" sz="3200" dirty="0">
                <a:solidFill>
                  <a:srgbClr val="FFC000"/>
                </a:solidFill>
                <a:latin typeface="Courier New" panose="02070309020205020404" pitchFamily="49" charset="0"/>
                <a:cs typeface="Courier New" panose="02070309020205020404" pitchFamily="49" charset="0"/>
              </a:rPr>
              <a:t>__</a:t>
            </a:r>
            <a:r>
              <a:rPr lang="en-US" sz="3200" dirty="0" err="1">
                <a:solidFill>
                  <a:srgbClr val="FFC000"/>
                </a:solidFill>
                <a:latin typeface="Courier New" panose="02070309020205020404" pitchFamily="49" charset="0"/>
                <a:cs typeface="Courier New" panose="02070309020205020404" pitchFamily="49" charset="0"/>
              </a:rPr>
              <a:t>threadfence</a:t>
            </a:r>
            <a:r>
              <a:rPr lang="en-US" sz="3200" dirty="0"/>
              <a:t> function, backdrop</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4627" name="Rectangle 3"/>
          <p:cNvSpPr>
            <a:spLocks noGrp="1" noChangeArrowheads="1"/>
          </p:cNvSpPr>
          <p:nvPr>
            <p:ph idx="4294967295"/>
          </p:nvPr>
        </p:nvSpPr>
        <p:spPr>
          <a:xfrm>
            <a:off x="218615" y="1498546"/>
            <a:ext cx="11754770" cy="4910137"/>
          </a:xfrm>
        </p:spPr>
        <p:txBody>
          <a:bodyPr>
            <a:normAutofit/>
          </a:bodyPr>
          <a:lstStyle/>
          <a:p>
            <a:pPr marL="457200" indent="-457200"/>
            <a:endParaRPr lang="en-US" sz="2800" dirty="0"/>
          </a:p>
          <a:p>
            <a:pPr marL="457200" indent="-457200"/>
            <a:r>
              <a:rPr lang="en-US" sz="2800" dirty="0"/>
              <a:t>What we have just learned:</a:t>
            </a:r>
          </a:p>
          <a:p>
            <a:pPr marL="914400" lvl="1" indent="-457200"/>
            <a:r>
              <a:rPr lang="en-US" dirty="0"/>
              <a:t>If a memory transaction was posted, it does not imply that it has been completed before another memory transaction that follows it</a:t>
            </a:r>
          </a:p>
          <a:p>
            <a:pPr marL="457200" indent="-457200"/>
            <a:endParaRPr lang="en-US" sz="2800" dirty="0"/>
          </a:p>
          <a:p>
            <a:pPr marL="457200" indent="-457200"/>
            <a:endParaRPr lang="en-US" sz="2800" dirty="0"/>
          </a:p>
          <a:p>
            <a:pPr marL="457200" indent="-457200"/>
            <a:r>
              <a:rPr lang="en-US" sz="2800" dirty="0"/>
              <a:t>Need a guarantee that memory transaction has completed </a:t>
            </a:r>
            <a:r>
              <a:rPr lang="en-US" sz="2800" u="sng" dirty="0">
                <a:solidFill>
                  <a:srgbClr val="C00000"/>
                </a:solidFill>
              </a:rPr>
              <a:t>before</a:t>
            </a:r>
            <a:r>
              <a:rPr lang="en-US" sz="2800" dirty="0"/>
              <a:t> another one is started</a:t>
            </a:r>
          </a:p>
          <a:p>
            <a:pPr marL="806450" lvl="1" indent="-457200"/>
            <a:r>
              <a:rPr lang="en-US" dirty="0"/>
              <a:t>Comes through functionality associated w/ </a:t>
            </a:r>
            <a:r>
              <a:rPr lang="en-US" dirty="0" err="1">
                <a:latin typeface="Courier New" panose="02070309020205020404" pitchFamily="49" charset="0"/>
                <a:cs typeface="Courier New" panose="02070309020205020404" pitchFamily="49" charset="0"/>
              </a:rPr>
              <a:t>threadfence</a:t>
            </a:r>
            <a:r>
              <a:rPr lang="en-US" dirty="0"/>
              <a:t> calls</a:t>
            </a:r>
          </a:p>
          <a:p>
            <a:pPr marL="457200" indent="-457200"/>
            <a:endParaRPr lang="en-US" sz="2800" dirty="0"/>
          </a:p>
          <a:p>
            <a:pPr marL="457200" indent="-457200"/>
            <a:endParaRPr lang="en-US" sz="2800" dirty="0"/>
          </a:p>
        </p:txBody>
      </p:sp>
    </p:spTree>
    <p:extLst>
      <p:ext uri="{BB962C8B-B14F-4D97-AF65-F5344CB8AC3E}">
        <p14:creationId xmlns:p14="http://schemas.microsoft.com/office/powerpoint/2010/main" val="1254401730"/>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sz="3200" dirty="0"/>
              <a:t>The CUDA </a:t>
            </a:r>
            <a:r>
              <a:rPr lang="en-US" sz="3200" dirty="0">
                <a:solidFill>
                  <a:srgbClr val="FFC000"/>
                </a:solidFill>
                <a:latin typeface="Courier New" panose="02070309020205020404" pitchFamily="49" charset="0"/>
                <a:cs typeface="Courier New" panose="02070309020205020404" pitchFamily="49" charset="0"/>
              </a:rPr>
              <a:t>__</a:t>
            </a:r>
            <a:r>
              <a:rPr lang="en-US" sz="3200" dirty="0" err="1">
                <a:solidFill>
                  <a:srgbClr val="FFC000"/>
                </a:solidFill>
                <a:latin typeface="Courier New" panose="02070309020205020404" pitchFamily="49" charset="0"/>
                <a:cs typeface="Courier New" panose="02070309020205020404" pitchFamily="49" charset="0"/>
              </a:rPr>
              <a:t>threadfence</a:t>
            </a:r>
            <a:r>
              <a:rPr lang="en-US" sz="3200" dirty="0"/>
              <a:t> family of functions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4627" name="Rectangle 3"/>
          <p:cNvSpPr>
            <a:spLocks noGrp="1" noChangeArrowheads="1"/>
          </p:cNvSpPr>
          <p:nvPr>
            <p:ph idx="4294967295"/>
          </p:nvPr>
        </p:nvSpPr>
        <p:spPr>
          <a:xfrm>
            <a:off x="296391" y="996593"/>
            <a:ext cx="11458167" cy="5609690"/>
          </a:xfrm>
        </p:spPr>
        <p:txBody>
          <a:bodyPr>
            <a:normAutofit fontScale="85000" lnSpcReduction="20000"/>
          </a:bodyPr>
          <a:lstStyle/>
          <a:p>
            <a:r>
              <a:rPr lang="en-US" b="1" dirty="0"/>
              <a:t>Goal: Need a guarantee that memory transaction has completed </a:t>
            </a:r>
            <a:r>
              <a:rPr lang="en-US" b="1" u="sng" dirty="0">
                <a:solidFill>
                  <a:srgbClr val="C00000"/>
                </a:solidFill>
              </a:rPr>
              <a:t>before</a:t>
            </a:r>
            <a:r>
              <a:rPr lang="en-US" b="1" dirty="0"/>
              <a:t> another one is started</a:t>
            </a:r>
          </a:p>
          <a:p>
            <a:pPr marL="0" indent="0">
              <a:buNone/>
            </a:pPr>
            <a:endParaRPr lang="en-US" sz="20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__</a:t>
            </a:r>
            <a:r>
              <a:rPr lang="en-US" sz="2000" b="1" dirty="0" err="1">
                <a:latin typeface="Courier New" panose="02070309020205020404" pitchFamily="49" charset="0"/>
                <a:cs typeface="Courier New" panose="02070309020205020404" pitchFamily="49" charset="0"/>
              </a:rPr>
              <a:t>threadfence_block</a:t>
            </a:r>
            <a:r>
              <a:rPr lang="en-US" sz="2000" b="1" dirty="0">
                <a:latin typeface="Courier New" panose="02070309020205020404" pitchFamily="49" charset="0"/>
                <a:cs typeface="Courier New" panose="02070309020205020404" pitchFamily="49" charset="0"/>
              </a:rPr>
              <a:t>();</a:t>
            </a:r>
            <a:endParaRPr lang="en-US" sz="1300" dirty="0"/>
          </a:p>
          <a:p>
            <a:pPr marL="457200" indent="-457200"/>
            <a:r>
              <a:rPr lang="en-US" sz="2000" dirty="0"/>
              <a:t>Execution of the kernel by the calling thread pauses until all its </a:t>
            </a:r>
            <a:r>
              <a:rPr lang="en-US" sz="2000" dirty="0">
                <a:solidFill>
                  <a:srgbClr val="0070C0"/>
                </a:solidFill>
              </a:rPr>
              <a:t>global</a:t>
            </a:r>
            <a:r>
              <a:rPr lang="en-US" sz="2000" dirty="0"/>
              <a:t> and </a:t>
            </a:r>
            <a:r>
              <a:rPr lang="en-US" sz="2000" dirty="0">
                <a:solidFill>
                  <a:srgbClr val="0070C0"/>
                </a:solidFill>
              </a:rPr>
              <a:t>shared memory outstanding writes </a:t>
            </a:r>
            <a:r>
              <a:rPr lang="en-US" sz="2000" dirty="0"/>
              <a:t>are visible to all threads in block</a:t>
            </a:r>
          </a:p>
          <a:p>
            <a:pPr marL="457200" indent="-457200"/>
            <a:endParaRPr lang="en-US" sz="2000" dirty="0"/>
          </a:p>
          <a:p>
            <a:pPr marL="0" indent="0">
              <a:buNone/>
            </a:pPr>
            <a:r>
              <a:rPr lang="en-US" sz="2000" b="1" dirty="0">
                <a:latin typeface="Courier New" panose="02070309020205020404" pitchFamily="49" charset="0"/>
                <a:cs typeface="Courier New" panose="02070309020205020404" pitchFamily="49" charset="0"/>
              </a:rPr>
              <a:t>__</a:t>
            </a:r>
            <a:r>
              <a:rPr lang="en-US" sz="2000" b="1" dirty="0" err="1">
                <a:latin typeface="Courier New" panose="02070309020205020404" pitchFamily="49" charset="0"/>
                <a:cs typeface="Courier New" panose="02070309020205020404" pitchFamily="49" charset="0"/>
              </a:rPr>
              <a:t>threadfence</a:t>
            </a:r>
            <a:r>
              <a:rPr lang="en-US" sz="2000" b="1" dirty="0">
                <a:latin typeface="Courier New" panose="02070309020205020404" pitchFamily="49" charset="0"/>
                <a:cs typeface="Courier New" panose="02070309020205020404" pitchFamily="49" charset="0"/>
              </a:rPr>
              <a:t>();</a:t>
            </a:r>
            <a:endParaRPr lang="en-US" sz="1300" dirty="0"/>
          </a:p>
          <a:p>
            <a:pPr marL="457200" indent="-457200"/>
            <a:r>
              <a:rPr lang="en-US" sz="2000" dirty="0"/>
              <a:t>Execution of kernel by a calling thread ensures its </a:t>
            </a:r>
            <a:r>
              <a:rPr lang="en-US" sz="2000" dirty="0">
                <a:solidFill>
                  <a:srgbClr val="0070C0"/>
                </a:solidFill>
              </a:rPr>
              <a:t>global</a:t>
            </a:r>
            <a:r>
              <a:rPr lang="en-US" sz="2000" dirty="0"/>
              <a:t> and </a:t>
            </a:r>
            <a:r>
              <a:rPr lang="en-US" sz="2000" dirty="0">
                <a:solidFill>
                  <a:srgbClr val="0070C0"/>
                </a:solidFill>
              </a:rPr>
              <a:t>shared memory</a:t>
            </a:r>
            <a:r>
              <a:rPr lang="en-US" sz="2000" dirty="0"/>
              <a:t> outstanding writes are visible to all threads in block AND all other threads in flight for global data</a:t>
            </a:r>
          </a:p>
          <a:p>
            <a:pPr marL="457200" indent="-457200"/>
            <a:endParaRPr lang="en-US" sz="2000" dirty="0"/>
          </a:p>
          <a:p>
            <a:pPr marL="0" indent="0">
              <a:buNone/>
            </a:pPr>
            <a:r>
              <a:rPr lang="en-US" sz="2000" b="1" dirty="0">
                <a:latin typeface="Courier New" panose="02070309020205020404" pitchFamily="49" charset="0"/>
                <a:cs typeface="Courier New" panose="02070309020205020404" pitchFamily="49" charset="0"/>
              </a:rPr>
              <a:t>__</a:t>
            </a:r>
            <a:r>
              <a:rPr lang="en-US" sz="2000" b="1" dirty="0" err="1">
                <a:latin typeface="Courier New" panose="02070309020205020404" pitchFamily="49" charset="0"/>
                <a:cs typeface="Courier New" panose="02070309020205020404" pitchFamily="49" charset="0"/>
              </a:rPr>
              <a:t>threadfance_system</a:t>
            </a:r>
            <a:r>
              <a:rPr lang="en-US" sz="2000" b="1" dirty="0">
                <a:latin typeface="Courier New" panose="02070309020205020404" pitchFamily="49" charset="0"/>
                <a:cs typeface="Courier New" panose="02070309020205020404" pitchFamily="49" charset="0"/>
              </a:rPr>
              <a:t>();</a:t>
            </a:r>
            <a:endParaRPr lang="en-US" sz="1300" dirty="0"/>
          </a:p>
          <a:p>
            <a:pPr marL="457200" indent="-457200"/>
            <a:r>
              <a:rPr lang="en-US" sz="2000" dirty="0"/>
              <a:t>A thread stops in its execution of the kernel until global and shared memory accesses prior to the </a:t>
            </a:r>
            <a:r>
              <a:rPr lang="en-US" sz="2000" dirty="0">
                <a:latin typeface="Consolas" panose="020B0609020204030204" pitchFamily="49" charset="0"/>
              </a:rPr>
              <a:t>__</a:t>
            </a:r>
            <a:r>
              <a:rPr lang="en-US" sz="2000" dirty="0" err="1">
                <a:latin typeface="Consolas" panose="020B0609020204030204" pitchFamily="49" charset="0"/>
              </a:rPr>
              <a:t>threadfance_system</a:t>
            </a:r>
            <a:r>
              <a:rPr lang="en-US" sz="2000" dirty="0">
                <a:latin typeface="Consolas" panose="020B0609020204030204" pitchFamily="49" charset="0"/>
              </a:rPr>
              <a:t>()</a:t>
            </a:r>
            <a:r>
              <a:rPr lang="en-US" sz="2000" dirty="0"/>
              <a:t> are visible to </a:t>
            </a:r>
          </a:p>
          <a:p>
            <a:pPr marL="914400" lvl="1" indent="-457200"/>
            <a:r>
              <a:rPr lang="en-US" sz="1600" dirty="0"/>
              <a:t>all threads in the block for </a:t>
            </a:r>
            <a:r>
              <a:rPr lang="en-US" sz="1600" dirty="0" err="1"/>
              <a:t>ShMem</a:t>
            </a:r>
            <a:r>
              <a:rPr lang="en-US" sz="1600" dirty="0"/>
              <a:t> accesses</a:t>
            </a:r>
          </a:p>
          <a:p>
            <a:pPr marL="914400" lvl="1" indent="-457200"/>
            <a:r>
              <a:rPr lang="en-US" sz="1600" dirty="0"/>
              <a:t>all threads in the device for global memory accesses,</a:t>
            </a:r>
          </a:p>
          <a:p>
            <a:pPr marL="914400" lvl="1" indent="-457200"/>
            <a:r>
              <a:rPr lang="en-US" sz="1600" dirty="0"/>
              <a:t>host threads for page-locked host memory accesses</a:t>
            </a:r>
          </a:p>
          <a:p>
            <a:pPr marL="457200" indent="-457200"/>
            <a:endParaRPr lang="en-US" sz="2000" dirty="0"/>
          </a:p>
          <a:p>
            <a:pPr marL="457200" indent="-457200"/>
            <a:r>
              <a:rPr lang="en-US" sz="2000" u="sng" dirty="0"/>
              <a:t>NOTE</a:t>
            </a:r>
            <a:r>
              <a:rPr lang="en-US" sz="2000" dirty="0"/>
              <a:t>: memory fences are </a:t>
            </a:r>
            <a:r>
              <a:rPr lang="en-US" sz="2000" b="1" dirty="0">
                <a:solidFill>
                  <a:srgbClr val="C00000"/>
                </a:solidFill>
              </a:rPr>
              <a:t>NOT a synchronization mechanism</a:t>
            </a:r>
          </a:p>
          <a:p>
            <a:pPr marL="914400" lvl="1" indent="-457200"/>
            <a:r>
              <a:rPr lang="en-US" sz="1600" dirty="0"/>
              <a:t>Not all threads should reach the fence function for the thread calling the fence to be allowed to move past the fence</a:t>
            </a:r>
          </a:p>
          <a:p>
            <a:pPr marL="914400" lvl="1" indent="-457200"/>
            <a:r>
              <a:rPr lang="en-US" sz="1600" dirty="0"/>
              <a:t>It’s just </a:t>
            </a:r>
            <a:r>
              <a:rPr lang="en-US" sz="1600" dirty="0">
                <a:solidFill>
                  <a:srgbClr val="0070C0"/>
                </a:solidFill>
              </a:rPr>
              <a:t>a way to enforce that memory transactions for ONE thread can be seen by other threads</a:t>
            </a:r>
          </a:p>
        </p:txBody>
      </p:sp>
    </p:spTree>
    <p:extLst>
      <p:ext uri="{BB962C8B-B14F-4D97-AF65-F5344CB8AC3E}">
        <p14:creationId xmlns:p14="http://schemas.microsoft.com/office/powerpoint/2010/main" val="4254129598"/>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nitty-gritty, has to do with enforcing ordering…</a:t>
            </a:r>
          </a:p>
        </p:txBody>
      </p:sp>
      <p:sp>
        <p:nvSpPr>
          <p:cNvPr id="6" name="Content Placeholder 5"/>
          <p:cNvSpPr>
            <a:spLocks noGrp="1"/>
          </p:cNvSpPr>
          <p:nvPr>
            <p:ph idx="1"/>
          </p:nvPr>
        </p:nvSpPr>
        <p:spPr/>
        <p:txBody>
          <a:bodyPr/>
          <a:lstStyle/>
          <a:p>
            <a:r>
              <a:rPr lang="en-US" dirty="0"/>
              <a:t>The fine print, for </a:t>
            </a:r>
            <a:r>
              <a:rPr lang="en-US" dirty="0">
                <a:solidFill>
                  <a:srgbClr val="0070C0"/>
                </a:solidFill>
              </a:rPr>
              <a:t>__</a:t>
            </a:r>
            <a:r>
              <a:rPr lang="en-US" dirty="0" err="1">
                <a:solidFill>
                  <a:srgbClr val="0070C0"/>
                </a:solidFill>
                <a:latin typeface="Consolas" panose="020B0609020204030204" pitchFamily="49" charset="0"/>
              </a:rPr>
              <a:t>threadfence_block</a:t>
            </a:r>
            <a:r>
              <a:rPr lang="en-US" dirty="0">
                <a:solidFill>
                  <a:srgbClr val="0070C0"/>
                </a:solidFill>
                <a:latin typeface="Consolas" panose="020B0609020204030204" pitchFamily="49" charset="0"/>
              </a:rPr>
              <a:t>()</a:t>
            </a:r>
            <a:r>
              <a:rPr lang="en-US" dirty="0"/>
              <a:t>, two statements:</a:t>
            </a:r>
          </a:p>
          <a:p>
            <a:endParaRPr lang="en-US" dirty="0"/>
          </a:p>
          <a:p>
            <a:pPr lvl="1"/>
            <a:r>
              <a:rPr lang="en-US" dirty="0"/>
              <a:t>All writes to all memory made by the calling thread </a:t>
            </a:r>
            <a:r>
              <a:rPr lang="en-US" dirty="0">
                <a:solidFill>
                  <a:srgbClr val="FF0000"/>
                </a:solidFill>
              </a:rPr>
              <a:t>before</a:t>
            </a:r>
            <a:r>
              <a:rPr lang="en-US" dirty="0"/>
              <a:t> the call to </a:t>
            </a:r>
            <a:r>
              <a:rPr lang="en-US" dirty="0">
                <a:latin typeface="Consolas" panose="020B0609020204030204" pitchFamily="49" charset="0"/>
              </a:rPr>
              <a:t>__</a:t>
            </a:r>
            <a:r>
              <a:rPr lang="en-US" dirty="0" err="1">
                <a:latin typeface="Consolas" panose="020B0609020204030204" pitchFamily="49" charset="0"/>
              </a:rPr>
              <a:t>threadfence_block</a:t>
            </a:r>
            <a:r>
              <a:rPr lang="en-US" dirty="0">
                <a:latin typeface="Consolas" panose="020B0609020204030204" pitchFamily="49" charset="0"/>
              </a:rPr>
              <a:t>()</a:t>
            </a:r>
            <a:r>
              <a:rPr lang="en-US" dirty="0"/>
              <a:t> are observed by all threads in the block of the calling thread as occurring </a:t>
            </a:r>
            <a:r>
              <a:rPr lang="en-US" dirty="0">
                <a:solidFill>
                  <a:srgbClr val="FF0000"/>
                </a:solidFill>
              </a:rPr>
              <a:t>before</a:t>
            </a:r>
            <a:r>
              <a:rPr lang="en-US" dirty="0"/>
              <a:t> all writes to all memory made by the calling thread after the call to </a:t>
            </a:r>
            <a:r>
              <a:rPr lang="en-US" dirty="0">
                <a:latin typeface="Consolas" panose="020B0609020204030204" pitchFamily="49" charset="0"/>
              </a:rPr>
              <a:t>__</a:t>
            </a:r>
            <a:r>
              <a:rPr lang="en-US" dirty="0" err="1">
                <a:latin typeface="Consolas" panose="020B0609020204030204" pitchFamily="49" charset="0"/>
              </a:rPr>
              <a:t>threadfence_block</a:t>
            </a:r>
            <a:r>
              <a:rPr lang="en-US" dirty="0">
                <a:latin typeface="Consolas" panose="020B0609020204030204" pitchFamily="49" charset="0"/>
              </a:rPr>
              <a:t>()</a:t>
            </a:r>
            <a:endParaRPr lang="en-US" dirty="0"/>
          </a:p>
          <a:p>
            <a:pPr lvl="1"/>
            <a:endParaRPr lang="en-US" dirty="0"/>
          </a:p>
          <a:p>
            <a:pPr lvl="1"/>
            <a:endParaRPr lang="en-US" dirty="0"/>
          </a:p>
          <a:p>
            <a:pPr lvl="1"/>
            <a:r>
              <a:rPr lang="en-US" dirty="0"/>
              <a:t>All reads from all memory made by the calling thread </a:t>
            </a:r>
            <a:r>
              <a:rPr lang="en-US" dirty="0">
                <a:solidFill>
                  <a:srgbClr val="FF0000"/>
                </a:solidFill>
              </a:rPr>
              <a:t>before</a:t>
            </a:r>
            <a:r>
              <a:rPr lang="en-US" dirty="0"/>
              <a:t> the call to </a:t>
            </a:r>
            <a:r>
              <a:rPr lang="en-US" dirty="0">
                <a:latin typeface="Consolas" panose="020B0609020204030204" pitchFamily="49" charset="0"/>
              </a:rPr>
              <a:t>__</a:t>
            </a:r>
            <a:r>
              <a:rPr lang="en-US" dirty="0" err="1">
                <a:latin typeface="Consolas" panose="020B0609020204030204" pitchFamily="49" charset="0"/>
              </a:rPr>
              <a:t>threadfence_block</a:t>
            </a:r>
            <a:r>
              <a:rPr lang="en-US" dirty="0">
                <a:latin typeface="Consolas" panose="020B0609020204030204" pitchFamily="49" charset="0"/>
              </a:rPr>
              <a:t>()</a:t>
            </a:r>
            <a:r>
              <a:rPr lang="en-US" dirty="0"/>
              <a:t> are ordered </a:t>
            </a:r>
            <a:r>
              <a:rPr lang="en-US" dirty="0">
                <a:solidFill>
                  <a:srgbClr val="FF0000"/>
                </a:solidFill>
              </a:rPr>
              <a:t>before</a:t>
            </a:r>
            <a:r>
              <a:rPr lang="en-US" dirty="0"/>
              <a:t> all reads from all memory made by the calling thread after the call to </a:t>
            </a:r>
            <a:r>
              <a:rPr lang="en-US" dirty="0">
                <a:latin typeface="Consolas" panose="020B0609020204030204" pitchFamily="49" charset="0"/>
              </a:rPr>
              <a:t>__</a:t>
            </a:r>
            <a:r>
              <a:rPr lang="en-US" dirty="0" err="1">
                <a:latin typeface="Consolas" panose="020B0609020204030204" pitchFamily="49" charset="0"/>
              </a:rPr>
              <a:t>threadfence_block</a:t>
            </a:r>
            <a:r>
              <a:rPr lang="en-US" dirty="0">
                <a:latin typeface="Consolas" panose="020B0609020204030204" pitchFamily="49" charset="0"/>
              </a:rPr>
              <a:t>()</a:t>
            </a:r>
            <a:endParaRPr lang="en-US" dirty="0"/>
          </a:p>
          <a:p>
            <a:pPr lvl="1"/>
            <a:endParaRPr lang="en-US" dirty="0"/>
          </a:p>
          <a:p>
            <a:pPr lvl="1"/>
            <a:endParaRPr lang="en-US" dirty="0"/>
          </a:p>
          <a:p>
            <a:r>
              <a:rPr lang="en-US" dirty="0"/>
              <a:t>Similar semantics for </a:t>
            </a:r>
            <a:r>
              <a:rPr lang="en-US" dirty="0">
                <a:solidFill>
                  <a:srgbClr val="0070C0"/>
                </a:solidFill>
              </a:rPr>
              <a:t>__</a:t>
            </a:r>
            <a:r>
              <a:rPr lang="en-US" dirty="0" err="1">
                <a:solidFill>
                  <a:srgbClr val="0070C0"/>
                </a:solidFill>
                <a:latin typeface="Consolas" panose="020B0609020204030204" pitchFamily="49" charset="0"/>
              </a:rPr>
              <a:t>threadfence</a:t>
            </a:r>
            <a:r>
              <a:rPr lang="en-US" dirty="0">
                <a:solidFill>
                  <a:srgbClr val="0070C0"/>
                </a:solidFill>
                <a:latin typeface="Consolas" panose="020B0609020204030204" pitchFamily="49" charset="0"/>
              </a:rPr>
              <a:t>()</a:t>
            </a:r>
            <a:r>
              <a:rPr lang="en-US" dirty="0"/>
              <a:t> &amp; </a:t>
            </a:r>
            <a:r>
              <a:rPr lang="en-US" dirty="0">
                <a:solidFill>
                  <a:srgbClr val="0070C0"/>
                </a:solidFill>
              </a:rPr>
              <a:t>__</a:t>
            </a:r>
            <a:r>
              <a:rPr lang="en-US" dirty="0" err="1">
                <a:solidFill>
                  <a:srgbClr val="0070C0"/>
                </a:solidFill>
                <a:latin typeface="Consolas" panose="020B0609020204030204" pitchFamily="49" charset="0"/>
              </a:rPr>
              <a:t>threadfence_system</a:t>
            </a:r>
            <a:r>
              <a:rPr lang="en-US" dirty="0">
                <a:solidFill>
                  <a:srgbClr val="0070C0"/>
                </a:solidFill>
                <a:latin typeface="Consolas" panose="020B0609020204030204" pitchFamily="49" charset="0"/>
              </a:rPr>
              <a:t>()</a:t>
            </a:r>
            <a:r>
              <a:rPr lang="en-US" dirty="0"/>
              <a:t>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Text Placeholder 6"/>
              <p:cNvSpPr>
                <a:spLocks noGrp="1"/>
              </p:cNvSpPr>
              <p:nvPr>
                <p:ph type="body" sz="quarter" idx="13"/>
              </p:nvPr>
            </p:nvSpPr>
            <p:spPr>
              <a:xfrm>
                <a:off x="147344" y="6602336"/>
                <a:ext cx="877123" cy="205819"/>
              </a:xfrm>
            </p:spPr>
            <p:txBody>
              <a:bodyPr/>
              <a:lstStyle/>
              <a:p>
                <a:r>
                  <a:rPr lang="en-US" dirty="0"/>
                  <a:t>[</a:t>
                </a:r>
                <a:r>
                  <a:rPr lang="en-US" dirty="0">
                    <a:hlinkClick r:id="rId2"/>
                  </a:rPr>
                  <a:t>NVIDIA CUDA</a:t>
                </a:r>
                <a:r>
                  <a:rPr lang="en-US" dirty="0"/>
                  <a: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3"/>
              </p:nvPr>
            </p:nvSpPr>
            <p:spPr>
              <a:xfrm>
                <a:off x="147344" y="6602336"/>
                <a:ext cx="877123" cy="205819"/>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64779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The concept of “</a:t>
            </a:r>
            <a:r>
              <a:rPr lang="en-US" dirty="0">
                <a:solidFill>
                  <a:srgbClr val="FFC000"/>
                </a:solidFill>
              </a:rPr>
              <a:t>memory consistency</a:t>
            </a:r>
            <a:r>
              <a:rPr lang="en-US" dirty="0"/>
              <a:t>”</a:t>
            </a:r>
          </a:p>
        </p:txBody>
      </p:sp>
      <p:sp>
        <p:nvSpPr>
          <p:cNvPr id="6" name="Content Placeholder 5"/>
          <p:cNvSpPr>
            <a:spLocks noGrp="1"/>
          </p:cNvSpPr>
          <p:nvPr>
            <p:ph idx="1"/>
          </p:nvPr>
        </p:nvSpPr>
        <p:spPr>
          <a:xfrm>
            <a:off x="147344" y="1296041"/>
            <a:ext cx="11960872" cy="5132230"/>
          </a:xfrm>
        </p:spPr>
        <p:txBody>
          <a:bodyPr>
            <a:normAutofit fontScale="92500" lnSpcReduction="10000"/>
          </a:bodyPr>
          <a:lstStyle/>
          <a:p>
            <a:r>
              <a:rPr lang="en-US" dirty="0"/>
              <a:t>Backdrop</a:t>
            </a:r>
          </a:p>
          <a:p>
            <a:pPr lvl="1"/>
            <a:r>
              <a:rPr lang="en-US" dirty="0"/>
              <a:t>Thread_1 executes </a:t>
            </a:r>
            <a:r>
              <a:rPr lang="en-US" dirty="0" err="1">
                <a:latin typeface="Consolas" panose="020B0609020204030204" pitchFamily="49" charset="0"/>
              </a:rPr>
              <a:t>writeXY</a:t>
            </a:r>
            <a:r>
              <a:rPr lang="en-US" dirty="0">
                <a:latin typeface="Consolas" panose="020B0609020204030204" pitchFamily="49" charset="0"/>
              </a:rPr>
              <a:t>()</a:t>
            </a:r>
          </a:p>
          <a:p>
            <a:pPr lvl="1"/>
            <a:r>
              <a:rPr lang="en-US" dirty="0"/>
              <a:t>Thread_2 executes </a:t>
            </a:r>
            <a:r>
              <a:rPr lang="en-US" dirty="0" err="1">
                <a:latin typeface="Consolas" panose="020B0609020204030204" pitchFamily="49" charset="0"/>
              </a:rPr>
              <a:t>readXY</a:t>
            </a:r>
            <a:r>
              <a:rPr lang="en-US" dirty="0">
                <a:latin typeface="Consolas" panose="020B0609020204030204" pitchFamily="49" charset="0"/>
              </a:rPr>
              <a:t>()</a:t>
            </a:r>
          </a:p>
          <a:p>
            <a:endParaRPr lang="en-US" dirty="0"/>
          </a:p>
          <a:p>
            <a:r>
              <a:rPr lang="en-US" dirty="0"/>
              <a:t>Sequential: all </a:t>
            </a:r>
            <a:r>
              <a:rPr lang="en-US" dirty="0">
                <a:solidFill>
                  <a:srgbClr val="C00000"/>
                </a:solidFill>
              </a:rPr>
              <a:t>in-order</a:t>
            </a:r>
          </a:p>
          <a:p>
            <a:r>
              <a:rPr lang="en-US" dirty="0"/>
              <a:t>Relaxed: some reordering are allowed</a:t>
            </a:r>
          </a:p>
          <a:p>
            <a:r>
              <a:rPr lang="en-US" dirty="0"/>
              <a:t>Weak: all </a:t>
            </a:r>
            <a:r>
              <a:rPr lang="en-US" dirty="0">
                <a:solidFill>
                  <a:srgbClr val="C00000"/>
                </a:solidFill>
              </a:rPr>
              <a:t>arbitrarily reordered</a:t>
            </a:r>
          </a:p>
          <a:p>
            <a:endParaRPr lang="en-US" dirty="0"/>
          </a:p>
          <a:p>
            <a:r>
              <a:rPr lang="en-US" dirty="0"/>
              <a:t>For sequential consistency (“strongly-ordered mem. model”), the </a:t>
            </a:r>
            <a:r>
              <a:rPr lang="en-US" u="sng" dirty="0"/>
              <a:t>only</a:t>
            </a:r>
            <a:r>
              <a:rPr lang="en-US" dirty="0"/>
              <a:t> possible scenarios are</a:t>
            </a:r>
          </a:p>
          <a:p>
            <a:pPr lvl="1"/>
            <a:r>
              <a:rPr lang="en-US" dirty="0">
                <a:latin typeface="Consolas" panose="020B0609020204030204" pitchFamily="49" charset="0"/>
              </a:rPr>
              <a:t>A=2</a:t>
            </a:r>
            <a:r>
              <a:rPr lang="en-US" dirty="0"/>
              <a:t> and </a:t>
            </a:r>
            <a:r>
              <a:rPr lang="en-US" dirty="0">
                <a:latin typeface="Consolas" panose="020B0609020204030204" pitchFamily="49" charset="0"/>
              </a:rPr>
              <a:t>B=1</a:t>
            </a:r>
          </a:p>
          <a:p>
            <a:pPr lvl="1"/>
            <a:r>
              <a:rPr lang="en-US" dirty="0">
                <a:latin typeface="Consolas" panose="020B0609020204030204" pitchFamily="49" charset="0"/>
              </a:rPr>
              <a:t>A=20</a:t>
            </a:r>
            <a:r>
              <a:rPr lang="en-US" dirty="0"/>
              <a:t> and </a:t>
            </a:r>
            <a:r>
              <a:rPr lang="en-US" dirty="0">
                <a:latin typeface="Consolas" panose="020B0609020204030204" pitchFamily="49" charset="0"/>
              </a:rPr>
              <a:t>B=10</a:t>
            </a:r>
          </a:p>
          <a:p>
            <a:pPr lvl="1"/>
            <a:r>
              <a:rPr lang="en-US" dirty="0">
                <a:latin typeface="Consolas" panose="020B0609020204030204" pitchFamily="49" charset="0"/>
              </a:rPr>
              <a:t>A=2</a:t>
            </a:r>
            <a:r>
              <a:rPr lang="en-US" dirty="0"/>
              <a:t> and </a:t>
            </a:r>
            <a:r>
              <a:rPr lang="en-US" dirty="0">
                <a:latin typeface="Consolas" panose="020B0609020204030204" pitchFamily="49" charset="0"/>
              </a:rPr>
              <a:t>B=10</a:t>
            </a:r>
          </a:p>
          <a:p>
            <a:r>
              <a:rPr lang="en-US" dirty="0"/>
              <a:t>For weak consistency (“weakly-ordered memory model”), it is possible to have this</a:t>
            </a:r>
          </a:p>
          <a:p>
            <a:pPr lvl="1"/>
            <a:r>
              <a:rPr lang="en-US" dirty="0">
                <a:latin typeface="Consolas" panose="020B0609020204030204" pitchFamily="49" charset="0"/>
              </a:rPr>
              <a:t>A=20</a:t>
            </a:r>
            <a:r>
              <a:rPr lang="en-US" dirty="0"/>
              <a:t> and </a:t>
            </a:r>
            <a:r>
              <a:rPr lang="en-US" dirty="0">
                <a:latin typeface="Consolas" panose="020B0609020204030204" pitchFamily="49" charset="0"/>
              </a:rPr>
              <a:t>B=1</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7874420" y="939286"/>
            <a:ext cx="4127080" cy="2893100"/>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AC2CD4"/>
                </a:solidFill>
                <a:effectLst/>
                <a:uLnTx/>
                <a:uFillTx/>
                <a:latin typeface="Consolas" panose="020B0609020204030204" pitchFamily="49" charset="0"/>
                <a:ea typeface="+mn-ea"/>
                <a:cs typeface="+mn-cs"/>
              </a:rPr>
              <a:t>__device__</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volatile</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 1, Y =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AC2CD4"/>
                </a:solidFill>
                <a:effectLst/>
                <a:uLnTx/>
                <a:uFillTx/>
                <a:latin typeface="Consolas" panose="020B0609020204030204" pitchFamily="49" charset="0"/>
                <a:ea typeface="+mn-ea"/>
                <a:cs typeface="+mn-cs"/>
              </a:rPr>
              <a:t>__device__</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writeXY</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Y =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AC2CD4"/>
                </a:solidFill>
                <a:effectLst/>
                <a:uLnTx/>
                <a:uFillTx/>
                <a:latin typeface="Consolas" panose="020B0609020204030204" pitchFamily="49" charset="0"/>
                <a:ea typeface="+mn-ea"/>
                <a:cs typeface="+mn-cs"/>
              </a:rPr>
              <a:t>__device__</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readXY</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 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 =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A5A91B7-9A9C-477B-6147-EC4E8D91138A}"/>
              </a:ext>
            </a:extLst>
          </p:cNvPr>
          <p:cNvSpPr txBox="1"/>
          <p:nvPr/>
        </p:nvSpPr>
        <p:spPr>
          <a:xfrm>
            <a:off x="5171354" y="1839580"/>
            <a:ext cx="2335947" cy="424732"/>
          </a:xfrm>
          <a:prstGeom prst="rect">
            <a:avLst/>
          </a:prstGeom>
          <a:solidFill>
            <a:schemeClr val="accent4">
              <a:lumMod val="20000"/>
              <a:lumOff val="80000"/>
            </a:schemeClr>
          </a:solidFill>
        </p:spPr>
        <p:txBody>
          <a:bodyPr wrap="square">
            <a:spAutoFit/>
          </a:bodyPr>
          <a:lstStyle/>
          <a:p>
            <a:pPr marL="457200" marR="0" lvl="1" indent="-457200" algn="r" defTabSz="914400" rtl="0" eaLnBrk="1" fontAlgn="auto" latinLnBrk="0" hangingPunct="1">
              <a:lnSpc>
                <a:spcPct val="90000"/>
              </a:lnSpc>
              <a:spcBef>
                <a:spcPts val="5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Part 1: Insert a fence here to prevent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A=20</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B=1</a:t>
            </a:r>
          </a:p>
        </p:txBody>
      </p:sp>
      <p:cxnSp>
        <p:nvCxnSpPr>
          <p:cNvPr id="9" name="Straight Arrow Connector 8">
            <a:extLst>
              <a:ext uri="{FF2B5EF4-FFF2-40B4-BE49-F238E27FC236}">
                <a16:creationId xmlns:a16="http://schemas.microsoft.com/office/drawing/2014/main" id="{AED824D6-83C4-56EB-6681-50C0EE73A52E}"/>
              </a:ext>
            </a:extLst>
          </p:cNvPr>
          <p:cNvCxnSpPr>
            <a:cxnSpLocks/>
          </p:cNvCxnSpPr>
          <p:nvPr/>
        </p:nvCxnSpPr>
        <p:spPr>
          <a:xfrm>
            <a:off x="7490332" y="2067005"/>
            <a:ext cx="908317"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FF886A-EA39-4C91-BE47-947A7C94B7FC}"/>
              </a:ext>
            </a:extLst>
          </p:cNvPr>
          <p:cNvCxnSpPr>
            <a:cxnSpLocks/>
            <a:endCxn id="3" idx="2"/>
          </p:cNvCxnSpPr>
          <p:nvPr/>
        </p:nvCxnSpPr>
        <p:spPr>
          <a:xfrm flipV="1">
            <a:off x="3055364" y="2264312"/>
            <a:ext cx="3283964" cy="3297647"/>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59E923-106C-76FF-061A-357778852494}"/>
              </a:ext>
            </a:extLst>
          </p:cNvPr>
          <p:cNvSpPr txBox="1"/>
          <p:nvPr/>
        </p:nvSpPr>
        <p:spPr>
          <a:xfrm>
            <a:off x="5354913" y="3479170"/>
            <a:ext cx="2335947" cy="424732"/>
          </a:xfrm>
          <a:prstGeom prst="rect">
            <a:avLst/>
          </a:prstGeom>
          <a:solidFill>
            <a:schemeClr val="accent4">
              <a:lumMod val="20000"/>
              <a:lumOff val="80000"/>
            </a:schemeClr>
          </a:solidFill>
        </p:spPr>
        <p:txBody>
          <a:bodyPr wrap="square">
            <a:spAutoFit/>
          </a:bodyPr>
          <a:lstStyle/>
          <a:p>
            <a:pPr marL="457200" marR="0" lvl="1" indent="-457200" algn="r" defTabSz="914400" rtl="0" eaLnBrk="1" fontAlgn="auto" latinLnBrk="0" hangingPunct="1">
              <a:lnSpc>
                <a:spcPct val="90000"/>
              </a:lnSpc>
              <a:spcBef>
                <a:spcPts val="5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Part 2: Also, insert a fence here to prevent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A=20</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B=1</a:t>
            </a:r>
          </a:p>
        </p:txBody>
      </p:sp>
      <p:cxnSp>
        <p:nvCxnSpPr>
          <p:cNvPr id="14" name="Straight Arrow Connector 13">
            <a:extLst>
              <a:ext uri="{FF2B5EF4-FFF2-40B4-BE49-F238E27FC236}">
                <a16:creationId xmlns:a16="http://schemas.microsoft.com/office/drawing/2014/main" id="{AC8B9EB5-0E28-0F89-DABA-D55F9D716CA2}"/>
              </a:ext>
            </a:extLst>
          </p:cNvPr>
          <p:cNvCxnSpPr>
            <a:cxnSpLocks/>
          </p:cNvCxnSpPr>
          <p:nvPr/>
        </p:nvCxnSpPr>
        <p:spPr>
          <a:xfrm flipV="1">
            <a:off x="7673891" y="3378830"/>
            <a:ext cx="640233" cy="327765"/>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C4667A8-24B6-2736-5128-18DFA2C8028C}"/>
              </a:ext>
            </a:extLst>
          </p:cNvPr>
          <p:cNvCxnSpPr>
            <a:cxnSpLocks/>
            <a:endCxn id="13" idx="1"/>
          </p:cNvCxnSpPr>
          <p:nvPr/>
        </p:nvCxnSpPr>
        <p:spPr>
          <a:xfrm>
            <a:off x="4933150" y="3691536"/>
            <a:ext cx="421763"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9663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a:t>
            </a:r>
            <a:r>
              <a:rPr lang="en-US" b="1" dirty="0">
                <a:solidFill>
                  <a:srgbClr val="FFC000"/>
                </a:solidFill>
                <a:latin typeface="Consolas" panose="020B0609020204030204" pitchFamily="49" charset="0"/>
                <a:cs typeface="Courier New" panose="02070309020205020404" pitchFamily="49" charset="0"/>
              </a:rPr>
              <a:t>volatile</a:t>
            </a:r>
            <a:r>
              <a:rPr lang="en-US" dirty="0"/>
              <a:t> qualifier</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16976" y="1466937"/>
            <a:ext cx="11832956" cy="4631646"/>
          </a:xfrm>
        </p:spPr>
        <p:txBody>
          <a:bodyPr>
            <a:normAutofit lnSpcReduction="10000"/>
          </a:bodyPr>
          <a:lstStyle/>
          <a:p>
            <a:endParaRPr lang="en-US" sz="2000" dirty="0"/>
          </a:p>
          <a:p>
            <a:r>
              <a:rPr lang="en-US" dirty="0"/>
              <a:t>From CUDA Programming Guide</a:t>
            </a:r>
          </a:p>
          <a:p>
            <a:pPr lvl="1"/>
            <a:r>
              <a:rPr lang="en-US" dirty="0"/>
              <a:t>Compiler is “free to optimize reads and writes to global or shared memory” provided</a:t>
            </a:r>
          </a:p>
          <a:p>
            <a:pPr lvl="2"/>
            <a:r>
              <a:rPr lang="en-US" dirty="0"/>
              <a:t>It respects the memory ordering semantics of memory fence functions</a:t>
            </a:r>
          </a:p>
          <a:p>
            <a:pPr lvl="2"/>
            <a:r>
              <a:rPr lang="en-US" dirty="0"/>
              <a:t>It respects memory visibility semantics of synchronization functions</a:t>
            </a:r>
          </a:p>
          <a:p>
            <a:pPr lvl="1"/>
            <a:endParaRPr lang="en-US" dirty="0"/>
          </a:p>
          <a:p>
            <a:pPr lvl="1"/>
            <a:r>
              <a:rPr lang="en-US" dirty="0"/>
              <a:t>What is the compiler allowed to do?</a:t>
            </a:r>
          </a:p>
          <a:p>
            <a:pPr lvl="2"/>
            <a:r>
              <a:rPr lang="en-US" dirty="0"/>
              <a:t>Example: store global reads into registers or L1 cache to speed up the computation</a:t>
            </a:r>
          </a:p>
          <a:p>
            <a:pPr lvl="1"/>
            <a:endParaRPr lang="en-US" dirty="0"/>
          </a:p>
          <a:p>
            <a:pPr lvl="1"/>
            <a:r>
              <a:rPr lang="en-US" dirty="0"/>
              <a:t>These “behind your back” optimizations disabled using the </a:t>
            </a:r>
            <a:r>
              <a:rPr lang="en-US" dirty="0">
                <a:solidFill>
                  <a:srgbClr val="0070C0"/>
                </a:solidFill>
                <a:latin typeface="Consolas" panose="020B0609020204030204" pitchFamily="49" charset="0"/>
                <a:cs typeface="Courier New" panose="02070309020205020404" pitchFamily="49" charset="0"/>
              </a:rPr>
              <a:t>volatile</a:t>
            </a:r>
            <a:r>
              <a:rPr lang="en-US" dirty="0"/>
              <a:t> keyword</a:t>
            </a:r>
          </a:p>
          <a:p>
            <a:pPr lvl="1"/>
            <a:endParaRPr lang="en-US" dirty="0"/>
          </a:p>
          <a:p>
            <a:pPr lvl="1"/>
            <a:r>
              <a:rPr lang="en-US" dirty="0"/>
              <a:t>CUDA: “If a variable located in global or shared memory is declared as </a:t>
            </a:r>
            <a:r>
              <a:rPr lang="en-US" dirty="0">
                <a:solidFill>
                  <a:srgbClr val="0070C0"/>
                </a:solidFill>
                <a:latin typeface="Consolas" panose="020B0609020204030204" pitchFamily="49" charset="0"/>
                <a:cs typeface="Courier New" panose="02070309020205020404" pitchFamily="49" charset="0"/>
              </a:rPr>
              <a:t>volatile</a:t>
            </a:r>
            <a:r>
              <a:rPr lang="en-US" dirty="0"/>
              <a:t>, the compiler assumes that its value can be changed or used at any time by another thread and therefore any reference to this variable compiles to an actual memory read or write instruction.”</a:t>
            </a:r>
          </a:p>
        </p:txBody>
      </p:sp>
      <p:sp>
        <p:nvSpPr>
          <p:cNvPr id="5" name="Rectangle 4"/>
          <p:cNvSpPr/>
          <p:nvPr/>
        </p:nvSpPr>
        <p:spPr>
          <a:xfrm>
            <a:off x="0" y="6642099"/>
            <a:ext cx="1285929"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CUDA Programming Guide</a:t>
            </a: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1044187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15650A-4E73-4C61-B861-20BABA7507CC}"/>
              </a:ext>
            </a:extLst>
          </p:cNvPr>
          <p:cNvSpPr>
            <a:spLocks noGrp="1"/>
          </p:cNvSpPr>
          <p:nvPr>
            <p:ph type="title"/>
          </p:nvPr>
        </p:nvSpPr>
        <p:spPr/>
        <p:txBody>
          <a:bodyPr/>
          <a:lstStyle/>
          <a:p>
            <a:r>
              <a:rPr lang="en-US" dirty="0"/>
              <a:t>The </a:t>
            </a:r>
            <a:r>
              <a:rPr lang="en-US" dirty="0">
                <a:solidFill>
                  <a:srgbClr val="FFC000"/>
                </a:solidFill>
                <a:latin typeface="Consolas" panose="020B0609020204030204" pitchFamily="49" charset="0"/>
              </a:rPr>
              <a:t>volatile</a:t>
            </a:r>
            <a:r>
              <a:rPr lang="en-US" dirty="0"/>
              <a:t> qualifier: how things go south, </a:t>
            </a:r>
            <a:r>
              <a:rPr lang="en-US" dirty="0" err="1"/>
              <a:t>ShMem</a:t>
            </a:r>
            <a:r>
              <a:rPr lang="en-US" dirty="0"/>
              <a:t> example</a:t>
            </a:r>
          </a:p>
        </p:txBody>
      </p:sp>
      <p:sp>
        <p:nvSpPr>
          <p:cNvPr id="5" name="Content Placeholder 4">
            <a:extLst>
              <a:ext uri="{FF2B5EF4-FFF2-40B4-BE49-F238E27FC236}">
                <a16:creationId xmlns:a16="http://schemas.microsoft.com/office/drawing/2014/main" id="{7F1EF400-6290-46E1-9F62-69E9D92D51B9}"/>
              </a:ext>
            </a:extLst>
          </p:cNvPr>
          <p:cNvSpPr>
            <a:spLocks noGrp="1"/>
          </p:cNvSpPr>
          <p:nvPr>
            <p:ph idx="1"/>
          </p:nvPr>
        </p:nvSpPr>
        <p:spPr/>
        <p:txBody>
          <a:bodyPr>
            <a:normAutofit fontScale="92500" lnSpcReduction="20000"/>
          </a:bodyPr>
          <a:lstStyle/>
          <a:p>
            <a:endParaRPr lang="en-US" dirty="0"/>
          </a:p>
          <a:p>
            <a:r>
              <a:rPr lang="en-US" dirty="0"/>
              <a:t>To speed execution, compiler places a variable that should make it into </a:t>
            </a:r>
            <a:r>
              <a:rPr lang="en-US" dirty="0" err="1"/>
              <a:t>ShMem</a:t>
            </a:r>
            <a:r>
              <a:rPr lang="en-US" dirty="0"/>
              <a:t> into a register</a:t>
            </a:r>
          </a:p>
          <a:p>
            <a:endParaRPr lang="en-US" dirty="0"/>
          </a:p>
          <a:p>
            <a:r>
              <a:rPr lang="en-US" dirty="0"/>
              <a:t>A register is specific to a thread; another thread cannot see what’s stored in that register</a:t>
            </a:r>
          </a:p>
          <a:p>
            <a:endParaRPr lang="en-US" dirty="0"/>
          </a:p>
          <a:p>
            <a:r>
              <a:rPr lang="en-US" dirty="0"/>
              <a:t>Perhaps your code relies on thread B reading something that was deposited in </a:t>
            </a:r>
            <a:r>
              <a:rPr lang="en-US" dirty="0" err="1"/>
              <a:t>ShMem</a:t>
            </a:r>
            <a:r>
              <a:rPr lang="en-US" dirty="0"/>
              <a:t> by thread A</a:t>
            </a:r>
          </a:p>
          <a:p>
            <a:endParaRPr lang="en-US" dirty="0"/>
          </a:p>
          <a:p>
            <a:r>
              <a:rPr lang="en-US" dirty="0"/>
              <a:t>Thread A’s variable didn’t make it all the way to the </a:t>
            </a:r>
            <a:r>
              <a:rPr lang="en-US" dirty="0" err="1"/>
              <a:t>ShMem</a:t>
            </a:r>
            <a:r>
              <a:rPr lang="en-US" dirty="0"/>
              <a:t> since the compiler wrote that variable in a register, to speed up the computation</a:t>
            </a:r>
          </a:p>
          <a:p>
            <a:pPr lvl="1"/>
            <a:r>
              <a:rPr lang="en-US" dirty="0">
                <a:latin typeface="Consolas" panose="020B0609020204030204" pitchFamily="49" charset="0"/>
              </a:rPr>
              <a:t>volatile</a:t>
            </a:r>
            <a:r>
              <a:rPr lang="en-US" dirty="0"/>
              <a:t> prevents the compiler from playing these games and forces any variable to be written to the location in the memory where it ought to be stored – no funny business</a:t>
            </a:r>
          </a:p>
          <a:p>
            <a:endParaRPr lang="en-US" dirty="0"/>
          </a:p>
          <a:p>
            <a:r>
              <a:rPr lang="en-US" dirty="0"/>
              <a:t>Note: if in your kernel you do not expect any thread B to read from </a:t>
            </a:r>
            <a:r>
              <a:rPr lang="en-US" dirty="0" err="1"/>
              <a:t>ShMem</a:t>
            </a:r>
            <a:r>
              <a:rPr lang="en-US" dirty="0"/>
              <a:t> values deposited by thread A, then there is no need to use </a:t>
            </a:r>
            <a:r>
              <a:rPr lang="en-US" dirty="0">
                <a:latin typeface="Consolas" panose="020B0609020204030204" pitchFamily="49" charset="0"/>
              </a:rPr>
              <a:t>volatile</a:t>
            </a:r>
          </a:p>
        </p:txBody>
      </p:sp>
      <p:sp>
        <p:nvSpPr>
          <p:cNvPr id="3" name="Slide Number Placeholder 2">
            <a:extLst>
              <a:ext uri="{FF2B5EF4-FFF2-40B4-BE49-F238E27FC236}">
                <a16:creationId xmlns:a16="http://schemas.microsoft.com/office/drawing/2014/main" id="{871C7E35-CF3A-44DA-AD60-63EC2D2985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70805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rgbClr val="FFC000"/>
                </a:solidFill>
                <a:latin typeface="Consolas" panose="020B0609020204030204" pitchFamily="49" charset="0"/>
                <a:cs typeface="Courier New" panose="02070309020205020404" pitchFamily="49" charset="0"/>
              </a:rPr>
              <a:t>volatile</a:t>
            </a:r>
            <a:r>
              <a:rPr lang="en-US" dirty="0"/>
              <a:t> vs. </a:t>
            </a:r>
            <a:r>
              <a:rPr lang="en-US" dirty="0">
                <a:solidFill>
                  <a:srgbClr val="FFC000"/>
                </a:solidFill>
                <a:latin typeface="Consolas" panose="020B0609020204030204" pitchFamily="49" charset="0"/>
              </a:rPr>
              <a:t>__</a:t>
            </a:r>
            <a:r>
              <a:rPr lang="en-US" dirty="0" err="1">
                <a:solidFill>
                  <a:srgbClr val="FFC000"/>
                </a:solidFill>
                <a:latin typeface="Consolas" panose="020B0609020204030204" pitchFamily="49" charset="0"/>
              </a:rPr>
              <a:t>threadfence</a:t>
            </a:r>
            <a:r>
              <a:rPr lang="en-US" dirty="0">
                <a:solidFill>
                  <a:srgbClr val="FFC000"/>
                </a:solidFill>
                <a:latin typeface="Consolas" panose="020B0609020204030204" pitchFamily="49" charset="0"/>
              </a:rPr>
              <a:t>()</a:t>
            </a:r>
            <a:r>
              <a:rPr lang="en-US" dirty="0"/>
              <a:t>: how different?</a:t>
            </a:r>
          </a:p>
        </p:txBody>
      </p:sp>
      <p:sp>
        <p:nvSpPr>
          <p:cNvPr id="4" name="Content Placeholder 3"/>
          <p:cNvSpPr>
            <a:spLocks noGrp="1"/>
          </p:cNvSpPr>
          <p:nvPr>
            <p:ph idx="1"/>
          </p:nvPr>
        </p:nvSpPr>
        <p:spPr/>
        <p:txBody>
          <a:bodyPr/>
          <a:lstStyle/>
          <a:p>
            <a:endParaRPr lang="en-US" dirty="0"/>
          </a:p>
          <a:p>
            <a:r>
              <a:rPr lang="en-US" dirty="0">
                <a:solidFill>
                  <a:srgbClr val="0070C0"/>
                </a:solidFill>
                <a:latin typeface="Consolas" panose="020B0609020204030204" pitchFamily="49" charset="0"/>
              </a:rPr>
              <a:t>volatile</a:t>
            </a:r>
            <a:r>
              <a:rPr lang="en-US" dirty="0"/>
              <a:t> applies </a:t>
            </a:r>
            <a:r>
              <a:rPr lang="en-US" dirty="0">
                <a:solidFill>
                  <a:srgbClr val="FF0000"/>
                </a:solidFill>
              </a:rPr>
              <a:t>equally well to sequential computing</a:t>
            </a:r>
          </a:p>
          <a:p>
            <a:pPr lvl="1"/>
            <a:r>
              <a:rPr lang="en-US" dirty="0"/>
              <a:t>Not an appendage of CUDA, exists in the standard C</a:t>
            </a:r>
          </a:p>
          <a:p>
            <a:pPr lvl="1"/>
            <a:r>
              <a:rPr lang="en-US" dirty="0"/>
              <a:t>Like a wall, each thread runs its own, touches that wall and stops until all threads have touched the wall</a:t>
            </a:r>
          </a:p>
          <a:p>
            <a:pPr lvl="1"/>
            <a:r>
              <a:rPr lang="en-US" dirty="0"/>
              <a:t>When waiting at the wall, all finished results are visible to all threads</a:t>
            </a:r>
          </a:p>
          <a:p>
            <a:endParaRPr lang="en-US" dirty="0"/>
          </a:p>
          <a:p>
            <a:r>
              <a:rPr lang="en-US" dirty="0">
                <a:solidFill>
                  <a:srgbClr val="0070C0"/>
                </a:solidFill>
                <a:latin typeface="Consolas" panose="020B0609020204030204" pitchFamily="49" charset="0"/>
              </a:rPr>
              <a:t>__</a:t>
            </a:r>
            <a:r>
              <a:rPr lang="en-US" dirty="0" err="1">
                <a:solidFill>
                  <a:srgbClr val="0070C0"/>
                </a:solidFill>
                <a:latin typeface="Consolas" panose="020B0609020204030204" pitchFamily="49" charset="0"/>
              </a:rPr>
              <a:t>threadfence</a:t>
            </a:r>
            <a:r>
              <a:rPr lang="en-US" dirty="0">
                <a:solidFill>
                  <a:srgbClr val="0070C0"/>
                </a:solidFill>
                <a:latin typeface="Consolas" panose="020B0609020204030204" pitchFamily="49" charset="0"/>
              </a:rPr>
              <a:t>()</a:t>
            </a:r>
            <a:r>
              <a:rPr lang="en-US" dirty="0"/>
              <a:t> </a:t>
            </a:r>
            <a:r>
              <a:rPr lang="en-US" dirty="0">
                <a:solidFill>
                  <a:srgbClr val="FF0000"/>
                </a:solidFill>
              </a:rPr>
              <a:t>specific to parallel computing </a:t>
            </a:r>
          </a:p>
          <a:p>
            <a:pPr lvl="1"/>
            <a:r>
              <a:rPr lang="en-US" dirty="0"/>
              <a:t>Although this particular syntax is specific to CUDA, the idea of a memory fence is not</a:t>
            </a:r>
          </a:p>
          <a:p>
            <a:pPr lvl="1"/>
            <a:r>
              <a:rPr lang="en-US" dirty="0"/>
              <a:t>Work towards each thread</a:t>
            </a:r>
          </a:p>
          <a:p>
            <a:pPr lvl="1"/>
            <a:r>
              <a:rPr lang="en-US" dirty="0"/>
              <a:t>The process after the fence can access all data in this thread before the fence</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96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Types (1/2)</a:t>
            </a:r>
          </a:p>
        </p:txBody>
      </p:sp>
      <p:sp>
        <p:nvSpPr>
          <p:cNvPr id="3" name="Content Placeholder 2"/>
          <p:cNvSpPr>
            <a:spLocks noGrp="1"/>
          </p:cNvSpPr>
          <p:nvPr>
            <p:ph idx="1"/>
          </p:nvPr>
        </p:nvSpPr>
        <p:spPr/>
        <p:txBody>
          <a:bodyPr>
            <a:normAutofit/>
          </a:bodyPr>
          <a:lstStyle/>
          <a:p>
            <a:r>
              <a:rPr lang="en-US" sz="2000" dirty="0">
                <a:solidFill>
                  <a:srgbClr val="0070C0"/>
                </a:solidFill>
              </a:rPr>
              <a:t>Current Instruction Register</a:t>
            </a:r>
            <a:r>
              <a:rPr lang="en-US" sz="2000" dirty="0"/>
              <a:t> (CIR) – holds the instruction that is executed </a:t>
            </a:r>
          </a:p>
          <a:p>
            <a:pPr lvl="1"/>
            <a:r>
              <a:rPr lang="en-US" sz="1800" dirty="0"/>
              <a:t>Sometimes known as “instruction register” IR</a:t>
            </a:r>
            <a:endParaRPr lang="en-US" sz="2000" dirty="0"/>
          </a:p>
          <a:p>
            <a:r>
              <a:rPr lang="en-US" sz="2000" dirty="0">
                <a:solidFill>
                  <a:srgbClr val="0070C0"/>
                </a:solidFill>
              </a:rPr>
              <a:t>Program Counter</a:t>
            </a:r>
            <a:r>
              <a:rPr lang="en-US" sz="2000" dirty="0"/>
              <a:t> (PC) – holds address of the instruction executed next </a:t>
            </a:r>
          </a:p>
          <a:p>
            <a:pPr lvl="1"/>
            <a:r>
              <a:rPr lang="en-US" sz="1800" dirty="0"/>
              <a:t>NOTE: unlike CIR, PC contains *address* of the instruction, not actual instruction</a:t>
            </a:r>
          </a:p>
          <a:p>
            <a:pPr lvl="1"/>
            <a:r>
              <a:rPr lang="en-US" sz="1800" dirty="0"/>
              <a:t>Sometimes called IAR: Instruction Address Register</a:t>
            </a:r>
            <a:endParaRPr lang="en-US" sz="2000" dirty="0"/>
          </a:p>
          <a:p>
            <a:r>
              <a:rPr lang="en-US" sz="2000" dirty="0">
                <a:solidFill>
                  <a:srgbClr val="0070C0"/>
                </a:solidFill>
              </a:rPr>
              <a:t>Memory Data Register</a:t>
            </a:r>
            <a:r>
              <a:rPr lang="en-US" sz="2000" dirty="0"/>
              <a:t> (MDR) – holds data read in from memory or, alternatively, produced by the ALU and waiting to be stored in memory </a:t>
            </a:r>
          </a:p>
          <a:p>
            <a:r>
              <a:rPr lang="en-US" sz="2000" dirty="0">
                <a:solidFill>
                  <a:srgbClr val="0070C0"/>
                </a:solidFill>
              </a:rPr>
              <a:t>Memory Address Register</a:t>
            </a:r>
            <a:r>
              <a:rPr lang="en-US" sz="2000" dirty="0"/>
              <a:t> (MAR) – holds address of RAM memory location where input/output data is supposed to be read in/written out</a:t>
            </a:r>
          </a:p>
          <a:p>
            <a:pPr lvl="1"/>
            <a:r>
              <a:rPr lang="en-US" sz="1800" dirty="0"/>
              <a:t>NOTE: unlike MDR, MAR contains *address* of a mem location, not actual data</a:t>
            </a:r>
            <a:endParaRPr lang="en-US" sz="2000" dirty="0"/>
          </a:p>
          <a:p>
            <a:r>
              <a:rPr lang="en-US" sz="2000" dirty="0">
                <a:solidFill>
                  <a:srgbClr val="0070C0"/>
                </a:solidFill>
              </a:rPr>
              <a:t>Return Address</a:t>
            </a:r>
            <a:r>
              <a:rPr lang="en-US" sz="2000" dirty="0"/>
              <a:t> (RA) – the address where upon finishing a sequence of instructions, the execution should jump and commence with the execution of subsequent instruction</a:t>
            </a:r>
          </a:p>
          <a:p>
            <a:pPr lvl="1"/>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5507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GPU Cache Line</a:t>
            </a:r>
          </a:p>
        </p:txBody>
      </p:sp>
      <p:sp>
        <p:nvSpPr>
          <p:cNvPr id="3" name="Content Placeholder 2"/>
          <p:cNvSpPr>
            <a:spLocks noGrp="1"/>
          </p:cNvSpPr>
          <p:nvPr>
            <p:ph idx="1"/>
          </p:nvPr>
        </p:nvSpPr>
        <p:spPr/>
        <p:txBody>
          <a:bodyPr/>
          <a:lstStyle/>
          <a:p>
            <a:endParaRPr lang="en-US" sz="2000" dirty="0"/>
          </a:p>
          <a:p>
            <a:r>
              <a:rPr lang="en-US" sz="2000" dirty="0"/>
              <a:t>All global memory accesses are cached</a:t>
            </a:r>
          </a:p>
          <a:p>
            <a:pPr lvl="1"/>
            <a:endParaRPr lang="en-US" sz="1600" dirty="0"/>
          </a:p>
          <a:p>
            <a:pPr lvl="1"/>
            <a:endParaRPr lang="en-US" sz="1600" dirty="0"/>
          </a:p>
          <a:p>
            <a:r>
              <a:rPr lang="en-US" sz="2000" dirty="0"/>
              <a:t>A cache line is </a:t>
            </a:r>
            <a:r>
              <a:rPr lang="en-US" sz="2000" b="1" dirty="0">
                <a:solidFill>
                  <a:srgbClr val="C00000"/>
                </a:solidFill>
              </a:rPr>
              <a:t>128 bytes</a:t>
            </a:r>
          </a:p>
          <a:p>
            <a:pPr marL="574675" lvl="1"/>
            <a:r>
              <a:rPr lang="en-US" sz="1800" dirty="0"/>
              <a:t>It maps to a 128-byte aligned segment in global memory</a:t>
            </a:r>
          </a:p>
          <a:p>
            <a:pPr marL="574675" lvl="1"/>
            <a:r>
              <a:rPr lang="en-US" sz="1800" dirty="0"/>
              <a:t>Note: it so happens that 128 bytes = 32 (warp size) * 4 bytes</a:t>
            </a:r>
          </a:p>
          <a:p>
            <a:pPr marL="574675" lvl="1"/>
            <a:r>
              <a:rPr lang="en-US" sz="1800" dirty="0"/>
              <a:t>In other words, 32 floats or 32 </a:t>
            </a:r>
            <a:r>
              <a:rPr lang="en-US" sz="1800" dirty="0" err="1">
                <a:latin typeface="Consolas" panose="020B0609020204030204" pitchFamily="49" charset="0"/>
              </a:rPr>
              <a:t>int</a:t>
            </a:r>
            <a:r>
              <a:rPr lang="en-US" sz="1800" dirty="0" err="1"/>
              <a:t>s</a:t>
            </a:r>
            <a:r>
              <a:rPr lang="en-US" sz="1800" dirty="0"/>
              <a:t> fit in one cache line (and can be brought in L2 or L1 in one trip)</a:t>
            </a:r>
            <a:endParaRPr lang="en-US" sz="2400" dirty="0">
              <a:solidFill>
                <a:srgbClr val="C00000"/>
              </a:solidFill>
            </a:endParaRPr>
          </a:p>
          <a:p>
            <a:endParaRPr lang="en-US" sz="2000" dirty="0"/>
          </a:p>
          <a:p>
            <a:endParaRPr lang="en-US" sz="2000" dirty="0"/>
          </a:p>
          <a:p>
            <a:r>
              <a:rPr lang="en-US" sz="2000" dirty="0"/>
              <a:t>If the size of the type accessed by each thread is more than 4 bytes, a memory request by a warp is first split into separate 128-byte memory requests that are issued independently</a:t>
            </a:r>
          </a:p>
          <a:p>
            <a:endParaRPr lang="en-US" sz="2000"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049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Memory Access Issues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423747" y="1676400"/>
            <a:ext cx="11537794" cy="4411663"/>
          </a:xfrm>
        </p:spPr>
        <p:txBody>
          <a:bodyPr>
            <a:normAutofit fontScale="92500" lnSpcReduction="20000"/>
          </a:bodyPr>
          <a:lstStyle/>
          <a:p>
            <a:r>
              <a:rPr lang="en-US" dirty="0"/>
              <a:t>Issue 1: Not all </a:t>
            </a:r>
            <a:r>
              <a:rPr lang="en-US" dirty="0">
                <a:solidFill>
                  <a:srgbClr val="0070C0"/>
                </a:solidFill>
              </a:rPr>
              <a:t>global</a:t>
            </a:r>
            <a:r>
              <a:rPr lang="en-US" dirty="0"/>
              <a:t> memory accesses are equally efficient</a:t>
            </a:r>
          </a:p>
          <a:p>
            <a:pPr lvl="1"/>
            <a:r>
              <a:rPr lang="en-US" dirty="0"/>
              <a:t>How can you optimize memory access?</a:t>
            </a:r>
          </a:p>
          <a:p>
            <a:pPr lvl="1"/>
            <a:r>
              <a:rPr lang="en-US" dirty="0"/>
              <a:t>Question is highly relevant (for fast execution)</a:t>
            </a:r>
          </a:p>
          <a:p>
            <a:endParaRPr lang="en-US" dirty="0"/>
          </a:p>
          <a:p>
            <a:endParaRPr lang="en-US" dirty="0"/>
          </a:p>
          <a:p>
            <a:r>
              <a:rPr lang="en-US" dirty="0"/>
              <a:t>Issue 2: Not all </a:t>
            </a:r>
            <a:r>
              <a:rPr lang="en-US" dirty="0">
                <a:solidFill>
                  <a:srgbClr val="0070C0"/>
                </a:solidFill>
              </a:rPr>
              <a:t>shared</a:t>
            </a:r>
            <a:r>
              <a:rPr lang="en-US" dirty="0"/>
              <a:t> memory accesses are equally efficient</a:t>
            </a:r>
          </a:p>
          <a:p>
            <a:pPr lvl="1"/>
            <a:r>
              <a:rPr lang="en-US" dirty="0"/>
              <a:t>How can we optimize shared memory accesses?</a:t>
            </a:r>
          </a:p>
          <a:p>
            <a:pPr lvl="1"/>
            <a:r>
              <a:rPr lang="en-US" dirty="0"/>
              <a:t>Moderately relevant question</a:t>
            </a:r>
          </a:p>
          <a:p>
            <a:pPr lvl="1"/>
            <a:r>
              <a:rPr lang="en-US" dirty="0"/>
              <a:t>Discussed already (bottom line: avoid bank conflicts)</a:t>
            </a:r>
          </a:p>
          <a:p>
            <a:pPr lvl="1"/>
            <a:endParaRPr lang="en-US" dirty="0"/>
          </a:p>
          <a:p>
            <a:endParaRPr lang="en-US" dirty="0"/>
          </a:p>
          <a:p>
            <a:endParaRPr lang="en-US" dirty="0"/>
          </a:p>
          <a:p>
            <a:r>
              <a:rPr lang="en-US" dirty="0"/>
              <a:t>NOTE: Getting global memory access right has higher priority</a:t>
            </a:r>
            <a:endParaRPr lang="en-US" sz="2000" dirty="0"/>
          </a:p>
        </p:txBody>
      </p:sp>
    </p:spTree>
    <p:extLst>
      <p:ext uri="{BB962C8B-B14F-4D97-AF65-F5344CB8AC3E}">
        <p14:creationId xmlns:p14="http://schemas.microsoft.com/office/powerpoint/2010/main" val="31542391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Access “Divergence”</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Concept is similar to thread divergence and often conflated</a:t>
            </a:r>
          </a:p>
          <a:p>
            <a:endParaRPr lang="en-US" sz="1900" dirty="0"/>
          </a:p>
          <a:p>
            <a:endParaRPr lang="en-US" sz="1900" dirty="0"/>
          </a:p>
          <a:p>
            <a:r>
              <a:rPr lang="en-US" sz="2000" dirty="0"/>
              <a:t>Hardware is optimized for accessing contiguous blocks of global memory when performing loads and stores</a:t>
            </a:r>
          </a:p>
          <a:p>
            <a:endParaRPr lang="en-US" sz="1900" dirty="0"/>
          </a:p>
          <a:p>
            <a:endParaRPr lang="en-US" sz="1900" dirty="0"/>
          </a:p>
          <a:p>
            <a:r>
              <a:rPr lang="en-US" sz="1900" dirty="0"/>
              <a:t>“block of global memory”: a 128-byte aligned chunk of 128 byte of memory</a:t>
            </a:r>
          </a:p>
          <a:p>
            <a:pPr lvl="1"/>
            <a:r>
              <a:rPr lang="en-US" sz="1500" dirty="0"/>
              <a:t>Becomes a GPU cache line, once it gets read in L2 (and possibly L1)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0873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2" name="Rectangle 2"/>
          <p:cNvSpPr>
            <a:spLocks noGrp="1" noChangeArrowheads="1"/>
          </p:cNvSpPr>
          <p:nvPr>
            <p:ph type="title"/>
          </p:nvPr>
        </p:nvSpPr>
        <p:spPr/>
        <p:txBody>
          <a:bodyPr/>
          <a:lstStyle/>
          <a:p>
            <a:r>
              <a:rPr lang="en-US" sz="3200" dirty="0"/>
              <a:t>Global Memory Access</a:t>
            </a:r>
          </a:p>
        </p:txBody>
      </p:sp>
      <p:sp>
        <p:nvSpPr>
          <p:cNvPr id="1044483" name="Rectangle 3"/>
          <p:cNvSpPr>
            <a:spLocks noGrp="1" noChangeArrowheads="1"/>
          </p:cNvSpPr>
          <p:nvPr>
            <p:ph idx="1"/>
          </p:nvPr>
        </p:nvSpPr>
        <p:spPr/>
        <p:txBody>
          <a:bodyPr/>
          <a:lstStyle/>
          <a:p>
            <a:endParaRPr lang="en-US" sz="2000" dirty="0"/>
          </a:p>
          <a:p>
            <a:r>
              <a:rPr lang="en-US" sz="2000" dirty="0"/>
              <a:t>Two attributes of a global memory access are relevant when fetching data into shared memory and/or registers</a:t>
            </a:r>
          </a:p>
          <a:p>
            <a:endParaRPr lang="en-US" sz="2000" dirty="0"/>
          </a:p>
          <a:p>
            <a:pPr lvl="1"/>
            <a:r>
              <a:rPr lang="en-US" sz="1800" dirty="0"/>
              <a:t>Attribute 1: The </a:t>
            </a:r>
            <a:r>
              <a:rPr lang="en-US" sz="1800" b="1" dirty="0">
                <a:solidFill>
                  <a:srgbClr val="C00000"/>
                </a:solidFill>
              </a:rPr>
              <a:t>layout of the access </a:t>
            </a:r>
            <a:r>
              <a:rPr lang="en-US" sz="1800" dirty="0"/>
              <a:t>to global memory (the pattern of the access) </a:t>
            </a:r>
          </a:p>
          <a:p>
            <a:pPr lvl="1"/>
            <a:endParaRPr lang="en-US" sz="1800" dirty="0"/>
          </a:p>
          <a:p>
            <a:pPr lvl="1"/>
            <a:r>
              <a:rPr lang="en-US" sz="1800" dirty="0"/>
              <a:t>Attribute 2: The </a:t>
            </a:r>
            <a:r>
              <a:rPr lang="en-US" sz="1800" b="1" dirty="0">
                <a:solidFill>
                  <a:srgbClr val="C00000"/>
                </a:solidFill>
              </a:rPr>
              <a:t>alignment</a:t>
            </a:r>
            <a:r>
              <a:rPr lang="en-US" sz="1800" dirty="0"/>
              <a:t> of the data you try to fetch from global memory</a:t>
            </a:r>
          </a:p>
          <a:p>
            <a:pPr lvl="1"/>
            <a:endParaRPr lang="en-US" sz="1800" dirty="0"/>
          </a:p>
          <a:p>
            <a:pPr lvl="1"/>
            <a:endParaRPr lang="en-US" sz="1800" dirty="0"/>
          </a:p>
          <a:p>
            <a:pPr lvl="1"/>
            <a:endParaRPr lang="en-US" sz="1800" dirty="0"/>
          </a:p>
          <a:p>
            <a:pPr lvl="1"/>
            <a:endParaRPr lang="en-US" sz="1800" dirty="0"/>
          </a:p>
          <a:p>
            <a:r>
              <a:rPr lang="en-US" sz="2000" u="sng" dirty="0"/>
              <a:t>IMPORTANT</a:t>
            </a:r>
            <a:r>
              <a:rPr lang="en-US" sz="2000" dirty="0"/>
              <a:t>:</a:t>
            </a:r>
          </a:p>
          <a:p>
            <a:pPr lvl="1"/>
            <a:r>
              <a:rPr lang="en-US" sz="1600" dirty="0"/>
              <a:t>The two attributes in red should be interpreted in the context of a </a:t>
            </a:r>
            <a:r>
              <a:rPr lang="en-US" sz="1600" dirty="0">
                <a:solidFill>
                  <a:srgbClr val="0070C0"/>
                </a:solidFill>
              </a:rPr>
              <a:t>global memory transaction</a:t>
            </a:r>
            <a:r>
              <a:rPr lang="en-US" sz="1600" dirty="0"/>
              <a:t> carried out by </a:t>
            </a:r>
            <a:r>
              <a:rPr lang="en-US" sz="1600" b="1" dirty="0">
                <a:solidFill>
                  <a:srgbClr val="FF0000"/>
                </a:solidFill>
              </a:rPr>
              <a:t>one warp </a:t>
            </a:r>
            <a:r>
              <a:rPr lang="en-US" sz="1600" dirty="0"/>
              <a:t>of threads</a:t>
            </a:r>
          </a:p>
          <a:p>
            <a:pPr lvl="2"/>
            <a:r>
              <a:rPr lang="en-US" sz="1400" dirty="0"/>
              <a:t>That is, not by one thread, not all threads in a block, not all threads in a grid, etc. But one </a:t>
            </a:r>
            <a:r>
              <a:rPr lang="en-US" sz="1400" u="sng" dirty="0"/>
              <a:t>warp of threads</a:t>
            </a:r>
          </a:p>
          <a:p>
            <a:pPr marL="344487" lvl="1" indent="0">
              <a:buNone/>
            </a:pPr>
            <a:endParaRPr lang="en-US" sz="18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917565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4" name="Rectangle 2"/>
          <p:cNvSpPr>
            <a:spLocks noGrp="1" noChangeArrowheads="1"/>
          </p:cNvSpPr>
          <p:nvPr>
            <p:ph type="title"/>
          </p:nvPr>
        </p:nvSpPr>
        <p:spPr/>
        <p:txBody>
          <a:bodyPr/>
          <a:lstStyle/>
          <a:p>
            <a:r>
              <a:rPr lang="en-US" sz="3200" dirty="0"/>
              <a:t>Comment, on the “</a:t>
            </a:r>
            <a:r>
              <a:rPr lang="en-US" sz="3200" dirty="0">
                <a:solidFill>
                  <a:srgbClr val="FFC000"/>
                </a:solidFill>
              </a:rPr>
              <a:t>layout of the access</a:t>
            </a:r>
            <a:r>
              <a:rPr lang="en-US" sz="3200" dirty="0"/>
              <a:t>” attribute</a:t>
            </a:r>
          </a:p>
        </p:txBody>
      </p:sp>
      <p:sp>
        <p:nvSpPr>
          <p:cNvPr id="1052675" name="Rectangle 3"/>
          <p:cNvSpPr>
            <a:spLocks noGrp="1" noChangeArrowheads="1"/>
          </p:cNvSpPr>
          <p:nvPr>
            <p:ph idx="1"/>
          </p:nvPr>
        </p:nvSpPr>
        <p:spPr/>
        <p:txBody>
          <a:bodyPr/>
          <a:lstStyle/>
          <a:p>
            <a:endParaRPr lang="en-US" sz="2000" dirty="0"/>
          </a:p>
          <a:p>
            <a:r>
              <a:rPr lang="en-US" sz="2000" dirty="0"/>
              <a:t>The basic idea: </a:t>
            </a:r>
          </a:p>
          <a:p>
            <a:pPr lvl="1"/>
            <a:r>
              <a:rPr lang="en-US" sz="1800" dirty="0"/>
              <a:t>Suppose each thread in a warp accesses a global memory address for a load operation at some point in the execution of the kernel</a:t>
            </a:r>
          </a:p>
          <a:p>
            <a:pPr lvl="2"/>
            <a:endParaRPr lang="en-US" sz="1500" dirty="0"/>
          </a:p>
          <a:p>
            <a:pPr lvl="1"/>
            <a:r>
              <a:rPr lang="en-US" sz="1800" dirty="0"/>
              <a:t>These threads can access global memory data that is either </a:t>
            </a:r>
            <a:r>
              <a:rPr lang="en-US" sz="1800" dirty="0">
                <a:solidFill>
                  <a:srgbClr val="0070C0"/>
                </a:solidFill>
              </a:rPr>
              <a:t>(a)</a:t>
            </a:r>
            <a:r>
              <a:rPr lang="en-US" sz="1800" dirty="0"/>
              <a:t> neatly grouped, or </a:t>
            </a:r>
            <a:r>
              <a:rPr lang="en-US" sz="1800" dirty="0">
                <a:solidFill>
                  <a:srgbClr val="0070C0"/>
                </a:solidFill>
              </a:rPr>
              <a:t>(b)</a:t>
            </a:r>
            <a:r>
              <a:rPr lang="en-US" sz="1800" dirty="0"/>
              <a:t> scattered all over the place</a:t>
            </a:r>
          </a:p>
          <a:p>
            <a:pPr lvl="2"/>
            <a:endParaRPr lang="en-US" sz="1500" dirty="0"/>
          </a:p>
          <a:p>
            <a:pPr lvl="1"/>
            <a:r>
              <a:rPr lang="en-US" sz="1800" dirty="0"/>
              <a:t>Case (a) is called a “</a:t>
            </a:r>
            <a:r>
              <a:rPr lang="en-US" sz="1800" dirty="0">
                <a:solidFill>
                  <a:srgbClr val="C00000"/>
                </a:solidFill>
              </a:rPr>
              <a:t>coalesced memory access</a:t>
            </a:r>
            <a:r>
              <a:rPr lang="en-US" sz="1800" dirty="0"/>
              <a:t>” </a:t>
            </a:r>
          </a:p>
          <a:p>
            <a:pPr lvl="2"/>
            <a:r>
              <a:rPr lang="en-US" sz="1700" dirty="0"/>
              <a:t>If you end up with (b) this will adversely impact the effective bandwidth of your program</a:t>
            </a:r>
          </a:p>
          <a:p>
            <a:pPr lvl="2"/>
            <a:endParaRPr lang="en-US" sz="1500" dirty="0"/>
          </a:p>
          <a:p>
            <a:pPr lvl="1"/>
            <a:endParaRPr lang="en-US" sz="1800" dirty="0"/>
          </a:p>
          <a:p>
            <a:pPr lvl="1"/>
            <a:r>
              <a:rPr lang="en-US" sz="1800" dirty="0"/>
              <a:t>Analogy</a:t>
            </a:r>
          </a:p>
          <a:p>
            <a:pPr lvl="2"/>
            <a:r>
              <a:rPr lang="en-US" sz="1700" dirty="0"/>
              <a:t>It’s one thing to get the timber I need from one forest</a:t>
            </a:r>
          </a:p>
          <a:p>
            <a:pPr lvl="2"/>
            <a:r>
              <a:rPr lang="en-US" sz="1700" dirty="0"/>
              <a:t>Alternatively, in case I need timber from different forests several trips will be in order to get what I need</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51795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4" name="Rectangle 2"/>
          <p:cNvSpPr>
            <a:spLocks noGrp="1" noChangeArrowheads="1"/>
          </p:cNvSpPr>
          <p:nvPr>
            <p:ph type="title"/>
          </p:nvPr>
        </p:nvSpPr>
        <p:spPr/>
        <p:txBody>
          <a:bodyPr/>
          <a:lstStyle/>
          <a:p>
            <a:r>
              <a:rPr lang="en-US" sz="3200" dirty="0"/>
              <a:t>Comment, on the “</a:t>
            </a:r>
            <a:r>
              <a:rPr lang="en-US" sz="3200" dirty="0">
                <a:solidFill>
                  <a:srgbClr val="FFC000"/>
                </a:solidFill>
              </a:rPr>
              <a:t>alignment</a:t>
            </a:r>
            <a:r>
              <a:rPr lang="en-US" sz="3200" dirty="0"/>
              <a:t>” attribute</a:t>
            </a:r>
          </a:p>
        </p:txBody>
      </p:sp>
      <p:sp>
        <p:nvSpPr>
          <p:cNvPr id="1052675" name="Rectangle 3"/>
          <p:cNvSpPr>
            <a:spLocks noGrp="1" noChangeArrowheads="1"/>
          </p:cNvSpPr>
          <p:nvPr>
            <p:ph idx="1"/>
          </p:nvPr>
        </p:nvSpPr>
        <p:spPr/>
        <p:txBody>
          <a:bodyPr/>
          <a:lstStyle/>
          <a:p>
            <a:endParaRPr lang="en-US" sz="2000" dirty="0"/>
          </a:p>
          <a:p>
            <a:endParaRPr lang="en-US" sz="2000" dirty="0"/>
          </a:p>
          <a:p>
            <a:endParaRPr lang="en-US" sz="2000" dirty="0"/>
          </a:p>
          <a:p>
            <a:r>
              <a:rPr lang="en-US" sz="2000" dirty="0"/>
              <a:t>Fact: Any address of memory allocated in device memory with </a:t>
            </a:r>
            <a:r>
              <a:rPr lang="en-US" sz="2000" dirty="0" err="1">
                <a:latin typeface="Consolas" panose="020B0609020204030204" pitchFamily="49" charset="0"/>
              </a:rPr>
              <a:t>cudaMalloc</a:t>
            </a:r>
            <a:r>
              <a:rPr lang="en-US" sz="2000" dirty="0"/>
              <a:t> is a multiple of 256</a:t>
            </a:r>
          </a:p>
          <a:p>
            <a:endParaRPr lang="en-US" sz="2000" dirty="0"/>
          </a:p>
          <a:p>
            <a:endParaRPr lang="en-US" sz="2000" dirty="0"/>
          </a:p>
          <a:p>
            <a:endParaRPr lang="en-US" sz="2000" dirty="0"/>
          </a:p>
          <a:p>
            <a:r>
              <a:rPr lang="en-US" sz="2000" dirty="0"/>
              <a:t>The “alignment” component of this story: </a:t>
            </a:r>
          </a:p>
          <a:p>
            <a:pPr lvl="1"/>
            <a:r>
              <a:rPr lang="en-US" sz="1600" dirty="0"/>
              <a:t>It’s great when all threads in a warp access data inside only one memory block</a:t>
            </a:r>
          </a:p>
          <a:p>
            <a:endParaRPr lang="en-US" sz="2000" dirty="0"/>
          </a:p>
          <a:p>
            <a:endParaRPr lang="en-US" sz="20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93809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Hitting the jackpot/winning the lottery</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dirty="0"/>
              <a:t>Best memory accesses are simultaneously: (1) coalesced and (2) properly aligned</a:t>
            </a:r>
          </a:p>
          <a:p>
            <a:endParaRPr lang="en-US" dirty="0"/>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11621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is this important?</a:t>
            </a:r>
          </a:p>
        </p:txBody>
      </p:sp>
      <p:sp>
        <p:nvSpPr>
          <p:cNvPr id="3" name="Content Placeholder 2"/>
          <p:cNvSpPr>
            <a:spLocks noGrp="1"/>
          </p:cNvSpPr>
          <p:nvPr>
            <p:ph idx="1"/>
          </p:nvPr>
        </p:nvSpPr>
        <p:spPr/>
        <p:txBody>
          <a:bodyPr>
            <a:normAutofit/>
          </a:bodyPr>
          <a:lstStyle/>
          <a:p>
            <a:endParaRPr lang="en-US" sz="2000" dirty="0"/>
          </a:p>
          <a:p>
            <a:endParaRPr lang="en-US" sz="2000" dirty="0"/>
          </a:p>
          <a:p>
            <a:endParaRPr lang="en-US" sz="2000" dirty="0"/>
          </a:p>
          <a:p>
            <a:endParaRPr lang="en-US" sz="2000" dirty="0"/>
          </a:p>
          <a:p>
            <a:r>
              <a:rPr lang="en-US" sz="2000" dirty="0"/>
              <a:t>In </a:t>
            </a:r>
            <a:r>
              <a:rPr lang="en-US" sz="2000" dirty="0">
                <a:solidFill>
                  <a:srgbClr val="C00000"/>
                </a:solidFill>
              </a:rPr>
              <a:t>Scenario B</a:t>
            </a:r>
            <a:r>
              <a:rPr lang="en-US" sz="2000" dirty="0"/>
              <a:t> you have half the effective bandwidth you get in </a:t>
            </a:r>
            <a:r>
              <a:rPr lang="en-US" sz="2000" dirty="0">
                <a:solidFill>
                  <a:srgbClr val="C00000"/>
                </a:solidFill>
              </a:rPr>
              <a:t>Scenario A</a:t>
            </a:r>
          </a:p>
          <a:p>
            <a:pPr lvl="1"/>
            <a:r>
              <a:rPr lang="en-US" sz="1800" dirty="0"/>
              <a:t>Just because of the alignment of your data access</a:t>
            </a:r>
          </a:p>
          <a:p>
            <a:pPr marL="0" indent="0">
              <a:buNone/>
            </a:pPr>
            <a:endParaRPr lang="en-US" sz="2000" dirty="0"/>
          </a:p>
          <a:p>
            <a:r>
              <a:rPr lang="en-US" sz="2000" dirty="0"/>
              <a:t>If your code is memory bound and dominated by this type of access, you might see a sizeable slow down…</a:t>
            </a:r>
          </a:p>
          <a:p>
            <a:pPr lvl="1"/>
            <a:r>
              <a:rPr lang="en-US" sz="1600" dirty="0"/>
              <a:t>However, the slowdown is not by a factor of 2, since the memory transactions are pipelined too</a:t>
            </a:r>
          </a:p>
          <a:p>
            <a:endParaRPr lang="en-US" sz="2000" dirty="0"/>
          </a:p>
          <a:p>
            <a:r>
              <a:rPr lang="en-US" sz="2000" dirty="0"/>
              <a:t>The moral of the story:</a:t>
            </a:r>
          </a:p>
          <a:p>
            <a:pPr lvl="1"/>
            <a:r>
              <a:rPr lang="en-US" sz="1800" dirty="0"/>
              <a:t>When you reach out to fetch data from global memory, </a:t>
            </a:r>
            <a:r>
              <a:rPr lang="en-US" sz="1800" dirty="0">
                <a:solidFill>
                  <a:srgbClr val="0070C0"/>
                </a:solidFill>
              </a:rPr>
              <a:t>visualize how a </a:t>
            </a:r>
            <a:r>
              <a:rPr lang="en-US" sz="1800" b="1" u="sng" dirty="0">
                <a:solidFill>
                  <a:srgbClr val="0070C0"/>
                </a:solidFill>
              </a:rPr>
              <a:t>warp of threads</a:t>
            </a:r>
            <a:r>
              <a:rPr lang="en-US" sz="1800" dirty="0">
                <a:solidFill>
                  <a:srgbClr val="0070C0"/>
                </a:solidFill>
              </a:rPr>
              <a:t> reaches out for access</a:t>
            </a:r>
            <a:r>
              <a:rPr lang="en-US" sz="1800" dirty="0"/>
              <a:t>.  </a:t>
            </a:r>
          </a:p>
          <a:p>
            <a:pPr lvl="2"/>
            <a:r>
              <a:rPr lang="en-US" sz="1600" dirty="0"/>
              <a:t>Is the access coalesced and well aligned?</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B7A2347-A680-2907-E1F2-7E66C5E7CF13}"/>
              </a:ext>
            </a:extLst>
          </p:cNvPr>
          <p:cNvPicPr>
            <a:picLocks noChangeAspect="1"/>
          </p:cNvPicPr>
          <p:nvPr/>
        </p:nvPicPr>
        <p:blipFill rotWithShape="1">
          <a:blip r:embed="rId2"/>
          <a:srcRect b="51715"/>
          <a:stretch/>
        </p:blipFill>
        <p:spPr>
          <a:xfrm>
            <a:off x="0" y="747710"/>
            <a:ext cx="5726545" cy="2303715"/>
          </a:xfrm>
          <a:prstGeom prst="rect">
            <a:avLst/>
          </a:prstGeom>
        </p:spPr>
      </p:pic>
      <p:pic>
        <p:nvPicPr>
          <p:cNvPr id="6" name="Picture 5">
            <a:extLst>
              <a:ext uri="{FF2B5EF4-FFF2-40B4-BE49-F238E27FC236}">
                <a16:creationId xmlns:a16="http://schemas.microsoft.com/office/drawing/2014/main" id="{E4FF7EA2-9AB4-8431-7AB8-F812796864F0}"/>
              </a:ext>
            </a:extLst>
          </p:cNvPr>
          <p:cNvPicPr>
            <a:picLocks noChangeAspect="1"/>
          </p:cNvPicPr>
          <p:nvPr/>
        </p:nvPicPr>
        <p:blipFill rotWithShape="1">
          <a:blip r:embed="rId2"/>
          <a:srcRect l="6749" t="48286" r="7385" b="3517"/>
          <a:stretch/>
        </p:blipFill>
        <p:spPr>
          <a:xfrm>
            <a:off x="6318606" y="823394"/>
            <a:ext cx="4693699" cy="2195020"/>
          </a:xfrm>
          <a:prstGeom prst="rect">
            <a:avLst/>
          </a:prstGeom>
        </p:spPr>
      </p:pic>
      <p:sp>
        <p:nvSpPr>
          <p:cNvPr id="7" name="TextBox 6">
            <a:extLst>
              <a:ext uri="{FF2B5EF4-FFF2-40B4-BE49-F238E27FC236}">
                <a16:creationId xmlns:a16="http://schemas.microsoft.com/office/drawing/2014/main" id="{A37D1EA1-0C1A-8B74-AD8A-0D30EFF54FD7}"/>
              </a:ext>
            </a:extLst>
          </p:cNvPr>
          <p:cNvSpPr txBox="1"/>
          <p:nvPr/>
        </p:nvSpPr>
        <p:spPr>
          <a:xfrm>
            <a:off x="5370375" y="1458187"/>
            <a:ext cx="904125" cy="646331"/>
          </a:xfrm>
          <a:prstGeom prst="rect">
            <a:avLst/>
          </a:prstGeom>
          <a:noFill/>
        </p:spPr>
        <p:txBody>
          <a:bodyPr wrap="square" rtlCol="0">
            <a:spAutoFit/>
          </a:bodyPr>
          <a:lstStyle/>
          <a:p>
            <a:r>
              <a:rPr lang="zh-CN" altLang="en-US" dirty="0"/>
              <a:t>← </a:t>
            </a:r>
            <a:r>
              <a:rPr lang="en-US" altLang="zh-CN" dirty="0"/>
              <a:t>A</a:t>
            </a:r>
          </a:p>
          <a:p>
            <a:r>
              <a:rPr lang="zh-CN" altLang="en-US" dirty="0"/>
              <a:t>      </a:t>
            </a:r>
            <a:r>
              <a:rPr lang="en-US" altLang="zh-CN" dirty="0"/>
              <a:t>B </a:t>
            </a:r>
            <a:r>
              <a:rPr lang="zh-CN" altLang="en-US" dirty="0"/>
              <a:t>→</a:t>
            </a:r>
            <a:endParaRPr lang="en-US" dirty="0"/>
          </a:p>
        </p:txBody>
      </p:sp>
    </p:spTree>
    <p:extLst>
      <p:ext uri="{BB962C8B-B14F-4D97-AF65-F5344CB8AC3E}">
        <p14:creationId xmlns:p14="http://schemas.microsoft.com/office/powerpoint/2010/main" val="415779763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on the effective bandwidth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a:p>
              <a:p>
                <a:r>
                  <a:rPr lang="en-US" dirty="0"/>
                  <a:t>If you need data from multiple 128 byte-memory blocks, effective bandwidth goes down</a:t>
                </a:r>
              </a:p>
              <a:p>
                <a:pPr lvl="1"/>
                <a:r>
                  <a:rPr lang="en-US" dirty="0"/>
                  <a:t>However, latency is not </a:t>
                </a:r>
              </a:p>
              <a:p>
                <a:endParaRPr lang="en-US" dirty="0"/>
              </a:p>
              <a:p>
                <a:r>
                  <a:rPr lang="en-US" dirty="0"/>
                  <a:t>Reduction in effective bandwidth (assuming caching doesn’t come into play)</a:t>
                </a:r>
              </a:p>
              <a:p>
                <a:pPr lvl="1"/>
                <a:r>
                  <a:rPr lang="en-US" dirty="0"/>
                  <a:t>Reduction equal to the number of 128-byte memory blocks you are hitting on</a:t>
                </a:r>
              </a:p>
              <a:p>
                <a:endParaRPr lang="en-US" dirty="0"/>
              </a:p>
              <a:p>
                <a:endParaRPr lang="en-US" dirty="0"/>
              </a:p>
              <a:p>
                <a:r>
                  <a:rPr lang="en-US" dirty="0"/>
                  <a:t>Side effect: if you work with type </a:t>
                </a:r>
                <a:r>
                  <a:rPr lang="en-US" dirty="0">
                    <a:solidFill>
                      <a:srgbClr val="0070C0"/>
                    </a:solidFill>
                    <a:latin typeface="Consolas" panose="020B0609020204030204" pitchFamily="49" charset="0"/>
                  </a:rPr>
                  <a:t>double</a:t>
                </a:r>
                <a:r>
                  <a:rPr lang="en-US" dirty="0"/>
                  <a:t>, effective bandwidth halves (vs. </a:t>
                </a:r>
                <a:r>
                  <a:rPr lang="en-US" dirty="0">
                    <a:latin typeface="Consolas" panose="020B0609020204030204" pitchFamily="49" charset="0"/>
                  </a:rPr>
                  <a:t>float</a:t>
                </a:r>
                <a:r>
                  <a:rPr lang="en-US" dirty="0"/>
                  <a:t> or </a:t>
                </a:r>
                <a:r>
                  <a:rPr lang="en-US" dirty="0">
                    <a:latin typeface="Consolas" panose="020B0609020204030204" pitchFamily="49" charset="0"/>
                  </a:rPr>
                  <a:t>int</a:t>
                </a:r>
                <a:r>
                  <a:rPr lang="en-US" dirty="0"/>
                  <a:t>)</a:t>
                </a:r>
              </a:p>
              <a:p>
                <a:pPr lvl="1"/>
                <a:r>
                  <a:rPr lang="en-US" dirty="0">
                    <a:latin typeface="Consolas" panose="020B0609020204030204" pitchFamily="49" charset="0"/>
                  </a:rPr>
                  <a:t>float</a:t>
                </a:r>
                <a:r>
                  <a:rPr lang="en-US" dirty="0"/>
                  <a:t> &amp; </a:t>
                </a:r>
                <a:r>
                  <a:rPr lang="en-US" dirty="0">
                    <a:latin typeface="Consolas" panose="020B0609020204030204" pitchFamily="49" charset="0"/>
                  </a:rPr>
                  <a:t>int</a:t>
                </a:r>
                <a:r>
                  <a:rPr lang="en-US" dirty="0"/>
                  <a:t>: 4 bytes (4 </a:t>
                </a:r>
                <a14:m>
                  <m:oMath xmlns:m="http://schemas.openxmlformats.org/officeDocument/2006/math">
                    <m:r>
                      <a:rPr lang="en-US" b="0" i="1" smtClean="0">
                        <a:latin typeface="Cambria Math" panose="02040503050406030204" pitchFamily="18" charset="0"/>
                      </a:rPr>
                      <m:t>×</m:t>
                    </m:r>
                  </m:oMath>
                </a14:m>
                <a:r>
                  <a:rPr lang="en-US" dirty="0"/>
                  <a:t>32 threads/warp = 128 bytes)</a:t>
                </a:r>
              </a:p>
              <a:p>
                <a:pPr lvl="1"/>
                <a:r>
                  <a:rPr lang="en-US" dirty="0">
                    <a:latin typeface="Consolas" panose="020B0609020204030204" pitchFamily="49" charset="0"/>
                  </a:rPr>
                  <a:t>double</a:t>
                </a:r>
                <a:r>
                  <a:rPr lang="en-US" dirty="0"/>
                  <a:t>: 8 bytes (8 </a:t>
                </a:r>
                <a14:m>
                  <m:oMath xmlns:m="http://schemas.openxmlformats.org/officeDocument/2006/math">
                    <m:r>
                      <a:rPr lang="en-US" i="1">
                        <a:latin typeface="Cambria Math" panose="02040503050406030204" pitchFamily="18" charset="0"/>
                      </a:rPr>
                      <m:t>×</m:t>
                    </m:r>
                  </m:oMath>
                </a14:m>
                <a:r>
                  <a:rPr lang="en-US" dirty="0"/>
                  <a:t>32 threads/warp = 256 bytes </a:t>
                </a:r>
                <a14:m>
                  <m:oMath xmlns:m="http://schemas.openxmlformats.org/officeDocument/2006/math">
                    <m:r>
                      <a:rPr lang="en-US" i="1">
                        <a:latin typeface="Cambria Math" panose="02040503050406030204" pitchFamily="18" charset="0"/>
                      </a:rPr>
                      <m:t>→</m:t>
                    </m:r>
                  </m:oMath>
                </a14:m>
                <a:r>
                  <a:rPr lang="en-US" dirty="0"/>
                  <a:t> likely hitting at least 2 mem. blocks)</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8067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Test Your Understanding</a:t>
            </a:r>
          </a:p>
        </p:txBody>
      </p:sp>
      <p:sp>
        <p:nvSpPr>
          <p:cNvPr id="3" name="Content Placeholder 2"/>
          <p:cNvSpPr>
            <a:spLocks noGrp="1"/>
          </p:cNvSpPr>
          <p:nvPr>
            <p:ph idx="1"/>
          </p:nvPr>
        </p:nvSpPr>
        <p:spPr/>
        <p:txBody>
          <a:bodyPr/>
          <a:lstStyle/>
          <a:p>
            <a:r>
              <a:rPr lang="en-US" sz="1800" dirty="0"/>
              <a:t>Given that the x field of a thread index changes the fastest, is the array indexing scheme on the previous slide good or bad?</a:t>
            </a:r>
          </a:p>
          <a:p>
            <a:pPr lvl="1"/>
            <a:r>
              <a:rPr lang="en-US" sz="1400" dirty="0"/>
              <a:t>HINT: think how threads are mapped into a set of 1D sequence of consecutive IDs</a:t>
            </a:r>
          </a:p>
          <a:p>
            <a:endParaRPr lang="en-US" sz="1800" dirty="0"/>
          </a:p>
          <a:p>
            <a:r>
              <a:rPr lang="en-US" sz="1800" dirty="0"/>
              <a:t>The “good or bad” refers to how data is accessed in the device’s global memory </a:t>
            </a:r>
          </a:p>
          <a:p>
            <a:endParaRPr lang="en-US" sz="1800" dirty="0"/>
          </a:p>
          <a:p>
            <a:endParaRPr lang="en-US" sz="1800" dirty="0"/>
          </a:p>
          <a:p>
            <a:r>
              <a:rPr lang="en-US" sz="1800" dirty="0"/>
              <a:t>In other words should we have</a:t>
            </a:r>
          </a:p>
          <a:p>
            <a:endParaRPr lang="en-US" sz="1800" dirty="0"/>
          </a:p>
          <a:p>
            <a:endParaRPr lang="en-US" sz="1800" dirty="0"/>
          </a:p>
          <a:p>
            <a:pPr marL="0" indent="0">
              <a:buNone/>
            </a:pPr>
            <a:r>
              <a:rPr lang="en-US" sz="1800" dirty="0"/>
              <a:t>or… </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909260" y="4240752"/>
            <a:ext cx="3603872" cy="369332"/>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C[i][j] = A[i][j] + B[i][j]</a:t>
            </a:r>
          </a:p>
        </p:txBody>
      </p:sp>
      <p:sp>
        <p:nvSpPr>
          <p:cNvPr id="6" name="Rectangle 5"/>
          <p:cNvSpPr/>
          <p:nvPr/>
        </p:nvSpPr>
        <p:spPr>
          <a:xfrm>
            <a:off x="1919029" y="5155152"/>
            <a:ext cx="3603872" cy="369332"/>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C[j][i] = A[j][i] + B[j][i]</a:t>
            </a:r>
          </a:p>
        </p:txBody>
      </p:sp>
      <p:pic>
        <p:nvPicPr>
          <p:cNvPr id="8" name="Picture 2">
            <a:extLst>
              <a:ext uri="{FF2B5EF4-FFF2-40B4-BE49-F238E27FC236}">
                <a16:creationId xmlns:a16="http://schemas.microsoft.com/office/drawing/2014/main" id="{346EF526-7245-4769-BBB9-274B7F43DE5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9612"/>
          <a:stretch/>
        </p:blipFill>
        <p:spPr bwMode="auto">
          <a:xfrm>
            <a:off x="6593413" y="3063926"/>
            <a:ext cx="5330331" cy="3092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3C979203-F7A1-8B1C-B255-C29D56C9F244}"/>
              </a:ext>
            </a:extLst>
          </p:cNvPr>
          <p:cNvSpPr/>
          <p:nvPr/>
        </p:nvSpPr>
        <p:spPr>
          <a:xfrm>
            <a:off x="6883685" y="3760342"/>
            <a:ext cx="1910994" cy="390418"/>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718994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Register Types (2/2)</a:t>
            </a:r>
          </a:p>
        </p:txBody>
      </p:sp>
      <p:sp>
        <p:nvSpPr>
          <p:cNvPr id="3" name="Content Placeholder 2"/>
          <p:cNvSpPr>
            <a:spLocks noGrp="1"/>
          </p:cNvSpPr>
          <p:nvPr>
            <p:ph idx="1"/>
          </p:nvPr>
        </p:nvSpPr>
        <p:spPr/>
        <p:txBody>
          <a:bodyPr>
            <a:normAutofit fontScale="92500" lnSpcReduction="10000"/>
          </a:bodyPr>
          <a:lstStyle/>
          <a:p>
            <a:endParaRPr lang="en-US" sz="2000" dirty="0"/>
          </a:p>
          <a:p>
            <a:r>
              <a:rPr lang="en-US" sz="2000" dirty="0"/>
              <a:t>There are several other registers common to many chip designs</a:t>
            </a:r>
          </a:p>
          <a:p>
            <a:pPr lvl="1"/>
            <a:r>
              <a:rPr lang="en-US" sz="1800" dirty="0"/>
              <a:t>These are encountered in different numbers (also depending on ISA)</a:t>
            </a:r>
          </a:p>
          <a:p>
            <a:r>
              <a:rPr lang="en-US" sz="2000" dirty="0"/>
              <a:t>Since they come in larger numbers they don’t have an acronym </a:t>
            </a:r>
          </a:p>
          <a:p>
            <a:pPr lvl="1"/>
            <a:r>
              <a:rPr lang="en-US" sz="1800" dirty="0"/>
              <a:t>Registers for </a:t>
            </a:r>
            <a:r>
              <a:rPr lang="en-US" sz="1800" dirty="0">
                <a:solidFill>
                  <a:srgbClr val="0070C0"/>
                </a:solidFill>
              </a:rPr>
              <a:t>Subroutine Arguments</a:t>
            </a:r>
            <a:r>
              <a:rPr lang="en-US" sz="1800" dirty="0"/>
              <a:t> (4) – </a:t>
            </a:r>
            <a:r>
              <a:rPr lang="en-US" sz="1800" dirty="0">
                <a:latin typeface="Consolas" panose="020B0609020204030204" pitchFamily="49" charset="0"/>
              </a:rPr>
              <a:t>a0</a:t>
            </a:r>
            <a:r>
              <a:rPr lang="en-US" sz="1800" dirty="0"/>
              <a:t> through </a:t>
            </a:r>
            <a:r>
              <a:rPr lang="en-US" sz="1800" dirty="0">
                <a:latin typeface="Consolas" panose="020B0609020204030204" pitchFamily="49" charset="0"/>
              </a:rPr>
              <a:t>a3</a:t>
            </a:r>
          </a:p>
          <a:p>
            <a:pPr lvl="1"/>
            <a:r>
              <a:rPr lang="en-US" sz="1800" dirty="0"/>
              <a:t>Registers for </a:t>
            </a:r>
            <a:r>
              <a:rPr lang="en-US" sz="1800" dirty="0">
                <a:solidFill>
                  <a:srgbClr val="0070C0"/>
                </a:solidFill>
              </a:rPr>
              <a:t>Temporary Variables</a:t>
            </a:r>
            <a:r>
              <a:rPr lang="en-US" sz="1800" dirty="0"/>
              <a:t> (10) – </a:t>
            </a:r>
            <a:r>
              <a:rPr lang="en-US" sz="1800" dirty="0">
                <a:latin typeface="Consolas" panose="020B0609020204030204" pitchFamily="49" charset="0"/>
              </a:rPr>
              <a:t>t0</a:t>
            </a:r>
            <a:r>
              <a:rPr lang="en-US" sz="1800" dirty="0"/>
              <a:t> through </a:t>
            </a:r>
            <a:r>
              <a:rPr lang="en-US" sz="1800" dirty="0">
                <a:latin typeface="Consolas" panose="020B0609020204030204" pitchFamily="49" charset="0"/>
              </a:rPr>
              <a:t>t9</a:t>
            </a:r>
          </a:p>
          <a:p>
            <a:pPr lvl="1"/>
            <a:r>
              <a:rPr lang="en-US" sz="1800" dirty="0"/>
              <a:t>Registers for </a:t>
            </a:r>
            <a:r>
              <a:rPr lang="en-US" sz="1800" dirty="0">
                <a:solidFill>
                  <a:srgbClr val="0070C0"/>
                </a:solidFill>
              </a:rPr>
              <a:t>Saved Temporary Variables</a:t>
            </a:r>
            <a:r>
              <a:rPr lang="en-US" sz="1800" dirty="0"/>
              <a:t> (8) – </a:t>
            </a:r>
            <a:r>
              <a:rPr lang="en-US" sz="1800" dirty="0">
                <a:latin typeface="Consolas" panose="020B0609020204030204" pitchFamily="49" charset="0"/>
              </a:rPr>
              <a:t>s0</a:t>
            </a:r>
            <a:r>
              <a:rPr lang="en-US" sz="1800" dirty="0"/>
              <a:t> through </a:t>
            </a:r>
            <a:r>
              <a:rPr lang="en-US" sz="1800" dirty="0">
                <a:latin typeface="Consolas" panose="020B0609020204030204" pitchFamily="49" charset="0"/>
              </a:rPr>
              <a:t>s7</a:t>
            </a:r>
          </a:p>
          <a:p>
            <a:pPr lvl="2"/>
            <a:r>
              <a:rPr lang="en-US" sz="1600" dirty="0"/>
              <a:t>Saved between function calls</a:t>
            </a:r>
            <a:endParaRPr lang="en-US" sz="2000" dirty="0"/>
          </a:p>
          <a:p>
            <a:r>
              <a:rPr lang="en-US" sz="2000" dirty="0"/>
              <a:t>Several other registers are involved in handling function calls</a:t>
            </a:r>
          </a:p>
          <a:p>
            <a:pPr marL="0" indent="0">
              <a:buNone/>
            </a:pPr>
            <a:endParaRPr lang="en-US" sz="1900" dirty="0"/>
          </a:p>
          <a:p>
            <a:r>
              <a:rPr lang="en-US" sz="2000" dirty="0"/>
              <a:t>Summarized below, their meaning only apparent in conjunction with the organization of the virtual memory</a:t>
            </a:r>
          </a:p>
          <a:p>
            <a:pPr lvl="1"/>
            <a:r>
              <a:rPr lang="en-US" sz="1600" dirty="0">
                <a:solidFill>
                  <a:srgbClr val="0070C0"/>
                </a:solidFill>
              </a:rPr>
              <a:t>Stack Pointer</a:t>
            </a:r>
            <a:r>
              <a:rPr lang="en-US" sz="1600" dirty="0"/>
              <a:t> (</a:t>
            </a:r>
            <a:r>
              <a:rPr lang="en-US" sz="1600" dirty="0" err="1"/>
              <a:t>sp</a:t>
            </a:r>
            <a:r>
              <a:rPr lang="en-US" sz="1600" dirty="0"/>
              <a:t>) – a register that holds an address that points to the top of the stack</a:t>
            </a:r>
            <a:endParaRPr lang="en-US" sz="1000" dirty="0"/>
          </a:p>
          <a:p>
            <a:pPr lvl="1"/>
            <a:r>
              <a:rPr lang="en-US" sz="1600" dirty="0">
                <a:solidFill>
                  <a:srgbClr val="0070C0"/>
                </a:solidFill>
              </a:rPr>
              <a:t>Global Pointer</a:t>
            </a:r>
            <a:r>
              <a:rPr lang="en-US" sz="1600" dirty="0"/>
              <a:t> (</a:t>
            </a:r>
            <a:r>
              <a:rPr lang="en-US" sz="1600" dirty="0" err="1"/>
              <a:t>gp</a:t>
            </a:r>
            <a:r>
              <a:rPr lang="en-US" sz="1600" dirty="0"/>
              <a:t>) –  register that holds on to a global pointer that points into the middle of a 64KB block of memory in the heap that holds constants and global variables (these objects can be quickly accessed with a single load or store instruction)</a:t>
            </a:r>
            <a:endParaRPr lang="en-US" sz="1000" dirty="0"/>
          </a:p>
          <a:p>
            <a:pPr lvl="1"/>
            <a:r>
              <a:rPr lang="en-US" sz="1600" dirty="0">
                <a:solidFill>
                  <a:srgbClr val="0070C0"/>
                </a:solidFill>
              </a:rPr>
              <a:t>Frame Pointer</a:t>
            </a:r>
            <a:r>
              <a:rPr lang="en-US" sz="1600" dirty="0"/>
              <a:t> (</a:t>
            </a:r>
            <a:r>
              <a:rPr lang="en-US" sz="1600" dirty="0" err="1"/>
              <a:t>fp</a:t>
            </a:r>
            <a:r>
              <a:rPr lang="en-US" sz="1600" dirty="0"/>
              <a:t>) - a register that holds an address that points to the beginning of the procedure frame (for instance, the previous </a:t>
            </a:r>
            <a:r>
              <a:rPr lang="en-US" sz="1600" b="1" dirty="0" err="1">
                <a:latin typeface="Courier New" panose="02070309020205020404" pitchFamily="49" charset="0"/>
                <a:cs typeface="Courier New" panose="02070309020205020404" pitchFamily="49" charset="0"/>
              </a:rPr>
              <a:t>sp</a:t>
            </a:r>
            <a:r>
              <a:rPr lang="en-US" sz="1600" dirty="0"/>
              <a:t> before this function changed its value)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989042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Reflecting on Accessing Global Memory in CUDA</a:t>
            </a:r>
          </a:p>
        </p:txBody>
      </p:sp>
      <p:sp>
        <p:nvSpPr>
          <p:cNvPr id="3" name="Content Placeholder 2"/>
          <p:cNvSpPr>
            <a:spLocks noGrp="1"/>
          </p:cNvSpPr>
          <p:nvPr>
            <p:ph idx="1"/>
          </p:nvPr>
        </p:nvSpPr>
        <p:spPr/>
        <p:txBody>
          <a:bodyPr>
            <a:normAutofit fontScale="92500" lnSpcReduction="10000"/>
          </a:bodyPr>
          <a:lstStyle/>
          <a:p>
            <a:r>
              <a:rPr lang="en-US" dirty="0"/>
              <a:t>Assume </a:t>
            </a:r>
            <a:r>
              <a:rPr lang="en-US" dirty="0" err="1">
                <a:latin typeface="Courier New" panose="02070309020205020404" pitchFamily="49" charset="0"/>
                <a:cs typeface="Courier New" panose="02070309020205020404" pitchFamily="49" charset="0"/>
              </a:rPr>
              <a:t>dA</a:t>
            </a:r>
            <a:r>
              <a:rPr lang="en-US" dirty="0"/>
              <a:t> is a device array, holding </a:t>
            </a:r>
            <a:r>
              <a:rPr lang="en-US" dirty="0" err="1">
                <a:latin typeface="Courier New" panose="02070309020205020404" pitchFamily="49" charset="0"/>
                <a:cs typeface="Courier New" panose="02070309020205020404" pitchFamily="49" charset="0"/>
              </a:rPr>
              <a:t>int</a:t>
            </a:r>
            <a:r>
              <a:rPr lang="en-US" dirty="0" err="1"/>
              <a:t>s</a:t>
            </a:r>
            <a:r>
              <a:rPr lang="en-US" dirty="0"/>
              <a:t> </a:t>
            </a:r>
          </a:p>
          <a:p>
            <a:r>
              <a:rPr lang="en-US" dirty="0"/>
              <a:t>Assume </a:t>
            </a:r>
            <a:r>
              <a:rPr lang="en-US" dirty="0">
                <a:latin typeface="Courier New" panose="02070309020205020404" pitchFamily="49" charset="0"/>
                <a:cs typeface="Courier New" panose="02070309020205020404" pitchFamily="49" charset="0"/>
              </a:rPr>
              <a:t>z[]</a:t>
            </a:r>
            <a:r>
              <a:rPr lang="en-US" dirty="0"/>
              <a:t> is an array of </a:t>
            </a:r>
            <a:r>
              <a:rPr lang="en-US" dirty="0">
                <a:latin typeface="Consolas" panose="020B0609020204030204" pitchFamily="49" charset="0"/>
              </a:rPr>
              <a:t>unsigned </a:t>
            </a:r>
            <a:r>
              <a:rPr lang="en-US" dirty="0" err="1">
                <a:latin typeface="Courier New" panose="02070309020205020404" pitchFamily="49" charset="0"/>
                <a:cs typeface="Courier New" panose="02070309020205020404" pitchFamily="49" charset="0"/>
              </a:rPr>
              <a:t>int</a:t>
            </a:r>
            <a:r>
              <a:rPr lang="en-US" dirty="0" err="1"/>
              <a:t>s</a:t>
            </a:r>
            <a:endParaRPr lang="en-US" dirty="0"/>
          </a:p>
          <a:p>
            <a:endParaRPr lang="en-US" dirty="0"/>
          </a:p>
          <a:p>
            <a:r>
              <a:rPr lang="en-US" dirty="0"/>
              <a:t>Which of these global memory accesses are good/bad? Why?</a:t>
            </a:r>
          </a:p>
          <a:p>
            <a:pPr marL="801687" lvl="1" indent="-457200">
              <a:buFont typeface="+mj-lt"/>
              <a:buAutoNum type="arabicPeriod"/>
            </a:pPr>
            <a:r>
              <a:rPr lang="en-US" dirty="0" err="1">
                <a:latin typeface="Consolas" panose="020B0609020204030204" pitchFamily="49" charset="0"/>
                <a:cs typeface="Courier New" panose="02070309020205020404" pitchFamily="49" charset="0"/>
              </a:rPr>
              <a:t>dA</a:t>
            </a:r>
            <a:r>
              <a:rPr lang="en-US" dirty="0">
                <a:latin typeface="Consolas" panose="020B0609020204030204" pitchFamily="49" charset="0"/>
                <a:cs typeface="Courier New" panose="02070309020205020404" pitchFamily="49" charset="0"/>
              </a:rPr>
              <a:t>[</a:t>
            </a:r>
            <a:r>
              <a:rPr lang="en-US" dirty="0" err="1">
                <a:solidFill>
                  <a:srgbClr val="00B050"/>
                </a:solidFill>
                <a:latin typeface="Consolas" panose="020B0609020204030204" pitchFamily="49" charset="0"/>
                <a:cs typeface="Courier New" panose="02070309020205020404" pitchFamily="49" charset="0"/>
              </a:rPr>
              <a:t>threadIdx.x</a:t>
            </a:r>
            <a:r>
              <a:rPr lang="en-US" dirty="0">
                <a:latin typeface="Consolas" panose="020B0609020204030204" pitchFamily="49" charset="0"/>
                <a:cs typeface="Courier New" panose="02070309020205020404" pitchFamily="49" charset="0"/>
              </a:rPr>
              <a:t>] </a:t>
            </a:r>
            <a:r>
              <a:rPr lang="en-US" dirty="0">
                <a:solidFill>
                  <a:srgbClr val="0070C0"/>
                </a:solidFill>
                <a:latin typeface="Consolas" panose="020B0609020204030204" pitchFamily="49" charset="0"/>
                <a:cs typeface="Courier New" panose="02070309020205020404" pitchFamily="49" charset="0"/>
              </a:rPr>
              <a:t>-&gt; come coalesced (1,2,3,…) -&gt; good</a:t>
            </a:r>
          </a:p>
          <a:p>
            <a:pPr marL="801687" lvl="1" indent="-457200">
              <a:buFont typeface="+mj-lt"/>
              <a:buAutoNum type="arabicPeriod"/>
            </a:pPr>
            <a:endParaRPr lang="en-US" dirty="0">
              <a:latin typeface="Consolas" panose="020B0609020204030204" pitchFamily="49" charset="0"/>
            </a:endParaRPr>
          </a:p>
          <a:p>
            <a:pPr marL="801687" lvl="1" indent="-457200">
              <a:buFont typeface="+mj-lt"/>
              <a:buAutoNum type="arabicPeriod"/>
            </a:pPr>
            <a:r>
              <a:rPr lang="en-US" dirty="0" err="1">
                <a:latin typeface="Consolas" panose="020B0609020204030204" pitchFamily="49" charset="0"/>
                <a:cs typeface="Courier New" panose="02070309020205020404" pitchFamily="49" charset="0"/>
              </a:rPr>
              <a:t>dA</a:t>
            </a:r>
            <a:r>
              <a:rPr lang="en-US" dirty="0">
                <a:latin typeface="Consolas" panose="020B0609020204030204" pitchFamily="49" charset="0"/>
                <a:cs typeface="Courier New" panose="02070309020205020404" pitchFamily="49" charset="0"/>
              </a:rPr>
              <a:t>[</a:t>
            </a:r>
            <a:r>
              <a:rPr lang="en-US" dirty="0">
                <a:solidFill>
                  <a:srgbClr val="00B050"/>
                </a:solidFill>
                <a:latin typeface="Consolas" panose="020B0609020204030204" pitchFamily="49" charset="0"/>
                <a:cs typeface="Courier New" panose="02070309020205020404" pitchFamily="49" charset="0"/>
              </a:rPr>
              <a:t>threadIdx.x+2</a:t>
            </a:r>
            <a:r>
              <a:rPr lang="en-US" dirty="0">
                <a:latin typeface="Consolas" panose="020B0609020204030204" pitchFamily="49" charset="0"/>
                <a:cs typeface="Courier New" panose="02070309020205020404" pitchFamily="49" charset="0"/>
              </a:rPr>
              <a:t>] </a:t>
            </a:r>
            <a:r>
              <a:rPr lang="en-US" dirty="0">
                <a:solidFill>
                  <a:srgbClr val="0070C0"/>
                </a:solidFill>
                <a:latin typeface="Consolas" panose="020B0609020204030204" pitchFamily="49" charset="0"/>
                <a:cs typeface="Courier New" panose="02070309020205020404" pitchFamily="49" charset="0"/>
              </a:rPr>
              <a:t>-&gt; almost coalesced (1,3,5,…) -&gt; good, but not as good as 1</a:t>
            </a:r>
          </a:p>
          <a:p>
            <a:pPr marL="801687" lvl="1" indent="-457200">
              <a:buFont typeface="+mj-lt"/>
              <a:buAutoNum type="arabicPeriod"/>
            </a:pPr>
            <a:endParaRPr lang="en-US" dirty="0">
              <a:latin typeface="Consolas" panose="020B0609020204030204" pitchFamily="49" charset="0"/>
            </a:endParaRPr>
          </a:p>
          <a:p>
            <a:pPr marL="801687" lvl="1" indent="-457200">
              <a:buFont typeface="+mj-lt"/>
              <a:buAutoNum type="arabicPeriod"/>
            </a:pPr>
            <a:r>
              <a:rPr lang="en-US" dirty="0" err="1">
                <a:latin typeface="Consolas" panose="020B0609020204030204" pitchFamily="49" charset="0"/>
                <a:cs typeface="Courier New" panose="02070309020205020404" pitchFamily="49" charset="0"/>
              </a:rPr>
              <a:t>dA</a:t>
            </a:r>
            <a:r>
              <a:rPr lang="en-US" dirty="0">
                <a:latin typeface="Consolas" panose="020B0609020204030204" pitchFamily="49" charset="0"/>
                <a:cs typeface="Courier New" panose="02070309020205020404" pitchFamily="49" charset="0"/>
              </a:rPr>
              <a:t>[</a:t>
            </a:r>
            <a:r>
              <a:rPr lang="en-US" dirty="0">
                <a:solidFill>
                  <a:srgbClr val="00B050"/>
                </a:solidFill>
                <a:latin typeface="Consolas" panose="020B0609020204030204" pitchFamily="49" charset="0"/>
                <a:cs typeface="Courier New" panose="02070309020205020404" pitchFamily="49" charset="0"/>
              </a:rPr>
              <a:t>7*threadIdx.x+2</a:t>
            </a:r>
            <a:r>
              <a:rPr lang="en-US" dirty="0">
                <a:latin typeface="Consolas" panose="020B0609020204030204" pitchFamily="49" charset="0"/>
                <a:cs typeface="Courier New" panose="02070309020205020404" pitchFamily="49" charset="0"/>
              </a:rPr>
              <a:t>] </a:t>
            </a:r>
            <a:r>
              <a:rPr lang="en-US" dirty="0">
                <a:solidFill>
                  <a:srgbClr val="0070C0"/>
                </a:solidFill>
                <a:latin typeface="Consolas" panose="020B0609020204030204" pitchFamily="49" charset="0"/>
                <a:cs typeface="Courier New" panose="02070309020205020404" pitchFamily="49" charset="0"/>
              </a:rPr>
              <a:t>-&gt; diverged (2,9,16,…) -&gt; bad</a:t>
            </a:r>
          </a:p>
          <a:p>
            <a:pPr marL="801687" lvl="1" indent="-457200">
              <a:buFont typeface="+mj-lt"/>
              <a:buAutoNum type="arabicPeriod"/>
            </a:pPr>
            <a:endParaRPr lang="en-US" dirty="0">
              <a:latin typeface="Consolas" panose="020B0609020204030204" pitchFamily="49" charset="0"/>
            </a:endParaRPr>
          </a:p>
          <a:p>
            <a:pPr marL="801687" lvl="1" indent="-457200">
              <a:buFont typeface="+mj-lt"/>
              <a:buAutoNum type="arabicPeriod"/>
            </a:pPr>
            <a:r>
              <a:rPr lang="en-US" dirty="0" err="1">
                <a:latin typeface="Consolas" panose="020B0609020204030204" pitchFamily="49" charset="0"/>
                <a:cs typeface="Courier New" panose="02070309020205020404" pitchFamily="49" charset="0"/>
              </a:rPr>
              <a:t>dA</a:t>
            </a:r>
            <a:r>
              <a:rPr lang="en-US" dirty="0">
                <a:latin typeface="Consolas" panose="020B0609020204030204" pitchFamily="49" charset="0"/>
                <a:cs typeface="Courier New" panose="02070309020205020404" pitchFamily="49" charset="0"/>
              </a:rPr>
              <a:t>[</a:t>
            </a:r>
            <a:r>
              <a:rPr lang="en-US" dirty="0">
                <a:solidFill>
                  <a:srgbClr val="00B050"/>
                </a:solidFill>
                <a:latin typeface="Consolas" panose="020B0609020204030204" pitchFamily="49" charset="0"/>
                <a:cs typeface="Courier New" panose="02070309020205020404" pitchFamily="49" charset="0"/>
              </a:rPr>
              <a:t>z[</a:t>
            </a:r>
            <a:r>
              <a:rPr lang="en-US" dirty="0" err="1">
                <a:solidFill>
                  <a:srgbClr val="00B050"/>
                </a:solidFill>
                <a:latin typeface="Consolas" panose="020B0609020204030204" pitchFamily="49" charset="0"/>
                <a:cs typeface="Courier New" panose="02070309020205020404" pitchFamily="49" charset="0"/>
              </a:rPr>
              <a:t>threadIdx.x</a:t>
            </a:r>
            <a:r>
              <a:rPr lang="en-US" dirty="0">
                <a:solidFill>
                  <a:srgbClr val="00B050"/>
                </a:solidFill>
                <a:latin typeface="Consolas" panose="020B0609020204030204" pitchFamily="49" charset="0"/>
                <a:cs typeface="Courier New" panose="02070309020205020404" pitchFamily="49" charset="0"/>
              </a:rPr>
              <a:t>]</a:t>
            </a:r>
            <a:r>
              <a:rPr lang="en-US" dirty="0">
                <a:latin typeface="Consolas" panose="020B0609020204030204" pitchFamily="49" charset="0"/>
                <a:cs typeface="Courier New" panose="02070309020205020404" pitchFamily="49" charset="0"/>
              </a:rPr>
              <a:t>] </a:t>
            </a:r>
            <a:r>
              <a:rPr lang="en-US" dirty="0">
                <a:solidFill>
                  <a:srgbClr val="0070C0"/>
                </a:solidFill>
                <a:latin typeface="Consolas" panose="020B0609020204030204" pitchFamily="49" charset="0"/>
                <a:cs typeface="Courier New" panose="02070309020205020404" pitchFamily="49" charset="0"/>
              </a:rPr>
              <a:t>-&gt; cannot determine as we don’t know z[]</a:t>
            </a:r>
          </a:p>
          <a:p>
            <a:pPr>
              <a:lnSpc>
                <a:spcPct val="100000"/>
              </a:lnSpc>
            </a:pPr>
            <a:endParaRPr lang="en-US" dirty="0"/>
          </a:p>
          <a:p>
            <a:pPr>
              <a:lnSpc>
                <a:spcPct val="100000"/>
              </a:lnSpc>
            </a:pPr>
            <a:r>
              <a:rPr lang="en-US" u="sng" dirty="0"/>
              <a:t>NOTE</a:t>
            </a:r>
            <a:r>
              <a:rPr lang="en-US" dirty="0"/>
              <a:t>: When answering 1-4 above, imagine you’re a thread and try to understand what the other 31 threads in the warp do when the warp executes the memory instruction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4387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Avoid Bad Memory Accesses?</a:t>
            </a:r>
          </a:p>
        </p:txBody>
      </p:sp>
      <p:sp>
        <p:nvSpPr>
          <p:cNvPr id="3" name="Content Placeholder 2"/>
          <p:cNvSpPr>
            <a:spLocks noGrp="1"/>
          </p:cNvSpPr>
          <p:nvPr>
            <p:ph idx="1"/>
          </p:nvPr>
        </p:nvSpPr>
        <p:spPr/>
        <p:txBody>
          <a:bodyPr/>
          <a:lstStyle/>
          <a:p>
            <a:pPr lvl="1"/>
            <a:endParaRPr lang="en-US" sz="1600" dirty="0"/>
          </a:p>
          <a:p>
            <a:r>
              <a:rPr lang="en-US" sz="2000" dirty="0"/>
              <a:t>Design your data structures in a way that leads to advantageous memory accesses</a:t>
            </a:r>
          </a:p>
          <a:p>
            <a:pPr lvl="1"/>
            <a:r>
              <a:rPr lang="en-US" sz="1600" dirty="0"/>
              <a:t>Choosing a design: done before you write any line of code</a:t>
            </a:r>
          </a:p>
          <a:p>
            <a:pPr lvl="1"/>
            <a:r>
              <a:rPr lang="en-US" sz="1600" dirty="0"/>
              <a:t>Reflect on your algorithm</a:t>
            </a:r>
          </a:p>
          <a:p>
            <a:pPr lvl="2"/>
            <a:r>
              <a:rPr lang="en-US" sz="1300" dirty="0"/>
              <a:t>What data it needs, how much of it, where you read from/write to, how often</a:t>
            </a:r>
          </a:p>
          <a:p>
            <a:endParaRPr lang="en-US" sz="2000" dirty="0"/>
          </a:p>
          <a:p>
            <a:r>
              <a:rPr lang="en-US" sz="2000" dirty="0"/>
              <a:t>A good data structure choice for parallel computing could be quite different than a good data structure choice for sequential computing</a:t>
            </a:r>
          </a:p>
          <a:p>
            <a:endParaRPr lang="en-US" sz="2000" dirty="0"/>
          </a:p>
          <a:p>
            <a:r>
              <a:rPr lang="en-US" sz="2000" dirty="0"/>
              <a:t>In the beginning, as we get going, we learn programming thinking about </a:t>
            </a:r>
            <a:r>
              <a:rPr lang="en-US" sz="2000" dirty="0">
                <a:solidFill>
                  <a:srgbClr val="0070C0"/>
                </a:solidFill>
              </a:rPr>
              <a:t>correctness </a:t>
            </a:r>
          </a:p>
          <a:p>
            <a:pPr lvl="1"/>
            <a:r>
              <a:rPr lang="en-US" sz="1600" dirty="0"/>
              <a:t>Then, we get wiser. Other aspects to consider when writing code:</a:t>
            </a:r>
          </a:p>
          <a:p>
            <a:pPr lvl="2"/>
            <a:r>
              <a:rPr lang="en-US" sz="1400" dirty="0">
                <a:solidFill>
                  <a:srgbClr val="0070C0"/>
                </a:solidFill>
              </a:rPr>
              <a:t>speed of execution</a:t>
            </a:r>
            <a:r>
              <a:rPr lang="en-US" sz="1400" dirty="0"/>
              <a:t> &amp; </a:t>
            </a:r>
            <a:r>
              <a:rPr lang="en-US" sz="1400" dirty="0">
                <a:solidFill>
                  <a:srgbClr val="0070C0"/>
                </a:solidFill>
              </a:rPr>
              <a:t>convenience/productivity</a:t>
            </a:r>
            <a:r>
              <a:rPr lang="en-US" sz="1400" dirty="0"/>
              <a:t> &amp; </a:t>
            </a:r>
            <a:r>
              <a:rPr lang="en-US" sz="1400" dirty="0">
                <a:solidFill>
                  <a:srgbClr val="0070C0"/>
                </a:solidFill>
              </a:rPr>
              <a:t>code legacy</a:t>
            </a:r>
            <a:r>
              <a:rPr lang="en-US" sz="1400" dirty="0"/>
              <a:t> &amp; </a:t>
            </a:r>
            <a:r>
              <a:rPr lang="en-US" sz="1400" dirty="0">
                <a:solidFill>
                  <a:srgbClr val="0070C0"/>
                </a:solidFill>
              </a:rPr>
              <a:t>large team development </a:t>
            </a:r>
            <a:r>
              <a:rPr lang="en-US" sz="1400" dirty="0"/>
              <a:t>&amp;</a:t>
            </a:r>
            <a:r>
              <a:rPr lang="en-US" sz="1400" dirty="0">
                <a:solidFill>
                  <a:srgbClr val="0070C0"/>
                </a:solidFill>
              </a:rPr>
              <a:t> portability</a:t>
            </a:r>
            <a:endParaRPr lang="en-US" sz="1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0821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to Data Organization</a:t>
            </a:r>
          </a:p>
        </p:txBody>
      </p:sp>
      <p:sp>
        <p:nvSpPr>
          <p:cNvPr id="3" name="Content Placeholder 2"/>
          <p:cNvSpPr>
            <a:spLocks noGrp="1"/>
          </p:cNvSpPr>
          <p:nvPr>
            <p:ph idx="1"/>
          </p:nvPr>
        </p:nvSpPr>
        <p:spPr/>
        <p:txBody>
          <a:bodyPr/>
          <a:lstStyle/>
          <a:p>
            <a:endParaRPr lang="en-US" sz="2000" dirty="0"/>
          </a:p>
          <a:p>
            <a:r>
              <a:rPr lang="en-US" sz="2000" dirty="0"/>
              <a:t>Say you use in your program complex data constructs that could be organized using C-structures</a:t>
            </a:r>
          </a:p>
          <a:p>
            <a:endParaRPr lang="en-US" sz="2000" dirty="0"/>
          </a:p>
          <a:p>
            <a:r>
              <a:rPr lang="en-US" sz="2000" dirty="0"/>
              <a:t>For GPU computing, how is it more advantageous to store data in global memory?</a:t>
            </a:r>
          </a:p>
          <a:p>
            <a:pPr lvl="1"/>
            <a:r>
              <a:rPr lang="en-US" sz="1800" dirty="0"/>
              <a:t>Alternative A: as an array of structures (</a:t>
            </a:r>
            <a:r>
              <a:rPr lang="en-US" sz="1800" dirty="0" err="1"/>
              <a:t>AoS</a:t>
            </a:r>
            <a:r>
              <a:rPr lang="en-US" sz="1800" dirty="0"/>
              <a:t>)</a:t>
            </a:r>
          </a:p>
          <a:p>
            <a:pPr lvl="1"/>
            <a:r>
              <a:rPr lang="en-US" sz="1800" dirty="0"/>
              <a:t>Alternative B: as a structure of arrays (</a:t>
            </a:r>
            <a:r>
              <a:rPr lang="en-US" sz="1800" dirty="0" err="1"/>
              <a:t>SoA</a:t>
            </a:r>
            <a:r>
              <a:rPr lang="en-US" sz="1800" dirty="0"/>
              <a:t>)</a:t>
            </a:r>
          </a:p>
          <a:p>
            <a:pPr lvl="1"/>
            <a:endParaRPr lang="en-US" sz="1800" dirty="0"/>
          </a:p>
          <a:p>
            <a:r>
              <a:rPr lang="en-US" sz="2000" dirty="0"/>
              <a:t>If you use all the data in a </a:t>
            </a:r>
            <a:r>
              <a:rPr lang="en-US" sz="2000" dirty="0" err="1">
                <a:latin typeface="Courier New" panose="02070309020205020404" pitchFamily="49" charset="0"/>
                <a:cs typeface="Courier New" panose="02070309020205020404" pitchFamily="49" charset="0"/>
              </a:rPr>
              <a:t>struct</a:t>
            </a:r>
            <a:r>
              <a:rPr lang="en-US" sz="2000" dirty="0"/>
              <a:t> once you bring over, question not that relevant (although there are aspects that come into play)</a:t>
            </a:r>
          </a:p>
          <a:p>
            <a:endParaRPr lang="en-US" sz="2000" dirty="0"/>
          </a:p>
          <a:p>
            <a:r>
              <a:rPr lang="en-US" sz="2000" dirty="0"/>
              <a:t>However, if you only use one field from a </a:t>
            </a:r>
            <a:r>
              <a:rPr lang="en-US" sz="2000" dirty="0" err="1">
                <a:latin typeface="Courier New" panose="02070309020205020404" pitchFamily="49" charset="0"/>
                <a:cs typeface="Courier New" panose="02070309020205020404" pitchFamily="49" charset="0"/>
              </a:rPr>
              <a:t>struct</a:t>
            </a:r>
            <a:r>
              <a:rPr lang="en-US" sz="2000" dirty="0"/>
              <a:t>, stick w/ </a:t>
            </a:r>
            <a:r>
              <a:rPr lang="en-US" sz="2000" dirty="0" err="1"/>
              <a:t>SoA</a:t>
            </a:r>
            <a:endParaRPr lang="en-US" sz="2000"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084206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SoA</a:t>
            </a:r>
            <a:r>
              <a:rPr lang="en-US" dirty="0"/>
              <a:t> or </a:t>
            </a:r>
            <a:r>
              <a:rPr lang="en-US" dirty="0" err="1"/>
              <a:t>AoS</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a:p>
              <a:p>
                <a:r>
                  <a:rPr lang="en-US" dirty="0"/>
                  <a:t>Collection of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=10,000</m:t>
                    </m:r>
                  </m:oMath>
                </a14:m>
                <a:r>
                  <a:rPr lang="en-US" dirty="0"/>
                  <a:t> points in 3D</a:t>
                </a:r>
              </a:p>
              <a:p>
                <a:r>
                  <a:rPr lang="en-US" dirty="0"/>
                  <a:t>Need to compute difference between the </a:t>
                </a:r>
                <a14:m>
                  <m:oMath xmlns:m="http://schemas.openxmlformats.org/officeDocument/2006/math">
                    <m:r>
                      <a:rPr lang="en-US" i="1" dirty="0" smtClean="0">
                        <a:latin typeface="Cambria Math" panose="02040503050406030204" pitchFamily="18" charset="0"/>
                      </a:rPr>
                      <m:t>𝑥</m:t>
                    </m:r>
                  </m:oMath>
                </a14:m>
                <a:r>
                  <a:rPr lang="en-US" dirty="0"/>
                  <a:t> coordinates of a bunch of points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a:t>
                </a:r>
              </a:p>
              <a:p>
                <a:pPr marL="457200" lvl="1"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0" i="1" smtClean="0">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b="0" i="1" smtClean="0">
                        <a:latin typeface="Cambria Math" panose="02040503050406030204" pitchFamily="18" charset="0"/>
                      </a:rPr>
                      <m:t>|</m:t>
                    </m:r>
                  </m:oMath>
                </a14:m>
                <a:r>
                  <a:rPr lang="en-US" dirty="0"/>
                  <a:t> for </a:t>
                </a:r>
                <a14:m>
                  <m:oMath xmlns:m="http://schemas.openxmlformats.org/officeDocument/2006/math">
                    <m:r>
                      <a:rPr lang="en-US">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&lt;</m:t>
                    </m:r>
                    <m:r>
                      <a:rPr lang="en-US" i="1">
                        <a:latin typeface="Cambria Math" panose="02040503050406030204" pitchFamily="18" charset="0"/>
                      </a:rPr>
                      <m:t>𝑁</m:t>
                    </m:r>
                  </m:oMath>
                </a14:m>
                <a:endParaRPr lang="en-US" dirty="0"/>
              </a:p>
              <a:p>
                <a:pPr lvl="1"/>
                <a:endParaRPr lang="en-US" dirty="0"/>
              </a:p>
              <a:p>
                <a:pPr lvl="1"/>
                <a:r>
                  <a:rPr lang="en-US" dirty="0"/>
                  <a:t>However, you don’t use the </a:t>
                </a:r>
                <a14:m>
                  <m:oMath xmlns:m="http://schemas.openxmlformats.org/officeDocument/2006/math">
                    <m:r>
                      <a:rPr lang="en-US" i="1" dirty="0" smtClean="0">
                        <a:latin typeface="Cambria Math" panose="02040503050406030204" pitchFamily="18" charset="0"/>
                      </a:rPr>
                      <m:t>𝑦</m:t>
                    </m:r>
                  </m:oMath>
                </a14:m>
                <a:r>
                  <a:rPr lang="en-US" dirty="0"/>
                  <a:t> and </a:t>
                </a:r>
                <a14:m>
                  <m:oMath xmlns:m="http://schemas.openxmlformats.org/officeDocument/2006/math">
                    <m:r>
                      <a:rPr lang="en-US" i="1" dirty="0" smtClean="0">
                        <a:latin typeface="Cambria Math" panose="02040503050406030204" pitchFamily="18" charset="0"/>
                      </a:rPr>
                      <m:t>𝑧</m:t>
                    </m:r>
                  </m:oMath>
                </a14:m>
                <a:r>
                  <a:rPr lang="en-US" dirty="0"/>
                  <a:t> coordinates of your points</a:t>
                </a:r>
              </a:p>
              <a:p>
                <a:pPr marL="0" indent="0">
                  <a:buNone/>
                </a:pPr>
                <a:endParaRPr lang="en-US" dirty="0"/>
              </a:p>
              <a:p>
                <a:r>
                  <a:rPr lang="en-US" dirty="0" err="1"/>
                  <a:t>SoA</a:t>
                </a:r>
                <a:r>
                  <a:rPr lang="en-US" dirty="0"/>
                  <a:t> is better when we frequently </a:t>
                </a:r>
                <a:r>
                  <a:rPr lang="en-US" b="1" i="1" dirty="0">
                    <a:solidFill>
                      <a:srgbClr val="C00000"/>
                    </a:solidFill>
                  </a:rPr>
                  <a:t>access a part of struct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b="0" i="1" dirty="0"/>
              </a:p>
              <a:p>
                <a:pPr lvl="1"/>
                <a:r>
                  <a:rPr lang="en-US" dirty="0"/>
                  <a:t>which will be coalesced in </a:t>
                </a:r>
                <a:r>
                  <a:rPr lang="en-US" dirty="0" err="1"/>
                  <a:t>SoA</a:t>
                </a:r>
                <a:r>
                  <a:rPr lang="en-US" dirty="0"/>
                  <a:t> but diverged in </a:t>
                </a:r>
                <a:r>
                  <a:rPr lang="en-US" dirty="0" err="1"/>
                  <a:t>AoS</a:t>
                </a:r>
                <a:endParaRPr lang="en-US" dirty="0"/>
              </a:p>
              <a:p>
                <a:r>
                  <a:rPr lang="en-US" dirty="0" err="1"/>
                  <a:t>AoS</a:t>
                </a:r>
                <a:r>
                  <a:rPr lang="en-US" dirty="0"/>
                  <a:t> is better when we frequently </a:t>
                </a:r>
                <a:r>
                  <a:rPr lang="en-US" b="1" i="1" dirty="0">
                    <a:solidFill>
                      <a:srgbClr val="C00000"/>
                    </a:solidFill>
                  </a:rPr>
                  <a:t>access full struct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oMath>
                </a14:m>
                <a:endParaRPr lang="en-US" dirty="0"/>
              </a:p>
              <a:p>
                <a:pPr lvl="1"/>
                <a:r>
                  <a:rPr lang="en-US" dirty="0"/>
                  <a:t>which can be coalesced simply with </a:t>
                </a:r>
                <a:r>
                  <a:rPr lang="en-US" dirty="0" err="1"/>
                  <a:t>AoS</a:t>
                </a: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583270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a:t>Latency vs. Bandwidth, or how the CPU and GPU go about hiding memory access overhead</a:t>
            </a:r>
          </a:p>
        </p:txBody>
      </p:sp>
      <p:sp>
        <p:nvSpPr>
          <p:cNvPr id="3" name="Content Placeholder 2"/>
          <p:cNvSpPr>
            <a:spLocks noGrp="1"/>
          </p:cNvSpPr>
          <p:nvPr>
            <p:ph idx="1"/>
          </p:nvPr>
        </p:nvSpPr>
        <p:spPr/>
        <p:txBody>
          <a:bodyPr>
            <a:normAutofit/>
          </a:bodyPr>
          <a:lstStyle/>
          <a:p>
            <a:endParaRPr lang="en-US" sz="2000" dirty="0"/>
          </a:p>
          <a:p>
            <a:r>
              <a:rPr lang="en-US" sz="2000" dirty="0"/>
              <a:t>CPU uses the low latency of the cache to hide memory access overhead</a:t>
            </a:r>
          </a:p>
          <a:p>
            <a:pPr lvl="1"/>
            <a:r>
              <a:rPr lang="en-US" sz="1600" dirty="0"/>
              <a:t>Caches have small latency (but also small capacity, unfortunately: 256 KB L2)</a:t>
            </a:r>
          </a:p>
          <a:p>
            <a:endParaRPr lang="en-US" sz="2000" dirty="0"/>
          </a:p>
          <a:p>
            <a:r>
              <a:rPr lang="en-US" sz="2000" dirty="0"/>
              <a:t>CPU uses TLP (recall Intel’s HTT) to hide data overhead</a:t>
            </a:r>
          </a:p>
          <a:p>
            <a:endParaRPr lang="en-US" sz="2000" dirty="0"/>
          </a:p>
          <a:p>
            <a:r>
              <a:rPr lang="en-US" sz="2000" dirty="0"/>
              <a:t>GPU hides memory latency via SM oversubscription</a:t>
            </a:r>
          </a:p>
          <a:p>
            <a:endParaRPr lang="en-US" sz="2000" dirty="0"/>
          </a:p>
          <a:p>
            <a:r>
              <a:rPr lang="en-US" sz="2000" dirty="0"/>
              <a:t>Caveat: data needs to find its way into the GPU global memory. Slow communication channel</a:t>
            </a:r>
          </a:p>
          <a:p>
            <a:pPr lvl="1"/>
            <a:r>
              <a:rPr lang="en-US" sz="1600" dirty="0" err="1"/>
              <a:t>PCIe</a:t>
            </a:r>
            <a:r>
              <a:rPr lang="en-US" sz="1600" dirty="0"/>
              <a:t> – a good I/O bus, but not a good memory bus</a:t>
            </a:r>
          </a:p>
          <a:p>
            <a:pPr lvl="1"/>
            <a:r>
              <a:rPr lang="en-US" sz="1600" dirty="0"/>
              <a:t>NVLINK: a good memory bus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5662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4966" y="3526366"/>
            <a:ext cx="4910668" cy="823393"/>
          </a:xfrm>
        </p:spPr>
        <p:txBody>
          <a:bodyPr>
            <a:normAutofit/>
          </a:bodyPr>
          <a:lstStyle/>
          <a:p>
            <a:r>
              <a:rPr lang="en-US" dirty="0"/>
              <a:t>Atomic Operations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581827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Coordinating Memory Operations to Avoid Data Hazards </a:t>
            </a:r>
          </a:p>
        </p:txBody>
      </p:sp>
      <p:sp>
        <p:nvSpPr>
          <p:cNvPr id="3" name="Content Placeholder 2"/>
          <p:cNvSpPr>
            <a:spLocks noGrp="1"/>
          </p:cNvSpPr>
          <p:nvPr>
            <p:ph idx="1"/>
          </p:nvPr>
        </p:nvSpPr>
        <p:spPr/>
        <p:txBody>
          <a:bodyPr>
            <a:normAutofit/>
          </a:bodyPr>
          <a:lstStyle/>
          <a:p>
            <a:endParaRPr lang="en-US" sz="2000" dirty="0"/>
          </a:p>
          <a:p>
            <a:endParaRPr lang="en-US" sz="2000" dirty="0"/>
          </a:p>
          <a:p>
            <a:r>
              <a:rPr lang="en-US" sz="2000" dirty="0"/>
              <a:t>In </a:t>
            </a:r>
            <a:r>
              <a:rPr lang="en-US" sz="2000" dirty="0">
                <a:solidFill>
                  <a:srgbClr val="0070C0"/>
                </a:solidFill>
              </a:rPr>
              <a:t>parallel computing</a:t>
            </a:r>
            <a:r>
              <a:rPr lang="en-US" sz="2000" dirty="0"/>
              <a:t>, accesses to shared locations (global memory &amp; shared memory) need to be correctly choreographed (orchestrated) to avoid race conditions</a:t>
            </a:r>
          </a:p>
          <a:p>
            <a:pPr lvl="1"/>
            <a:r>
              <a:rPr lang="en-US" sz="1800" b="1" dirty="0">
                <a:solidFill>
                  <a:srgbClr val="C00000"/>
                </a:solidFill>
              </a:rPr>
              <a:t>Race conditions: the system's substantive behavior is dependent on the sequence of other uncontrollable events</a:t>
            </a:r>
          </a:p>
          <a:p>
            <a:pPr lvl="1"/>
            <a:endParaRPr lang="en-US" dirty="0"/>
          </a:p>
          <a:p>
            <a:pPr lvl="1"/>
            <a:endParaRPr lang="en-US" dirty="0"/>
          </a:p>
          <a:p>
            <a:r>
              <a:rPr lang="en-US" sz="2000" dirty="0"/>
              <a:t>In many common shared memory multithreaded programming models, one uses coordination mechanisms such as </a:t>
            </a:r>
            <a:r>
              <a:rPr lang="en-US" sz="2000" dirty="0">
                <a:solidFill>
                  <a:srgbClr val="0070C0"/>
                </a:solidFill>
              </a:rPr>
              <a:t>locks</a:t>
            </a:r>
            <a:r>
              <a:rPr lang="en-US" sz="2000" dirty="0"/>
              <a:t> to choreograph accesses to shared data</a:t>
            </a:r>
          </a:p>
          <a:p>
            <a:pPr lvl="1"/>
            <a:endParaRPr lang="en-US" dirty="0"/>
          </a:p>
          <a:p>
            <a:pPr lvl="1"/>
            <a:endParaRPr lang="en-US" dirty="0"/>
          </a:p>
          <a:p>
            <a:r>
              <a:rPr lang="en-US" sz="2000" dirty="0"/>
              <a:t>CUDA has a scalable coordination mechanism called “</a:t>
            </a:r>
            <a:r>
              <a:rPr lang="en-US" sz="2000" dirty="0">
                <a:solidFill>
                  <a:srgbClr val="0070C0"/>
                </a:solidFill>
              </a:rPr>
              <a:t>atomic memory operation</a:t>
            </a:r>
            <a:r>
              <a:rPr lang="en-US" sz="2000" dirty="0"/>
              <a:t>”</a:t>
            </a:r>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7984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Atomics, Introduction</a:t>
            </a:r>
          </a:p>
        </p:txBody>
      </p:sp>
      <p:sp>
        <p:nvSpPr>
          <p:cNvPr id="3" name="Content Placeholder 2"/>
          <p:cNvSpPr>
            <a:spLocks noGrp="1"/>
          </p:cNvSpPr>
          <p:nvPr>
            <p:ph idx="1"/>
          </p:nvPr>
        </p:nvSpPr>
        <p:spPr/>
        <p:txBody>
          <a:bodyPr>
            <a:normAutofit/>
          </a:bodyPr>
          <a:lstStyle/>
          <a:p>
            <a:endParaRPr lang="en-US" sz="2000" dirty="0"/>
          </a:p>
          <a:p>
            <a:r>
              <a:rPr lang="en-US" sz="2000" dirty="0"/>
              <a:t>Atomic memory operations (atomic functions) are used to solve </a:t>
            </a:r>
            <a:r>
              <a:rPr lang="en-US" sz="2000" dirty="0">
                <a:solidFill>
                  <a:srgbClr val="FF0000"/>
                </a:solidFill>
              </a:rPr>
              <a:t>access coordination</a:t>
            </a:r>
            <a:r>
              <a:rPr lang="en-US" sz="2000" dirty="0"/>
              <a:t> problems in parallel computing</a:t>
            </a:r>
          </a:p>
          <a:p>
            <a:endParaRPr lang="en-US" sz="2000" dirty="0"/>
          </a:p>
          <a:p>
            <a:endParaRPr lang="en-US" sz="2000" dirty="0"/>
          </a:p>
          <a:p>
            <a:r>
              <a:rPr lang="en-US" sz="2000" dirty="0"/>
              <a:t>General concept: provide a mechanism for a thread to update a memory location such that the update appears to happen </a:t>
            </a:r>
            <a:r>
              <a:rPr lang="en-US" sz="2000" dirty="0">
                <a:solidFill>
                  <a:srgbClr val="0070C0"/>
                </a:solidFill>
              </a:rPr>
              <a:t>without interruption</a:t>
            </a:r>
            <a:r>
              <a:rPr lang="en-US" sz="2000" dirty="0"/>
              <a:t> (atomically) with respect to all other threads</a:t>
            </a:r>
          </a:p>
          <a:p>
            <a:endParaRPr lang="en-US" sz="2000" dirty="0"/>
          </a:p>
          <a:p>
            <a:endParaRPr lang="en-US" sz="2000" dirty="0"/>
          </a:p>
          <a:p>
            <a:r>
              <a:rPr lang="en-US" sz="2000" dirty="0"/>
              <a:t>This ensures that all atomic updates issued are performed (</a:t>
            </a:r>
            <a:r>
              <a:rPr lang="en-US" sz="2000" dirty="0">
                <a:solidFill>
                  <a:srgbClr val="0070C0"/>
                </a:solidFill>
              </a:rPr>
              <a:t>in some unspecified order</a:t>
            </a:r>
            <a:r>
              <a:rPr lang="en-US" sz="2000" dirty="0"/>
              <a:t>) to completion and that all threads can observe all updates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762338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Atomic Functions, Example </a:t>
            </a:r>
            <a:r>
              <a:rPr lang="en-US" sz="2000" dirty="0"/>
              <a:t>[1/3]</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336550" y="1256964"/>
            <a:ext cx="11366500" cy="660735"/>
          </a:xfrm>
        </p:spPr>
        <p:txBody>
          <a:bodyPr>
            <a:normAutofit/>
          </a:bodyPr>
          <a:lstStyle/>
          <a:p>
            <a:r>
              <a:rPr lang="en-US" sz="2000" dirty="0"/>
              <a:t>Atomic functions perform read-modify-write operations on data residing in global or shared memory</a:t>
            </a:r>
            <a:endParaRPr lang="en-US" sz="1600" dirty="0"/>
          </a:p>
        </p:txBody>
      </p:sp>
      <p:sp>
        <p:nvSpPr>
          <p:cNvPr id="6" name="Rectangle 5"/>
          <p:cNvSpPr/>
          <p:nvPr/>
        </p:nvSpPr>
        <p:spPr>
          <a:xfrm>
            <a:off x="1714500" y="2130525"/>
            <a:ext cx="8851900" cy="397031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//example of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atomicAdd</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addr</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val</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update(</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pl-PL"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pl-P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j = atomicAdd(x, </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a:t>
            </a:r>
            <a:r>
              <a:rPr kumimoji="0" lang="pl-P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pl-PL"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j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is now old value of x</a:t>
            </a:r>
            <a:r>
              <a:rPr kumimoji="0" lang="pl-PL"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endPar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snippet of code in main.cu; mem. was already allocated on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&amp;x,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update&lt;&lt;&lt;1,128&gt;&gt;&gt;(&amp;</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(&amp;x, &amp;</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cudaMemcpyDeviceToHost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7" name="Rectangle 6"/>
          <p:cNvSpPr/>
          <p:nvPr/>
        </p:nvSpPr>
        <p:spPr>
          <a:xfrm>
            <a:off x="80433" y="6594853"/>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 name="Rectangle 4"/>
          <p:cNvSpPr/>
          <p:nvPr/>
        </p:nvSpPr>
        <p:spPr>
          <a:xfrm>
            <a:off x="6862233" y="6464912"/>
            <a:ext cx="4982634" cy="261610"/>
          </a:xfrm>
          <a:prstGeom prst="rect">
            <a:avLst/>
          </a:prstGeom>
          <a:ln>
            <a:solidFill>
              <a:srgbClr val="0070C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Side-note question: in example below, are we working w/ global or shared memory?</a:t>
            </a:r>
          </a:p>
        </p:txBody>
      </p:sp>
    </p:spTree>
    <p:extLst>
      <p:ext uri="{BB962C8B-B14F-4D97-AF65-F5344CB8AC3E}">
        <p14:creationId xmlns:p14="http://schemas.microsoft.com/office/powerpoint/2010/main" val="4079497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Atomic Functions </a:t>
            </a:r>
            <a:r>
              <a:rPr lang="en-US" sz="2000" dirty="0"/>
              <a:t>[2/3]</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163132" y="1637698"/>
            <a:ext cx="11895786" cy="912320"/>
          </a:xfrm>
        </p:spPr>
        <p:txBody>
          <a:bodyPr/>
          <a:lstStyle/>
          <a:p>
            <a:r>
              <a:rPr lang="en-US" sz="2000" dirty="0"/>
              <a:t>Atomic functions perform read-modify-write operations on data that can reside in </a:t>
            </a:r>
            <a:r>
              <a:rPr lang="en-US" sz="2000" dirty="0">
                <a:solidFill>
                  <a:srgbClr val="0070C0"/>
                </a:solidFill>
              </a:rPr>
              <a:t>global</a:t>
            </a:r>
            <a:r>
              <a:rPr lang="en-US" sz="2000" dirty="0"/>
              <a:t> or </a:t>
            </a:r>
            <a:r>
              <a:rPr lang="en-US" sz="2000" dirty="0">
                <a:solidFill>
                  <a:srgbClr val="0070C0"/>
                </a:solidFill>
              </a:rPr>
              <a:t>shared memory</a:t>
            </a:r>
          </a:p>
          <a:p>
            <a:r>
              <a:rPr lang="en-US" sz="2000" dirty="0"/>
              <a:t>Synopsis of atomic function </a:t>
            </a:r>
            <a:r>
              <a:rPr lang="en-US" sz="2000" b="1" dirty="0" err="1">
                <a:solidFill>
                  <a:srgbClr val="0070C0"/>
                </a:solidFill>
                <a:latin typeface="Consolas" pitchFamily="49" charset="0"/>
                <a:cs typeface="Consolas" pitchFamily="49" charset="0"/>
              </a:rPr>
              <a:t>atomicOP</a:t>
            </a:r>
            <a:r>
              <a:rPr lang="en-US" sz="2000" b="1" dirty="0">
                <a:solidFill>
                  <a:srgbClr val="0070C0"/>
                </a:solidFill>
                <a:latin typeface="Consolas" pitchFamily="49" charset="0"/>
                <a:cs typeface="Consolas" pitchFamily="49" charset="0"/>
              </a:rPr>
              <a:t>(</a:t>
            </a:r>
            <a:r>
              <a:rPr lang="en-US" sz="2000" b="1" dirty="0" err="1">
                <a:solidFill>
                  <a:srgbClr val="0070C0"/>
                </a:solidFill>
                <a:latin typeface="Consolas" pitchFamily="49" charset="0"/>
                <a:cs typeface="Consolas" pitchFamily="49" charset="0"/>
              </a:rPr>
              <a:t>a,b</a:t>
            </a:r>
            <a:r>
              <a:rPr lang="en-US" sz="2000" b="1" dirty="0">
                <a:solidFill>
                  <a:srgbClr val="0070C0"/>
                </a:solidFill>
                <a:latin typeface="Consolas" pitchFamily="49" charset="0"/>
                <a:cs typeface="Consolas" pitchFamily="49" charset="0"/>
              </a:rPr>
              <a:t>)</a:t>
            </a:r>
            <a:r>
              <a:rPr lang="en-US" sz="2000" dirty="0"/>
              <a:t> is typically (</a:t>
            </a:r>
            <a:r>
              <a:rPr lang="en-US" sz="2000" dirty="0">
                <a:latin typeface="Consolas" panose="020B0609020204030204" pitchFamily="49" charset="0"/>
              </a:rPr>
              <a:t>a</a:t>
            </a:r>
            <a:r>
              <a:rPr lang="en-US" sz="2000" dirty="0"/>
              <a:t> and </a:t>
            </a:r>
            <a:r>
              <a:rPr lang="en-US" sz="2000" dirty="0">
                <a:latin typeface="Consolas" panose="020B0609020204030204" pitchFamily="49" charset="0"/>
              </a:rPr>
              <a:t>b</a:t>
            </a:r>
            <a:r>
              <a:rPr lang="en-US" sz="2000" dirty="0"/>
              <a:t> below are pointers)</a:t>
            </a:r>
          </a:p>
        </p:txBody>
      </p:sp>
      <p:sp>
        <p:nvSpPr>
          <p:cNvPr id="5" name="Content Placeholder 2"/>
          <p:cNvSpPr txBox="1">
            <a:spLocks/>
          </p:cNvSpPr>
          <p:nvPr/>
        </p:nvSpPr>
        <p:spPr bwMode="auto">
          <a:xfrm>
            <a:off x="214648" y="4800602"/>
            <a:ext cx="11797048" cy="95196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All statements are executed atomically without interruption by any other function/process</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atomic function returns the initial value, *not* the final value, stored at the memory location</a:t>
            </a:r>
          </a:p>
        </p:txBody>
      </p:sp>
      <p:sp>
        <p:nvSpPr>
          <p:cNvPr id="6" name="Rectangle 5"/>
          <p:cNvSpPr/>
          <p:nvPr/>
        </p:nvSpPr>
        <p:spPr>
          <a:xfrm>
            <a:off x="3462271" y="3073977"/>
            <a:ext cx="5334000" cy="1200329"/>
          </a:xfrm>
          <a:prstGeom prst="rect">
            <a:avLst/>
          </a:prstGeom>
          <a:solidFill>
            <a:schemeClr val="bg1">
              <a:lumMod val="85000"/>
            </a:schemeClr>
          </a:solidFill>
        </p:spPr>
        <p:txBody>
          <a:bodyPr wrap="square">
            <a:spAutoFit/>
          </a:bodyPr>
          <a:lstStyle/>
          <a:p>
            <a:pPr marL="0" marR="0" lvl="0" indent="1027113"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t1 = *a;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read</a:t>
            </a:r>
          </a:p>
          <a:p>
            <a:pPr marL="0" marR="0" lvl="0" indent="1027113"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t2 = (*a) </a:t>
            </a:r>
            <a:r>
              <a:rPr kumimoji="0" lang="fr-FR" sz="18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OP</a:t>
            </a:r>
            <a:r>
              <a:rPr kumimoji="0" lang="fr-FR"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a:t>
            </a:r>
            <a:r>
              <a:rPr kumimoji="0" lang="fr-FR"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fr-FR"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modify</a:t>
            </a:r>
          </a:p>
          <a:p>
            <a:pPr marL="0" marR="0" lvl="0" indent="1027113"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 = t2;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write</a:t>
            </a:r>
          </a:p>
          <a:p>
            <a:pPr marL="0" marR="0" lvl="0" indent="1027113"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t1;</a:t>
            </a:r>
          </a:p>
        </p:txBody>
      </p:sp>
      <p:sp>
        <p:nvSpPr>
          <p:cNvPr id="7" name="Rectangle 6"/>
          <p:cNvSpPr/>
          <p:nvPr/>
        </p:nvSpPr>
        <p:spPr>
          <a:xfrm>
            <a:off x="1600200" y="6531605"/>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804684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The Hardware-Software Interplay </a:t>
            </a:r>
            <a:r>
              <a:rPr lang="en-US" sz="1800" dirty="0"/>
              <a:t>[Big Segment]</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505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520" y="4100363"/>
            <a:ext cx="5539339" cy="823393"/>
          </a:xfrm>
        </p:spPr>
        <p:txBody>
          <a:bodyPr/>
          <a:lstStyle/>
          <a:p>
            <a:r>
              <a:rPr lang="en-US" dirty="0"/>
              <a:t>Pipelining</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144378" y="4923756"/>
            <a:ext cx="6169793" cy="584775"/>
          </a:xfrm>
          <a:prstGeom prst="rect">
            <a:avLst/>
          </a:prstGeom>
        </p:spPr>
        <p:txBody>
          <a:bodyPr wrap="squar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“Nothing is particularly hard if you divide it into small jobs.”</a:t>
            </a:r>
          </a:p>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--Henry Ford, founder of Ford Motor Company [1863 –1947]</a:t>
            </a:r>
          </a:p>
        </p:txBody>
      </p:sp>
    </p:spTree>
    <p:extLst>
      <p:ext uri="{BB962C8B-B14F-4D97-AF65-F5344CB8AC3E}">
        <p14:creationId xmlns:p14="http://schemas.microsoft.com/office/powerpoint/2010/main" val="340688402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Atomic Functions </a:t>
            </a:r>
            <a:r>
              <a:rPr lang="en-US" sz="2000" dirty="0"/>
              <a:t>[3/3]</a:t>
            </a:r>
          </a:p>
        </p:txBody>
      </p:sp>
      <p:sp>
        <p:nvSpPr>
          <p:cNvPr id="3" name="Content Placeholder 2"/>
          <p:cNvSpPr>
            <a:spLocks noGrp="1"/>
          </p:cNvSpPr>
          <p:nvPr>
            <p:ph idx="1"/>
          </p:nvPr>
        </p:nvSpPr>
        <p:spPr/>
        <p:txBody>
          <a:bodyPr/>
          <a:lstStyle/>
          <a:p>
            <a:pPr lvl="1"/>
            <a:endParaRPr lang="en-US" sz="1600" dirty="0"/>
          </a:p>
          <a:p>
            <a:r>
              <a:rPr lang="en-US" sz="2000" dirty="0"/>
              <a:t>The order in which concurrent atomic updates are performed is not defined</a:t>
            </a:r>
          </a:p>
          <a:p>
            <a:pPr lvl="1"/>
            <a:endParaRPr lang="en-US" sz="1600" dirty="0"/>
          </a:p>
          <a:p>
            <a:r>
              <a:rPr lang="en-US" sz="2000" dirty="0"/>
              <a:t>While order is not clear, none of the atomically performed updates will be lost</a:t>
            </a:r>
          </a:p>
          <a:p>
            <a:pPr lvl="1"/>
            <a:endParaRPr lang="en-US" sz="1600" dirty="0"/>
          </a:p>
          <a:p>
            <a:r>
              <a:rPr lang="en-US" sz="2000" dirty="0"/>
              <a:t>Several different kinds of atomic operations:</a:t>
            </a:r>
          </a:p>
          <a:p>
            <a:pPr lvl="1"/>
            <a:r>
              <a:rPr lang="en-US" sz="1600" dirty="0"/>
              <a:t>Add (add), Sub (subtract), </a:t>
            </a:r>
            <a:r>
              <a:rPr lang="en-US" sz="1600" dirty="0" err="1"/>
              <a:t>Inc</a:t>
            </a:r>
            <a:r>
              <a:rPr lang="en-US" sz="1600" dirty="0"/>
              <a:t> (increment), Dec (decrement)</a:t>
            </a:r>
          </a:p>
          <a:p>
            <a:pPr lvl="1"/>
            <a:r>
              <a:rPr lang="en-US" sz="1600" dirty="0"/>
              <a:t>And (bit-wise and), Or (bit-wise or) , </a:t>
            </a:r>
            <a:r>
              <a:rPr lang="en-US" sz="1600" dirty="0" err="1"/>
              <a:t>Xor</a:t>
            </a:r>
            <a:r>
              <a:rPr lang="en-US" sz="1600" dirty="0"/>
              <a:t> (bit-wise exclusive or)</a:t>
            </a:r>
          </a:p>
          <a:p>
            <a:pPr lvl="1"/>
            <a:r>
              <a:rPr lang="en-US" sz="1600" dirty="0" err="1"/>
              <a:t>Exch</a:t>
            </a:r>
            <a:r>
              <a:rPr lang="en-US" sz="1600" dirty="0"/>
              <a:t> (Exchange)</a:t>
            </a:r>
          </a:p>
          <a:p>
            <a:pPr lvl="1"/>
            <a:r>
              <a:rPr lang="en-US" sz="1600" dirty="0"/>
              <a:t>Min (Minimum), Max (Maximum)</a:t>
            </a:r>
          </a:p>
          <a:p>
            <a:pPr lvl="1"/>
            <a:r>
              <a:rPr lang="en-US" sz="1600" dirty="0"/>
              <a:t>Compare-and-Swap</a:t>
            </a:r>
          </a:p>
          <a:p>
            <a:pPr lvl="1"/>
            <a:r>
              <a:rPr lang="en-US" sz="1600" dirty="0"/>
              <a:t>Etc.</a:t>
            </a:r>
          </a:p>
          <a:p>
            <a:endParaRPr lang="en-US" sz="2000" dirty="0"/>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47344" y="6556829"/>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44734638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Example</a:t>
            </a:r>
          </a:p>
        </p:txBody>
      </p:sp>
      <p:sp>
        <p:nvSpPr>
          <p:cNvPr id="5" name="Rectangle 4"/>
          <p:cNvSpPr/>
          <p:nvPr/>
        </p:nvSpPr>
        <p:spPr>
          <a:xfrm>
            <a:off x="1495022" y="1485827"/>
            <a:ext cx="8763000" cy="4524315"/>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Compute histogram of colors in an image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picturePixels</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pointer to picture pixels, each w/ its own color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picturePixels</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[i] – takes a value between 0 and 6 (7 colors total)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bucket–pointer to histogram bucket of size equal to # of colors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histogram(</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picturePixels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bucket)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&lt;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picturePixels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atomicAdd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(&amp;bucket[c],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6" name="Rectangle 5"/>
          <p:cNvSpPr/>
          <p:nvPr/>
        </p:nvSpPr>
        <p:spPr>
          <a:xfrm>
            <a:off x="76200" y="6656478"/>
            <a:ext cx="824265" cy="18466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6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6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98039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Notes	</a:t>
            </a:r>
          </a:p>
        </p:txBody>
      </p:sp>
      <p:sp>
        <p:nvSpPr>
          <p:cNvPr id="3" name="Content Placeholder 2"/>
          <p:cNvSpPr>
            <a:spLocks noGrp="1"/>
          </p:cNvSpPr>
          <p:nvPr>
            <p:ph idx="1"/>
          </p:nvPr>
        </p:nvSpPr>
        <p:spPr/>
        <p:txBody>
          <a:bodyPr>
            <a:normAutofit/>
          </a:bodyPr>
          <a:lstStyle/>
          <a:p>
            <a:endParaRPr lang="en-US" sz="2000" dirty="0"/>
          </a:p>
          <a:p>
            <a:endParaRPr lang="en-US" sz="2000" dirty="0"/>
          </a:p>
          <a:p>
            <a:r>
              <a:rPr lang="en-US" sz="2000" dirty="0"/>
              <a:t>While very convenient to use, atomics do impact the speed of the code</a:t>
            </a:r>
          </a:p>
          <a:p>
            <a:endParaRPr lang="en-US" sz="2000" dirty="0"/>
          </a:p>
          <a:p>
            <a:endParaRPr lang="en-US" sz="2000" dirty="0"/>
          </a:p>
          <a:p>
            <a:endParaRPr lang="en-US" sz="2000" dirty="0"/>
          </a:p>
          <a:p>
            <a:r>
              <a:rPr lang="en-US" sz="2000" dirty="0"/>
              <a:t>Performance poor when </a:t>
            </a:r>
            <a:r>
              <a:rPr lang="en-US" sz="2000" u="sng" dirty="0"/>
              <a:t>many</a:t>
            </a:r>
            <a:r>
              <a:rPr lang="en-US" sz="2000" dirty="0"/>
              <a:t> threads attempt to perform atomic operations on a </a:t>
            </a:r>
            <a:r>
              <a:rPr lang="en-US" sz="2000" u="sng" dirty="0"/>
              <a:t>small</a:t>
            </a:r>
            <a:r>
              <a:rPr lang="en-US" sz="2000" dirty="0"/>
              <a:t> number of locations</a:t>
            </a:r>
          </a:p>
          <a:p>
            <a:pPr lvl="1"/>
            <a:r>
              <a:rPr lang="en-US" sz="1600" dirty="0"/>
              <a:t>Bad case: all threads trying to update the same variable</a:t>
            </a:r>
          </a:p>
          <a:p>
            <a:endParaRPr lang="en-US" sz="2000" dirty="0"/>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47344" y="6562792"/>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46925253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mix-and-match, please…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351366" y="1075266"/>
            <a:ext cx="11535834" cy="745067"/>
          </a:xfrm>
        </p:spPr>
        <p:txBody>
          <a:bodyPr/>
          <a:lstStyle/>
          <a:p>
            <a:r>
              <a:rPr lang="en-US" sz="2000" dirty="0"/>
              <a:t>Atomic updates are not guaranteed to appear atomic to concurrent accesses that also use loads and stores</a:t>
            </a:r>
          </a:p>
          <a:p>
            <a:pPr lvl="1"/>
            <a:r>
              <a:rPr lang="en-US" sz="1600" dirty="0"/>
              <a:t>No mix and match, please</a:t>
            </a:r>
          </a:p>
        </p:txBody>
      </p:sp>
      <p:sp>
        <p:nvSpPr>
          <p:cNvPr id="5" name="Rectangle 4"/>
          <p:cNvSpPr/>
          <p:nvPr/>
        </p:nvSpPr>
        <p:spPr>
          <a:xfrm>
            <a:off x="1786467" y="2103967"/>
            <a:ext cx="8229600" cy="4247317"/>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broken(</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 = *x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else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pl-PL"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pl-P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j = atomicAdd(x, 1); </a:t>
            </a:r>
            <a:r>
              <a:rPr kumimoji="0" lang="pl-PL"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j = *x; *x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pl-PL"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main.cpp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broken&lt;&lt;&lt;1,128&gt;&gt;&gt;(128, d_x); </a:t>
            </a:r>
            <a:r>
              <a:rPr kumimoji="0" lang="nl-NL"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d_x = d_x + {1, 127, 128}</a:t>
            </a:r>
          </a:p>
        </p:txBody>
      </p:sp>
      <p:sp>
        <p:nvSpPr>
          <p:cNvPr id="6" name="Rectangle 5"/>
          <p:cNvSpPr/>
          <p:nvPr/>
        </p:nvSpPr>
        <p:spPr>
          <a:xfrm>
            <a:off x="33866" y="6627168"/>
            <a:ext cx="824265" cy="18466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6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6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33979383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thumb, atomic ops</a:t>
            </a:r>
          </a:p>
        </p:txBody>
      </p:sp>
      <p:sp>
        <p:nvSpPr>
          <p:cNvPr id="3" name="Content Placeholder 2"/>
          <p:cNvSpPr>
            <a:spLocks noGrp="1"/>
          </p:cNvSpPr>
          <p:nvPr>
            <p:ph idx="1"/>
          </p:nvPr>
        </p:nvSpPr>
        <p:spPr/>
        <p:txBody>
          <a:bodyPr/>
          <a:lstStyle/>
          <a:p>
            <a:endParaRPr lang="en-US" sz="1800" dirty="0"/>
          </a:p>
          <a:p>
            <a:r>
              <a:rPr lang="en-US" sz="1800" dirty="0"/>
              <a:t>When to use: Cannot fall back on normal memory operations because of possible race conditions</a:t>
            </a:r>
          </a:p>
          <a:p>
            <a:endParaRPr lang="en-US" sz="1800" dirty="0"/>
          </a:p>
          <a:p>
            <a:endParaRPr lang="en-US" sz="1800" dirty="0"/>
          </a:p>
          <a:p>
            <a:r>
              <a:rPr lang="en-US" sz="1800" dirty="0"/>
              <a:t>Use for infrequent, sparse, and/or unpredictable global communication</a:t>
            </a:r>
          </a:p>
          <a:p>
            <a:pPr marL="0" indent="0">
              <a:buNone/>
            </a:pPr>
            <a:endParaRPr lang="en-US" sz="1800" dirty="0"/>
          </a:p>
          <a:p>
            <a:pPr marL="0" indent="0">
              <a:buNone/>
            </a:pPr>
            <a:endParaRPr lang="en-US" sz="1800" dirty="0"/>
          </a:p>
          <a:p>
            <a:r>
              <a:rPr lang="en-US" sz="1800" dirty="0"/>
              <a:t>Use shared memory and/or customized data structures &amp; algorithms to avoid synchronization whenever  reasonable</a:t>
            </a:r>
          </a:p>
          <a:p>
            <a:endParaRPr lang="en-US" sz="1800" dirty="0"/>
          </a:p>
          <a:p>
            <a:endParaRPr lang="en-US" sz="1800" dirty="0"/>
          </a:p>
          <a:p>
            <a:r>
              <a:rPr lang="en-US" sz="1800" dirty="0"/>
              <a:t>Compute capabilities post Maxwell improved the speed of atomic operations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47344" y="6590759"/>
            <a:ext cx="931665"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4019785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Synchronization vs. Coordination</a:t>
            </a:r>
          </a:p>
        </p:txBody>
      </p:sp>
      <p:sp>
        <p:nvSpPr>
          <p:cNvPr id="3" name="Content Placeholder 2"/>
          <p:cNvSpPr>
            <a:spLocks noGrp="1"/>
          </p:cNvSpPr>
          <p:nvPr>
            <p:ph idx="1"/>
          </p:nvPr>
        </p:nvSpPr>
        <p:spPr/>
        <p:txBody>
          <a:bodyPr/>
          <a:lstStyle/>
          <a:p>
            <a:endParaRPr lang="en-US" sz="2000" dirty="0"/>
          </a:p>
          <a:p>
            <a:r>
              <a:rPr lang="en-US" sz="2000" dirty="0"/>
              <a:t>There is a qualitative difference between a </a:t>
            </a:r>
            <a:r>
              <a:rPr lang="en-US" sz="2000" dirty="0">
                <a:solidFill>
                  <a:srgbClr val="0070C0"/>
                </a:solidFill>
                <a:latin typeface="Consolas" panose="020B0609020204030204" pitchFamily="49" charset="0"/>
                <a:cs typeface="Consolas" panose="020B0609020204030204" pitchFamily="49" charset="0"/>
              </a:rPr>
              <a:t>__</a:t>
            </a:r>
            <a:r>
              <a:rPr lang="en-US" sz="2000" dirty="0" err="1">
                <a:solidFill>
                  <a:srgbClr val="0070C0"/>
                </a:solidFill>
                <a:latin typeface="Consolas" panose="020B0609020204030204" pitchFamily="49" charset="0"/>
                <a:cs typeface="Consolas" panose="020B0609020204030204" pitchFamily="49" charset="0"/>
              </a:rPr>
              <a:t>syncthreads</a:t>
            </a:r>
            <a:r>
              <a:rPr lang="en-US" sz="2000" dirty="0">
                <a:solidFill>
                  <a:srgbClr val="0070C0"/>
                </a:solidFill>
                <a:latin typeface="Consolas" panose="020B0609020204030204" pitchFamily="49" charset="0"/>
                <a:cs typeface="Consolas" panose="020B0609020204030204" pitchFamily="49" charset="0"/>
              </a:rPr>
              <a:t>()</a:t>
            </a:r>
            <a:r>
              <a:rPr lang="en-US" sz="2000" dirty="0"/>
              <a:t> function and an atomic operation</a:t>
            </a:r>
          </a:p>
          <a:p>
            <a:endParaRPr lang="en-US" sz="2000" dirty="0"/>
          </a:p>
          <a:p>
            <a:endParaRPr lang="en-US" sz="2000" dirty="0"/>
          </a:p>
          <a:p>
            <a:pPr lvl="1"/>
            <a:r>
              <a:rPr lang="en-US" sz="1600" dirty="0">
                <a:solidFill>
                  <a:srgbClr val="0070C0"/>
                </a:solidFill>
                <a:latin typeface="Consolas" panose="020B0609020204030204" pitchFamily="49" charset="0"/>
                <a:cs typeface="Consolas" panose="020B0609020204030204" pitchFamily="49" charset="0"/>
              </a:rPr>
              <a:t>__</a:t>
            </a:r>
            <a:r>
              <a:rPr lang="en-US" sz="1600" dirty="0" err="1">
                <a:solidFill>
                  <a:srgbClr val="0070C0"/>
                </a:solidFill>
                <a:latin typeface="Consolas" panose="020B0609020204030204" pitchFamily="49" charset="0"/>
                <a:cs typeface="Consolas" panose="020B0609020204030204" pitchFamily="49" charset="0"/>
              </a:rPr>
              <a:t>syncthreads</a:t>
            </a:r>
            <a:r>
              <a:rPr lang="en-US" sz="1600" dirty="0">
                <a:solidFill>
                  <a:srgbClr val="0070C0"/>
                </a:solidFill>
                <a:latin typeface="Consolas" panose="020B0609020204030204" pitchFamily="49" charset="0"/>
                <a:cs typeface="Consolas" panose="020B0609020204030204" pitchFamily="49" charset="0"/>
              </a:rPr>
              <a:t>()</a:t>
            </a:r>
            <a:r>
              <a:rPr lang="en-US" sz="1600" dirty="0"/>
              <a:t> has the connotation of barrier; i.e., of synchronization</a:t>
            </a:r>
          </a:p>
          <a:p>
            <a:pPr lvl="2"/>
            <a:r>
              <a:rPr lang="en-US" sz="1500" dirty="0">
                <a:solidFill>
                  <a:srgbClr val="0070C0"/>
                </a:solidFill>
                <a:latin typeface="Consolas" panose="020B0609020204030204" pitchFamily="49" charset="0"/>
                <a:cs typeface="Consolas" panose="020B0609020204030204" pitchFamily="49" charset="0"/>
              </a:rPr>
              <a:t>__</a:t>
            </a:r>
            <a:r>
              <a:rPr lang="en-US" sz="1500" dirty="0" err="1">
                <a:solidFill>
                  <a:srgbClr val="0070C0"/>
                </a:solidFill>
                <a:latin typeface="Consolas" panose="020B0609020204030204" pitchFamily="49" charset="0"/>
                <a:cs typeface="Consolas" panose="020B0609020204030204" pitchFamily="49" charset="0"/>
              </a:rPr>
              <a:t>syncthreads</a:t>
            </a:r>
            <a:r>
              <a:rPr lang="en-US" sz="1500" dirty="0">
                <a:solidFill>
                  <a:srgbClr val="0070C0"/>
                </a:solidFill>
                <a:latin typeface="Consolas" panose="020B0609020204030204" pitchFamily="49" charset="0"/>
                <a:cs typeface="Consolas" panose="020B0609020204030204" pitchFamily="49" charset="0"/>
              </a:rPr>
              <a:t>()</a:t>
            </a:r>
            <a:r>
              <a:rPr lang="en-US" sz="1500" dirty="0"/>
              <a:t> establishes a point in the execution of the kernel that every thread in the **block** needs to reach before any block thread can move beyond that point. Also, all memory ops are seen through</a:t>
            </a:r>
          </a:p>
          <a:p>
            <a:pPr lvl="1"/>
            <a:endParaRPr lang="en-US" sz="1600" dirty="0"/>
          </a:p>
          <a:p>
            <a:pPr lvl="1"/>
            <a:endParaRPr lang="en-US" sz="1600" dirty="0"/>
          </a:p>
          <a:p>
            <a:pPr lvl="1"/>
            <a:r>
              <a:rPr lang="en-US" sz="1600" dirty="0"/>
              <a:t>The “atomic operation” concept instead tied to the idea of coordination in relation to operations that involve </a:t>
            </a:r>
            <a:r>
              <a:rPr lang="en-US" sz="1600" dirty="0">
                <a:solidFill>
                  <a:srgbClr val="0070C0"/>
                </a:solidFill>
              </a:rPr>
              <a:t>memory</a:t>
            </a:r>
            <a:r>
              <a:rPr lang="en-US" sz="1600" dirty="0"/>
              <a:t> transactions</a:t>
            </a:r>
          </a:p>
          <a:p>
            <a:pPr lvl="2"/>
            <a:r>
              <a:rPr lang="en-US" sz="1500" dirty="0"/>
              <a:t>Threads </a:t>
            </a:r>
            <a:r>
              <a:rPr lang="en-US" sz="1500" i="1" dirty="0"/>
              <a:t>need not</a:t>
            </a:r>
            <a:r>
              <a:rPr lang="en-US" sz="1500" dirty="0"/>
              <a:t> synchronize their execution, it’s only that a certain memory operation in a kernel is conducted in an atomic fashion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14909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52499" y="3827917"/>
            <a:ext cx="8822267" cy="823393"/>
          </a:xfrm>
        </p:spPr>
        <p:txBody>
          <a:bodyPr>
            <a:normAutofit/>
          </a:bodyPr>
          <a:lstStyle/>
          <a:p>
            <a:r>
              <a:rPr lang="en-US" dirty="0"/>
              <a:t>Resource Management Considerations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93608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Some Hard Constraints (1/2)</a:t>
            </a:r>
          </a:p>
        </p:txBody>
      </p:sp>
      <p:sp>
        <p:nvSpPr>
          <p:cNvPr id="3" name="Content Placeholder 2"/>
          <p:cNvSpPr>
            <a:spLocks noGrp="1"/>
          </p:cNvSpPr>
          <p:nvPr>
            <p:ph idx="1"/>
          </p:nvPr>
        </p:nvSpPr>
        <p:spPr/>
        <p:txBody>
          <a:bodyPr>
            <a:normAutofit fontScale="92500" lnSpcReduction="10000"/>
          </a:bodyPr>
          <a:lstStyle/>
          <a:p>
            <a:r>
              <a:rPr lang="en-US" sz="2000" dirty="0"/>
              <a:t>How do you get to use the card at capacity?</a:t>
            </a:r>
          </a:p>
          <a:p>
            <a:pPr lvl="1"/>
            <a:r>
              <a:rPr lang="en-US" sz="1800" dirty="0"/>
              <a:t>“used at capacity”: SM executes the max. number of warps it can possibly host</a:t>
            </a:r>
          </a:p>
          <a:p>
            <a:pPr marL="0" indent="0">
              <a:buNone/>
            </a:pPr>
            <a:endParaRPr lang="en-US" sz="2000" dirty="0"/>
          </a:p>
          <a:p>
            <a:r>
              <a:rPr lang="en-US" sz="2000" dirty="0"/>
              <a:t>The three factors that come into play are: </a:t>
            </a:r>
            <a:r>
              <a:rPr lang="en-US" sz="1600" dirty="0">
                <a:solidFill>
                  <a:srgbClr val="C00000"/>
                </a:solidFill>
              </a:rPr>
              <a:t>threads/block = ?, registers/thread = ?, </a:t>
            </a:r>
            <a:r>
              <a:rPr lang="en-US" sz="1600" dirty="0" err="1">
                <a:solidFill>
                  <a:srgbClr val="C00000"/>
                </a:solidFill>
              </a:rPr>
              <a:t>shMem</a:t>
            </a:r>
            <a:r>
              <a:rPr lang="en-US" sz="1600" dirty="0">
                <a:solidFill>
                  <a:srgbClr val="C00000"/>
                </a:solidFill>
              </a:rPr>
              <a:t>/block = ?</a:t>
            </a:r>
            <a:endParaRPr lang="en-US" sz="2000" dirty="0"/>
          </a:p>
          <a:p>
            <a:endParaRPr lang="en-US" sz="2000" dirty="0"/>
          </a:p>
          <a:p>
            <a:r>
              <a:rPr lang="en-US" sz="2000" dirty="0"/>
              <a:t>Max number of </a:t>
            </a:r>
            <a:r>
              <a:rPr lang="en-US" sz="2000" dirty="0">
                <a:solidFill>
                  <a:srgbClr val="C00000"/>
                </a:solidFill>
              </a:rPr>
              <a:t>warps</a:t>
            </a:r>
            <a:r>
              <a:rPr lang="en-US" sz="2000" dirty="0"/>
              <a:t> that one SM can service simultaneously:</a:t>
            </a:r>
          </a:p>
          <a:p>
            <a:pPr lvl="1"/>
            <a:r>
              <a:rPr lang="en-US" sz="1800" dirty="0"/>
              <a:t>32 on Tesla C1060 and Turing (Turing is weird)</a:t>
            </a:r>
          </a:p>
          <a:p>
            <a:pPr lvl="1"/>
            <a:r>
              <a:rPr lang="en-US" sz="1800" dirty="0"/>
              <a:t>48 on Fermi</a:t>
            </a:r>
          </a:p>
          <a:p>
            <a:pPr lvl="1"/>
            <a:r>
              <a:rPr lang="en-US" sz="1800" dirty="0"/>
              <a:t>64 on Kepler, Maxwell, Pascal, Volta, and Ampere</a:t>
            </a:r>
          </a:p>
          <a:p>
            <a:pPr marL="344487" lvl="1" indent="0">
              <a:buNone/>
            </a:pPr>
            <a:endParaRPr lang="en-US" sz="1800" dirty="0"/>
          </a:p>
          <a:p>
            <a:pPr lvl="1"/>
            <a:endParaRPr lang="en-US" sz="1800" dirty="0"/>
          </a:p>
          <a:p>
            <a:r>
              <a:rPr lang="en-US" sz="2000" dirty="0"/>
              <a:t>Max number of </a:t>
            </a:r>
            <a:r>
              <a:rPr lang="en-US" sz="2000" dirty="0">
                <a:solidFill>
                  <a:srgbClr val="C00000"/>
                </a:solidFill>
              </a:rPr>
              <a:t>blocks</a:t>
            </a:r>
            <a:r>
              <a:rPr lang="en-US" sz="2000" dirty="0"/>
              <a:t> that one SM can process simultaneously:</a:t>
            </a:r>
          </a:p>
          <a:p>
            <a:pPr lvl="1"/>
            <a:r>
              <a:rPr lang="en-US" sz="1800" dirty="0"/>
              <a:t>8 on Fermi</a:t>
            </a:r>
          </a:p>
          <a:p>
            <a:pPr lvl="1"/>
            <a:r>
              <a:rPr lang="en-US" sz="1800" dirty="0"/>
              <a:t>16 on Kepler and Turing (wow)</a:t>
            </a:r>
          </a:p>
          <a:p>
            <a:pPr lvl="1"/>
            <a:r>
              <a:rPr lang="en-US" sz="1800" dirty="0"/>
              <a:t>32 on Maxwell, Pascal, Volta, and Ampere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01577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Some Hard Constraints (2/2)</a:t>
            </a:r>
          </a:p>
        </p:txBody>
      </p:sp>
      <p:sp>
        <p:nvSpPr>
          <p:cNvPr id="3" name="Content Placeholder 2"/>
          <p:cNvSpPr>
            <a:spLocks noGrp="1"/>
          </p:cNvSpPr>
          <p:nvPr>
            <p:ph idx="1"/>
          </p:nvPr>
        </p:nvSpPr>
        <p:spPr/>
        <p:txBody>
          <a:bodyPr>
            <a:normAutofit lnSpcReduction="10000"/>
          </a:bodyPr>
          <a:lstStyle/>
          <a:p>
            <a:r>
              <a:rPr lang="en-US" sz="2000" dirty="0"/>
              <a:t>The number of </a:t>
            </a:r>
            <a:r>
              <a:rPr lang="en-US" sz="2000" dirty="0">
                <a:solidFill>
                  <a:srgbClr val="C00000"/>
                </a:solidFill>
              </a:rPr>
              <a:t>32-bit registers </a:t>
            </a:r>
            <a:r>
              <a:rPr lang="en-US" sz="2000" dirty="0"/>
              <a:t>available on each SM is limited:</a:t>
            </a:r>
          </a:p>
          <a:p>
            <a:pPr lvl="1"/>
            <a:r>
              <a:rPr lang="en-US" sz="1800" dirty="0"/>
              <a:t>16,384 registers (on Tesla C1060)</a:t>
            </a:r>
          </a:p>
          <a:p>
            <a:pPr lvl="1"/>
            <a:r>
              <a:rPr lang="en-US" sz="1800" dirty="0"/>
              <a:t>Roughly 48,000 on Fermi</a:t>
            </a:r>
          </a:p>
          <a:p>
            <a:pPr lvl="1"/>
            <a:r>
              <a:rPr lang="en-US" sz="1800" dirty="0"/>
              <a:t>Roughly 64,000 on Kepler, Maxwell, Pascal, Volta, and Ampere</a:t>
            </a:r>
          </a:p>
          <a:p>
            <a:pPr lvl="1"/>
            <a:endParaRPr lang="en-US" sz="1800" dirty="0"/>
          </a:p>
          <a:p>
            <a:r>
              <a:rPr lang="en-US" sz="2000" dirty="0"/>
              <a:t>The amount of </a:t>
            </a:r>
            <a:r>
              <a:rPr lang="en-US" sz="2000" dirty="0">
                <a:solidFill>
                  <a:srgbClr val="C00000"/>
                </a:solidFill>
              </a:rPr>
              <a:t>shared memory </a:t>
            </a:r>
            <a:r>
              <a:rPr lang="en-US" sz="2000" dirty="0"/>
              <a:t>available to each SM is limited</a:t>
            </a:r>
          </a:p>
          <a:p>
            <a:pPr lvl="1"/>
            <a:r>
              <a:rPr lang="en-US" sz="1800" dirty="0"/>
              <a:t>16 KB on Tesla 1060</a:t>
            </a:r>
          </a:p>
          <a:p>
            <a:pPr lvl="1"/>
            <a:r>
              <a:rPr lang="en-US" sz="1800" dirty="0"/>
              <a:t>64 KB on Fermi (16/48 or 48/16 configurable between L1 and shared memory)</a:t>
            </a:r>
          </a:p>
          <a:p>
            <a:pPr lvl="1"/>
            <a:r>
              <a:rPr lang="en-US" sz="1800" dirty="0"/>
              <a:t>64 KB on Kepler (16/48 or 48/16 or 32/32 configurable)</a:t>
            </a:r>
          </a:p>
          <a:p>
            <a:pPr lvl="1"/>
            <a:r>
              <a:rPr lang="en-US" sz="1800" dirty="0"/>
              <a:t>64 KB on Maxwell and Pascal, but not split w/ L1</a:t>
            </a:r>
          </a:p>
          <a:p>
            <a:pPr lvl="1"/>
            <a:r>
              <a:rPr lang="en-US" sz="1800" dirty="0"/>
              <a:t>96 KB on Volta (this is split-able again, w/ L1 and texture)</a:t>
            </a:r>
          </a:p>
          <a:p>
            <a:pPr lvl="1"/>
            <a:r>
              <a:rPr lang="en-US" sz="1800" dirty="0"/>
              <a:t>Up to 164 KB on Ampere (out of 196KB, which is to be shared w/ L1)</a:t>
            </a:r>
          </a:p>
          <a:p>
            <a:endParaRPr lang="en-US" sz="2200" dirty="0"/>
          </a:p>
          <a:p>
            <a:r>
              <a:rPr lang="en-US" sz="2200" dirty="0"/>
              <a:t>Note: there is also a max amount of </a:t>
            </a:r>
            <a:r>
              <a:rPr lang="en-US" sz="2200" dirty="0" err="1"/>
              <a:t>ShMem</a:t>
            </a:r>
            <a:r>
              <a:rPr lang="en-US" sz="2200" dirty="0"/>
              <a:t> that a block can get assigned</a:t>
            </a:r>
          </a:p>
          <a:p>
            <a:pPr lvl="1"/>
            <a:r>
              <a:rPr lang="en-US" sz="1800" dirty="0"/>
              <a:t>At 48 KB , sometimes 64KB, sometimes 96 KB</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4730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Concept of Occupancy</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What prevents you from getting high occupancy?</a:t>
            </a:r>
          </a:p>
          <a:p>
            <a:pPr lvl="2"/>
            <a:endParaRPr lang="en-US" dirty="0"/>
          </a:p>
          <a:p>
            <a:pPr lvl="2"/>
            <a:r>
              <a:rPr lang="en-US" dirty="0"/>
              <a:t>Amount of shared mem demanded by each block</a:t>
            </a:r>
          </a:p>
          <a:p>
            <a:pPr lvl="3"/>
            <a:r>
              <a:rPr lang="en-US" dirty="0"/>
              <a:t>Total amount of shared memory in one SM is limited: e.g., up to 64 Kb on Pascal</a:t>
            </a:r>
          </a:p>
          <a:p>
            <a:pPr lvl="2"/>
            <a:endParaRPr lang="en-US" dirty="0"/>
          </a:p>
          <a:p>
            <a:pPr lvl="2"/>
            <a:r>
              <a:rPr lang="en-US" dirty="0"/>
              <a:t>Number of registers used by each thread</a:t>
            </a:r>
          </a:p>
          <a:p>
            <a:pPr lvl="3"/>
            <a:r>
              <a:rPr lang="en-US" dirty="0"/>
              <a:t>Size of the register file in one SM: 64K four-byte registers on Kepler, Maxwell, Pascal, etc.</a:t>
            </a:r>
          </a:p>
          <a:p>
            <a:pPr lvl="3"/>
            <a:endParaRPr lang="en-US" sz="1300" dirty="0"/>
          </a:p>
          <a:p>
            <a:pPr lvl="3"/>
            <a:endParaRPr lang="en-US" sz="1300" dirty="0"/>
          </a:p>
          <a:p>
            <a:r>
              <a:rPr lang="en-US" sz="2000" dirty="0"/>
              <a:t>How do you find out how many registers and shared memory get used?</a:t>
            </a:r>
          </a:p>
          <a:p>
            <a:pPr lvl="1"/>
            <a:r>
              <a:rPr lang="en-US" sz="1600" dirty="0"/>
              <a:t>Solution 1: using the CUDA profiler</a:t>
            </a:r>
          </a:p>
          <a:p>
            <a:pPr lvl="1"/>
            <a:r>
              <a:rPr lang="en-US" sz="1600" dirty="0"/>
              <a:t>Solution 2: use the flag </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ptax</a:t>
            </a:r>
            <a:r>
              <a:rPr lang="en-US" sz="1600" dirty="0">
                <a:latin typeface="Courier New" panose="02070309020205020404" pitchFamily="49" charset="0"/>
                <a:cs typeface="Courier New" panose="02070309020205020404" pitchFamily="49" charset="0"/>
              </a:rPr>
              <a:t>-options=-v</a:t>
            </a:r>
            <a:r>
              <a:rPr lang="en-US" sz="1600" dirty="0"/>
              <a:t> when you compile your kernel w/ </a:t>
            </a:r>
            <a:r>
              <a:rPr lang="en-US" sz="1600" dirty="0" err="1">
                <a:latin typeface="Courier New" panose="02070309020205020404" pitchFamily="49" charset="0"/>
                <a:cs typeface="Courier New" panose="02070309020205020404" pitchFamily="49" charset="0"/>
              </a:rPr>
              <a:t>nvcc</a:t>
            </a:r>
            <a:endParaRPr lang="en-US" sz="1600" dirty="0">
              <a:latin typeface="Courier New" panose="02070309020205020404" pitchFamily="49" charset="0"/>
              <a:cs typeface="Courier New" panose="02070309020205020404" pitchFamily="49"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4" name="Table 3"/>
          <p:cNvGraphicFramePr>
            <a:graphicFrameLocks noGrp="1"/>
          </p:cNvGraphicFramePr>
          <p:nvPr>
            <p:extLst>
              <p:ext uri="{D42A27DB-BD31-4B8C-83A1-F6EECF244321}">
                <p14:modId xmlns:p14="http://schemas.microsoft.com/office/powerpoint/2010/main" val="3645228951"/>
              </p:ext>
            </p:extLst>
          </p:nvPr>
        </p:nvGraphicFramePr>
        <p:xfrm>
          <a:off x="4372848" y="1217200"/>
          <a:ext cx="3446303" cy="823392"/>
        </p:xfrm>
        <a:graphic>
          <a:graphicData uri="http://schemas.openxmlformats.org/drawingml/2006/table">
            <a:tbl>
              <a:tblPr>
                <a:tableStyleId>{5C22544A-7EE6-4342-B048-85BDC9FD1C3A}</a:tableStyleId>
              </a:tblPr>
              <a:tblGrid>
                <a:gridCol w="1416579">
                  <a:extLst>
                    <a:ext uri="{9D8B030D-6E8A-4147-A177-3AD203B41FA5}">
                      <a16:colId xmlns:a16="http://schemas.microsoft.com/office/drawing/2014/main" val="3917067060"/>
                    </a:ext>
                  </a:extLst>
                </a:gridCol>
                <a:gridCol w="850941">
                  <a:extLst>
                    <a:ext uri="{9D8B030D-6E8A-4147-A177-3AD203B41FA5}">
                      <a16:colId xmlns:a16="http://schemas.microsoft.com/office/drawing/2014/main" val="3509980273"/>
                    </a:ext>
                  </a:extLst>
                </a:gridCol>
                <a:gridCol w="1178783">
                  <a:extLst>
                    <a:ext uri="{9D8B030D-6E8A-4147-A177-3AD203B41FA5}">
                      <a16:colId xmlns:a16="http://schemas.microsoft.com/office/drawing/2014/main" val="2836445745"/>
                    </a:ext>
                  </a:extLst>
                </a:gridCol>
              </a:tblGrid>
              <a:tr h="411696">
                <a:tc>
                  <a:txBody>
                    <a:bodyPr/>
                    <a:lstStyle/>
                    <a:p>
                      <a:pPr algn="ctr" fontAlgn="ctr"/>
                      <a:r>
                        <a:rPr lang="en-US" sz="1100" u="none" strike="noStrike" dirty="0">
                          <a:effectLst/>
                        </a:rPr>
                        <a:t>registers</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6350" marR="6350" marT="6350" marB="0" anchor="ctr"/>
                </a:tc>
                <a:tc>
                  <a:txBody>
                    <a:bodyPr/>
                    <a:lstStyle/>
                    <a:p>
                      <a:pPr algn="ctr" fontAlgn="ctr"/>
                      <a:r>
                        <a:rPr lang="en-US" sz="1100" u="none" strike="noStrike" dirty="0">
                          <a:effectLst/>
                        </a:rPr>
                        <a:t>per thread</a:t>
                      </a:r>
                      <a:endParaRPr lang="en-US"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366763459"/>
                  </a:ext>
                </a:extLst>
              </a:tr>
              <a:tr h="411696">
                <a:tc>
                  <a:txBody>
                    <a:bodyPr/>
                    <a:lstStyle/>
                    <a:p>
                      <a:pPr algn="ctr" fontAlgn="ctr"/>
                      <a:r>
                        <a:rPr lang="en-US" sz="1100" u="none" strike="noStrike" dirty="0">
                          <a:effectLst/>
                        </a:rPr>
                        <a:t>shared mem</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6350" marR="6350" marT="6350" marB="0" anchor="ctr"/>
                </a:tc>
                <a:tc>
                  <a:txBody>
                    <a:bodyPr/>
                    <a:lstStyle/>
                    <a:p>
                      <a:pPr algn="ctr" fontAlgn="ctr"/>
                      <a:r>
                        <a:rPr lang="en-US" sz="1100" u="none" strike="noStrike" dirty="0">
                          <a:effectLst/>
                        </a:rPr>
                        <a:t>per block</a:t>
                      </a:r>
                      <a:endParaRPr lang="en-US"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673926866"/>
                  </a:ext>
                </a:extLst>
              </a:tr>
            </a:tbl>
          </a:graphicData>
        </a:graphic>
      </p:graphicFrame>
    </p:spTree>
    <p:extLst>
      <p:ext uri="{BB962C8B-B14F-4D97-AF65-F5344CB8AC3E}">
        <p14:creationId xmlns:p14="http://schemas.microsoft.com/office/powerpoint/2010/main" val="487323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Clock Cycle: time before the assembly line move again</a:t>
            </a:r>
          </a:p>
        </p:txBody>
      </p:sp>
      <p:sp>
        <p:nvSpPr>
          <p:cNvPr id="3" name="Content Placeholder 2"/>
          <p:cNvSpPr>
            <a:spLocks noGrp="1"/>
          </p:cNvSpPr>
          <p:nvPr>
            <p:ph idx="1"/>
          </p:nvPr>
        </p:nvSpPr>
        <p:spPr>
          <a:xfrm>
            <a:off x="147344" y="1145406"/>
            <a:ext cx="11960872" cy="5282865"/>
          </a:xfrm>
        </p:spPr>
        <p:txBody>
          <a:bodyPr>
            <a:normAutofit fontScale="85000" lnSpcReduction="10000"/>
          </a:bodyPr>
          <a:lstStyle/>
          <a:p>
            <a:endParaRPr lang="en-US" dirty="0"/>
          </a:p>
          <a:p>
            <a:r>
              <a:rPr lang="en-US" sz="2800" dirty="0"/>
              <a:t>The processor</a:t>
            </a:r>
          </a:p>
          <a:p>
            <a:pPr lvl="1"/>
            <a:r>
              <a:rPr lang="en-US" sz="2400" dirty="0"/>
              <a:t>“clock cycle”: the amount of time between two ticks of the internal clock of the microprocessor (chip)</a:t>
            </a:r>
          </a:p>
          <a:p>
            <a:pPr lvl="1"/>
            <a:r>
              <a:rPr lang="en-US" sz="2400" dirty="0"/>
              <a:t>Microprocessor clock speed typically measured in Hertz (pulses per second): number of pulses per second</a:t>
            </a:r>
          </a:p>
          <a:p>
            <a:pPr marL="344487" lvl="1" indent="0">
              <a:buNone/>
            </a:pPr>
            <a:endParaRPr lang="en-US" sz="2800" dirty="0"/>
          </a:p>
          <a:p>
            <a:r>
              <a:rPr lang="en-US" sz="2800" dirty="0"/>
              <a:t>FDX “Generic” process -- these stages can represent any instruction (though not all needed):</a:t>
            </a:r>
          </a:p>
          <a:p>
            <a:pPr lvl="1"/>
            <a:r>
              <a:rPr lang="en-US" sz="2400" dirty="0"/>
              <a:t>Stage 1: Fetch an instruction</a:t>
            </a:r>
          </a:p>
          <a:p>
            <a:pPr lvl="1"/>
            <a:r>
              <a:rPr lang="en-US" sz="2400" dirty="0"/>
              <a:t>Stage 2: Decode the instruction</a:t>
            </a:r>
          </a:p>
          <a:p>
            <a:pPr lvl="1"/>
            <a:r>
              <a:rPr lang="en-US" sz="2400" dirty="0"/>
              <a:t>Stage 3: Data access</a:t>
            </a:r>
          </a:p>
          <a:p>
            <a:pPr lvl="1"/>
            <a:r>
              <a:rPr lang="en-US" sz="2400" dirty="0"/>
              <a:t>Stage 4: Execute the operation (e.g., might be a request to calculate an address)</a:t>
            </a:r>
          </a:p>
          <a:p>
            <a:pPr lvl="1"/>
            <a:r>
              <a:rPr lang="en-US" sz="2400" dirty="0"/>
              <a:t>Stage 5: Write-back into register file</a:t>
            </a:r>
          </a:p>
          <a:p>
            <a:pPr lvl="1"/>
            <a:endParaRPr lang="en-US" sz="2400" dirty="0"/>
          </a:p>
          <a:p>
            <a:r>
              <a:rPr lang="en-US" sz="2800" dirty="0"/>
              <a:t>Tasks can be worked upon simultaneously when they are in different stages (at most 5)</a:t>
            </a: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63269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NVIDIA CUDA Occupancy Calculator</a:t>
            </a:r>
          </a:p>
        </p:txBody>
      </p:sp>
      <p:sp>
        <p:nvSpPr>
          <p:cNvPr id="3" name="Content Placeholder 2"/>
          <p:cNvSpPr>
            <a:spLocks noGrp="1"/>
          </p:cNvSpPr>
          <p:nvPr>
            <p:ph idx="1"/>
          </p:nvPr>
        </p:nvSpPr>
        <p:spPr/>
        <p:txBody>
          <a:bodyPr/>
          <a:lstStyle/>
          <a:p>
            <a:r>
              <a:rPr lang="en-US" sz="2000" dirty="0"/>
              <a:t>There is an “occupancy calculator” that can tell you what percentage of the HW gets utilized by your kernel</a:t>
            </a:r>
          </a:p>
          <a:p>
            <a:pPr lvl="1"/>
            <a:endParaRPr lang="en-US" sz="1600" dirty="0"/>
          </a:p>
          <a:p>
            <a:pPr lvl="1"/>
            <a:endParaRPr lang="en-US" sz="1600" dirty="0"/>
          </a:p>
          <a:p>
            <a:r>
              <a:rPr lang="en-US" sz="2000" dirty="0"/>
              <a:t>Comes as an Excel spreadsheet</a:t>
            </a:r>
          </a:p>
          <a:p>
            <a:pPr lvl="1"/>
            <a:endParaRPr lang="en-US" sz="1600" dirty="0"/>
          </a:p>
          <a:p>
            <a:pPr lvl="1"/>
            <a:endParaRPr lang="en-US" sz="1600" dirty="0"/>
          </a:p>
          <a:p>
            <a:r>
              <a:rPr lang="en-US" sz="2000" dirty="0"/>
              <a:t>Requires the following input</a:t>
            </a:r>
          </a:p>
          <a:p>
            <a:pPr lvl="1"/>
            <a:r>
              <a:rPr lang="en-US" sz="1800" dirty="0"/>
              <a:t>Compute capability</a:t>
            </a:r>
          </a:p>
          <a:p>
            <a:pPr lvl="1"/>
            <a:r>
              <a:rPr lang="en-US" sz="1800" dirty="0"/>
              <a:t>Threads per block</a:t>
            </a:r>
          </a:p>
          <a:p>
            <a:pPr lvl="1"/>
            <a:r>
              <a:rPr lang="en-US" sz="1800" dirty="0"/>
              <a:t>Registers per thread</a:t>
            </a:r>
          </a:p>
          <a:p>
            <a:pPr lvl="1"/>
            <a:r>
              <a:rPr lang="en-US" sz="1800" dirty="0"/>
              <a:t>Shared memory per block</a:t>
            </a:r>
          </a:p>
          <a:p>
            <a:pPr lvl="1"/>
            <a:r>
              <a:rPr lang="en-US" sz="1800" dirty="0"/>
              <a:t>Selected Shared Memory Size </a:t>
            </a:r>
            <a:r>
              <a:rPr lang="en-US" sz="1800" dirty="0" err="1"/>
              <a:t>Config</a:t>
            </a:r>
            <a:r>
              <a:rPr lang="en-US" sz="1800" dirty="0"/>
              <a:t> (bytes)</a:t>
            </a:r>
          </a:p>
          <a:p>
            <a:pPr lvl="1"/>
            <a:r>
              <a:rPr lang="en-US" sz="1600" dirty="0"/>
              <a:t>Selected Global Load Caching Mode</a:t>
            </a:r>
          </a:p>
          <a:p>
            <a:pPr lvl="1"/>
            <a:endParaRPr lang="en-US" sz="1600" dirty="0"/>
          </a:p>
          <a:p>
            <a:r>
              <a:rPr lang="en-US" sz="2000" dirty="0"/>
              <a:t>Search online “CUDA occupancy calculator” to get the excel file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321909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Occupancy != Performance</a:t>
            </a:r>
            <a:br>
              <a:rPr lang="en-US" dirty="0"/>
            </a:br>
            <a:r>
              <a:rPr lang="en-US" sz="1600" dirty="0"/>
              <a:t>[yet a pretty good proxy]</a:t>
            </a:r>
          </a:p>
        </p:txBody>
      </p:sp>
      <p:sp>
        <p:nvSpPr>
          <p:cNvPr id="3" name="Content Placeholder 2"/>
          <p:cNvSpPr>
            <a:spLocks noGrp="1"/>
          </p:cNvSpPr>
          <p:nvPr>
            <p:ph idx="1"/>
          </p:nvPr>
        </p:nvSpPr>
        <p:spPr/>
        <p:txBody>
          <a:bodyPr/>
          <a:lstStyle/>
          <a:p>
            <a:endParaRPr lang="en-US" sz="2000" dirty="0"/>
          </a:p>
          <a:p>
            <a:r>
              <a:rPr lang="en-US" sz="2000" dirty="0"/>
              <a:t>Increasing occupancy does not necessarily increase performance</a:t>
            </a:r>
          </a:p>
          <a:p>
            <a:pPr lvl="1"/>
            <a:r>
              <a:rPr lang="en-US" sz="1600" dirty="0"/>
              <a:t>If you want to read more about this, there is a </a:t>
            </a:r>
            <a:r>
              <a:rPr lang="en-US" sz="1600" dirty="0" err="1"/>
              <a:t>Volkov</a:t>
            </a:r>
            <a:r>
              <a:rPr lang="en-US" sz="1600" dirty="0"/>
              <a:t> paper, assigned reading</a:t>
            </a:r>
          </a:p>
          <a:p>
            <a:pPr lvl="1"/>
            <a:r>
              <a:rPr lang="en-US" sz="1600" dirty="0"/>
              <a:t>What controls the damage is the Instruction Level Parallelism (ILP) that the compiler can capitalize on (better efficiency in pipelining, instruction reordering, etc.)</a:t>
            </a:r>
          </a:p>
          <a:p>
            <a:endParaRPr lang="en-US" sz="2000" dirty="0"/>
          </a:p>
          <a:p>
            <a:pPr marL="0" indent="0" algn="ctr">
              <a:buNone/>
            </a:pPr>
            <a:r>
              <a:rPr lang="en-US" sz="1600" dirty="0"/>
              <a:t>HOWEVER,</a:t>
            </a:r>
          </a:p>
          <a:p>
            <a:endParaRPr lang="en-US" sz="2000" dirty="0"/>
          </a:p>
          <a:p>
            <a:r>
              <a:rPr lang="en-US" sz="2000" dirty="0"/>
              <a:t>Low-occupancy multiprocessors are likely to have a hard time when it comes to hiding latency on memory-bound kernels</a:t>
            </a:r>
          </a:p>
          <a:p>
            <a:pPr lvl="1"/>
            <a:r>
              <a:rPr lang="en-US" sz="1600" dirty="0"/>
              <a:t>This latency hiding draws on Thread Level Parallelism (TLP); i.e., having enough threads (warps, that is) that are ready for execution</a:t>
            </a:r>
          </a:p>
          <a:p>
            <a:pPr lvl="1"/>
            <a:endParaRPr lang="en-US" sz="16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2062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Parameterize Your Application</a:t>
            </a:r>
          </a:p>
        </p:txBody>
      </p:sp>
      <p:sp>
        <p:nvSpPr>
          <p:cNvPr id="3" name="Content Placeholder 2"/>
          <p:cNvSpPr>
            <a:spLocks noGrp="1"/>
          </p:cNvSpPr>
          <p:nvPr>
            <p:ph idx="1"/>
          </p:nvPr>
        </p:nvSpPr>
        <p:spPr/>
        <p:txBody>
          <a:bodyPr/>
          <a:lstStyle/>
          <a:p>
            <a:r>
              <a:rPr lang="en-US" sz="2000" dirty="0"/>
              <a:t>Parameterization helps adaptation to different GPUs</a:t>
            </a:r>
          </a:p>
          <a:p>
            <a:endParaRPr lang="en-US" sz="2000" dirty="0"/>
          </a:p>
          <a:p>
            <a:r>
              <a:rPr lang="en-US" sz="2000" dirty="0"/>
              <a:t>GPUs vary in many ways</a:t>
            </a:r>
          </a:p>
          <a:p>
            <a:pPr lvl="1"/>
            <a:r>
              <a:rPr lang="en-US" sz="1600" dirty="0"/>
              <a:t># of SMs</a:t>
            </a:r>
          </a:p>
          <a:p>
            <a:pPr lvl="1"/>
            <a:r>
              <a:rPr lang="en-US" sz="1600" dirty="0"/>
              <a:t>Memory bandwidth</a:t>
            </a:r>
          </a:p>
          <a:p>
            <a:pPr lvl="1"/>
            <a:r>
              <a:rPr lang="en-US" sz="1600" dirty="0"/>
              <a:t>Shared memory size</a:t>
            </a:r>
          </a:p>
          <a:p>
            <a:pPr lvl="1"/>
            <a:r>
              <a:rPr lang="en-US" sz="1600" dirty="0"/>
              <a:t>Register file size</a:t>
            </a:r>
          </a:p>
          <a:p>
            <a:pPr lvl="1"/>
            <a:r>
              <a:rPr lang="en-US" sz="1600" dirty="0"/>
              <a:t>Max. threads per block</a:t>
            </a:r>
          </a:p>
          <a:p>
            <a:pPr lvl="1"/>
            <a:r>
              <a:rPr lang="en-US" sz="1600" dirty="0"/>
              <a:t>Max. number of warps per SM</a:t>
            </a:r>
          </a:p>
          <a:p>
            <a:endParaRPr lang="en-US" sz="2000" dirty="0"/>
          </a:p>
          <a:p>
            <a:r>
              <a:rPr lang="en-US" sz="2000" dirty="0"/>
              <a:t>You can even make apps self-tuning (like FFTW and ATLAS)</a:t>
            </a:r>
          </a:p>
          <a:p>
            <a:pPr lvl="1"/>
            <a:r>
              <a:rPr lang="en-US" sz="1600" dirty="0"/>
              <a:t>“Experiment” mode discovers and saves optimal configuration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60481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1178145" y="3628163"/>
            <a:ext cx="7890933" cy="823393"/>
          </a:xfrm>
        </p:spPr>
        <p:txBody>
          <a:bodyPr/>
          <a:lstStyle/>
          <a:p>
            <a:r>
              <a:rPr lang="en-US" sz="3200" dirty="0"/>
              <a:t>CUDA Optimization Rules of Thumb</a:t>
            </a:r>
            <a:endParaRPr lang="en-US" sz="18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573136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Writing CUDA Software: </a:t>
            </a:r>
            <a:r>
              <a:rPr lang="en-US" dirty="0">
                <a:solidFill>
                  <a:srgbClr val="FFC000"/>
                </a:solidFill>
              </a:rPr>
              <a:t>High-Priority</a:t>
            </a:r>
            <a:r>
              <a:rPr lang="en-US" dirty="0"/>
              <a:t> Recommendations</a:t>
            </a:r>
          </a:p>
        </p:txBody>
      </p:sp>
      <p:sp>
        <p:nvSpPr>
          <p:cNvPr id="3" name="Content Placeholder 2"/>
          <p:cNvSpPr>
            <a:spLocks noGrp="1"/>
          </p:cNvSpPr>
          <p:nvPr>
            <p:ph idx="1"/>
          </p:nvPr>
        </p:nvSpPr>
        <p:spPr/>
        <p:txBody>
          <a:bodyPr>
            <a:normAutofit/>
          </a:bodyPr>
          <a:lstStyle/>
          <a:p>
            <a:pPr marL="457200" indent="-457200">
              <a:buFont typeface="+mj-lt"/>
              <a:buAutoNum type="arabicPeriod"/>
            </a:pPr>
            <a:endParaRPr lang="en-US" sz="2000" dirty="0"/>
          </a:p>
          <a:p>
            <a:pPr marL="457200" indent="-457200">
              <a:buFont typeface="+mj-lt"/>
              <a:buAutoNum type="arabicPeriod"/>
            </a:pPr>
            <a:r>
              <a:rPr lang="en-US" sz="2000" dirty="0"/>
              <a:t>To get the maximum benefit from CUDA, focus first on finding ways to </a:t>
            </a:r>
            <a:r>
              <a:rPr lang="en-US" sz="2000" dirty="0">
                <a:solidFill>
                  <a:srgbClr val="0070C0"/>
                </a:solidFill>
              </a:rPr>
              <a:t>parallelize sequential</a:t>
            </a:r>
            <a:r>
              <a:rPr lang="en-US" sz="2000" dirty="0"/>
              <a:t> code. Expose fine grain parallelism</a:t>
            </a:r>
          </a:p>
          <a:p>
            <a:pPr marL="457200" indent="-457200">
              <a:buFont typeface="+mj-lt"/>
              <a:buAutoNum type="arabicPeriod"/>
            </a:pPr>
            <a:endParaRPr lang="en-US" sz="2000" dirty="0"/>
          </a:p>
          <a:p>
            <a:pPr marL="457200" indent="-457200">
              <a:buFont typeface="+mj-lt"/>
              <a:buAutoNum type="arabicPeriod"/>
            </a:pPr>
            <a:r>
              <a:rPr lang="en-US" sz="2000" dirty="0">
                <a:solidFill>
                  <a:srgbClr val="0070C0"/>
                </a:solidFill>
              </a:rPr>
              <a:t>Minimize data transfer</a:t>
            </a:r>
            <a:r>
              <a:rPr lang="en-US" sz="2000" dirty="0"/>
              <a:t> between the host and the device, even if it means running some kernels on the device that do not show performance gains when compared with running them on the host CPU</a:t>
            </a:r>
          </a:p>
          <a:p>
            <a:pPr marL="457200" indent="-457200">
              <a:buFont typeface="+mj-lt"/>
              <a:buAutoNum type="arabicPeriod" startAt="4"/>
            </a:pPr>
            <a:endParaRPr lang="en-US" sz="2000" dirty="0"/>
          </a:p>
          <a:p>
            <a:pPr>
              <a:buFont typeface="+mj-lt"/>
              <a:buAutoNum type="arabicPeriod" startAt="3"/>
            </a:pPr>
            <a:r>
              <a:rPr lang="en-US" sz="2000" dirty="0"/>
              <a:t>Strive to have </a:t>
            </a:r>
            <a:r>
              <a:rPr lang="en-US" sz="2000" dirty="0">
                <a:solidFill>
                  <a:srgbClr val="0070C0"/>
                </a:solidFill>
              </a:rPr>
              <a:t>aligned and coalesced global memory accesses</a:t>
            </a:r>
            <a:r>
              <a:rPr lang="en-US" sz="2000" dirty="0"/>
              <a:t>. Design your implementation such that global memory accesses are coalesced for that part of the red-hot parts of the code</a:t>
            </a:r>
          </a:p>
          <a:p>
            <a:pPr marL="457200" indent="-457200">
              <a:buFont typeface="+mj-lt"/>
              <a:buAutoNum type="arabicPeriod" startAt="3"/>
            </a:pPr>
            <a:endParaRPr lang="en-US" sz="2000" dirty="0"/>
          </a:p>
          <a:p>
            <a:pPr marL="457200" indent="-457200">
              <a:buFont typeface="+mj-lt"/>
              <a:buAutoNum type="arabicPeriod" startAt="3"/>
            </a:pPr>
            <a:r>
              <a:rPr lang="en-US" sz="2000" dirty="0"/>
              <a:t>Minimize the use of global memory. Prefer </a:t>
            </a:r>
            <a:r>
              <a:rPr lang="en-US" sz="2000" dirty="0">
                <a:solidFill>
                  <a:srgbClr val="0070C0"/>
                </a:solidFill>
              </a:rPr>
              <a:t>shared memory</a:t>
            </a:r>
            <a:r>
              <a:rPr lang="en-US" sz="2000" dirty="0"/>
              <a:t> access where possible (consider tiling as a design solution)</a:t>
            </a:r>
          </a:p>
          <a:p>
            <a:pPr marL="457200" indent="-457200">
              <a:buFont typeface="+mj-lt"/>
              <a:buAutoNum type="arabicPeriod"/>
            </a:pPr>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p:cNvSpPr/>
          <p:nvPr/>
        </p:nvSpPr>
        <p:spPr>
          <a:xfrm>
            <a:off x="2286000" y="6400801"/>
            <a:ext cx="77724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Very good resource: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http://docs.nvidia.com/cuda/cuda-c-best-practices-guide/index.html#abstract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7904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Writing CUDA Software: </a:t>
            </a:r>
            <a:r>
              <a:rPr lang="en-US" dirty="0">
                <a:solidFill>
                  <a:srgbClr val="FFC000"/>
                </a:solidFill>
              </a:rPr>
              <a:t>Medium-Priority</a:t>
            </a:r>
            <a:r>
              <a:rPr lang="en-US" dirty="0"/>
              <a:t> Recommendations</a:t>
            </a:r>
          </a:p>
        </p:txBody>
      </p:sp>
      <p:sp>
        <p:nvSpPr>
          <p:cNvPr id="3" name="Content Placeholder 2"/>
          <p:cNvSpPr>
            <a:spLocks noGrp="1"/>
          </p:cNvSpPr>
          <p:nvPr>
            <p:ph idx="1"/>
          </p:nvPr>
        </p:nvSpPr>
        <p:spPr/>
        <p:txBody>
          <a:bodyPr>
            <a:normAutofit/>
          </a:bodyPr>
          <a:lstStyle/>
          <a:p>
            <a:pPr marL="457200" indent="-457200">
              <a:buFont typeface="+mj-lt"/>
              <a:buAutoNum type="arabicPeriod"/>
            </a:pPr>
            <a:endParaRPr lang="en-US" sz="2000" dirty="0"/>
          </a:p>
          <a:p>
            <a:pPr marL="457200" indent="-457200">
              <a:buFont typeface="+mj-lt"/>
              <a:buAutoNum type="arabicPeriod"/>
            </a:pPr>
            <a:r>
              <a:rPr lang="en-US" sz="2000" dirty="0"/>
              <a:t>Accesses to shared memory should be designed to avoid serializing requests due to </a:t>
            </a:r>
            <a:r>
              <a:rPr lang="en-US" sz="2000" dirty="0">
                <a:solidFill>
                  <a:srgbClr val="0070C0"/>
                </a:solidFill>
              </a:rPr>
              <a:t>bank conflicts</a:t>
            </a:r>
          </a:p>
          <a:p>
            <a:pPr marL="457200" indent="-457200">
              <a:buFont typeface="+mj-lt"/>
              <a:buAutoNum type="arabicPeriod"/>
            </a:pPr>
            <a:endParaRPr lang="en-US" sz="2000" dirty="0"/>
          </a:p>
          <a:p>
            <a:pPr marL="457200" indent="-457200">
              <a:buFont typeface="+mj-lt"/>
              <a:buAutoNum type="arabicPeriod"/>
            </a:pPr>
            <a:r>
              <a:rPr lang="en-US" sz="2000" dirty="0"/>
              <a:t>Strive for sufficient occupancy</a:t>
            </a:r>
          </a:p>
          <a:p>
            <a:pPr marL="457200" indent="-457200">
              <a:buFont typeface="+mj-lt"/>
              <a:buAutoNum type="arabicPeriod"/>
            </a:pPr>
            <a:endParaRPr lang="en-US" sz="2000" dirty="0"/>
          </a:p>
          <a:p>
            <a:pPr marL="457200" indent="-457200">
              <a:buFont typeface="+mj-lt"/>
              <a:buAutoNum type="arabicPeriod"/>
            </a:pPr>
            <a:r>
              <a:rPr lang="en-US" sz="2000" dirty="0"/>
              <a:t>Keep the number of threads per block a </a:t>
            </a:r>
            <a:r>
              <a:rPr lang="en-US" sz="2000" dirty="0">
                <a:solidFill>
                  <a:srgbClr val="0070C0"/>
                </a:solidFill>
              </a:rPr>
              <a:t>multiple of 32</a:t>
            </a:r>
            <a:r>
              <a:rPr lang="en-US" sz="2000" dirty="0"/>
              <a:t> to avoid wasted lanes</a:t>
            </a:r>
          </a:p>
          <a:p>
            <a:pPr marL="457200" indent="-457200">
              <a:buFont typeface="+mj-lt"/>
              <a:buAutoNum type="arabicPeriod"/>
            </a:pPr>
            <a:endParaRPr lang="en-US" sz="2000" dirty="0"/>
          </a:p>
          <a:p>
            <a:pPr marL="457200" indent="-457200">
              <a:buFont typeface="+mj-lt"/>
              <a:buAutoNum type="arabicPeriod" startAt="4"/>
            </a:pPr>
            <a:r>
              <a:rPr lang="en-US" sz="2000" dirty="0"/>
              <a:t>Use the </a:t>
            </a:r>
            <a:r>
              <a:rPr lang="en-US" sz="2000" dirty="0">
                <a:solidFill>
                  <a:srgbClr val="0070C0"/>
                </a:solidFill>
              </a:rPr>
              <a:t>fast math library</a:t>
            </a:r>
            <a:r>
              <a:rPr lang="en-US" sz="2000" dirty="0"/>
              <a:t> whenever speed is very important, and you can live with a tiny loss of accuracy</a:t>
            </a:r>
          </a:p>
          <a:p>
            <a:pPr marL="457200" indent="-457200">
              <a:buFont typeface="+mj-lt"/>
              <a:buAutoNum type="arabicPeriod" startAt="4"/>
            </a:pPr>
            <a:endParaRPr lang="en-US" sz="1300" dirty="0"/>
          </a:p>
          <a:p>
            <a:pPr marL="457200" indent="-457200">
              <a:buFont typeface="+mj-lt"/>
              <a:buAutoNum type="arabicPeriod" startAt="4"/>
            </a:pPr>
            <a:r>
              <a:rPr lang="en-US" sz="2000" dirty="0">
                <a:solidFill>
                  <a:srgbClr val="0070C0"/>
                </a:solidFill>
              </a:rPr>
              <a:t>Avoid thread divergence</a:t>
            </a:r>
          </a:p>
          <a:p>
            <a:pPr marL="457200" indent="-457200">
              <a:buFont typeface="+mj-lt"/>
              <a:buAutoNum type="arabicPeriod"/>
            </a:pPr>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2286000" y="6400801"/>
            <a:ext cx="70866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http://docs.nvidia.com/cuda/cuda-c-best-practices-guide/index.html#abstract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994642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3432" y="3867864"/>
            <a:ext cx="9732411" cy="823393"/>
          </a:xfrm>
        </p:spPr>
        <p:txBody>
          <a:bodyPr>
            <a:normAutofit fontScale="90000"/>
          </a:bodyPr>
          <a:lstStyle/>
          <a:p>
            <a:r>
              <a:rPr lang="en-US" dirty="0"/>
              <a:t>Some nuts and bolts, compiler related and such</a:t>
            </a:r>
            <a:br>
              <a:rPr lang="en-US" dirty="0"/>
            </a:br>
            <a:r>
              <a:rPr lang="en-US" sz="2200" dirty="0"/>
              <a:t>[supplemental material]</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207836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ko-KR" sz="3200" dirty="0">
                <a:ea typeface="Gulim" pitchFamily="34" charset="-127"/>
              </a:rPr>
              <a:t>Compiling CUDA Code</a:t>
            </a:r>
            <a:br>
              <a:rPr lang="en-US" altLang="ko-KR" dirty="0">
                <a:ea typeface="Gulim" pitchFamily="34" charset="-127"/>
              </a:rPr>
            </a:br>
            <a:r>
              <a:rPr lang="en-US" altLang="ko-KR" sz="1800" dirty="0">
                <a:ea typeface="Gulim" pitchFamily="34" charset="-127"/>
              </a:rPr>
              <a:t>[with </a:t>
            </a:r>
            <a:r>
              <a:rPr lang="en-US" altLang="ko-KR" sz="2000" dirty="0" err="1">
                <a:latin typeface="Consolas" pitchFamily="49" charset="0"/>
                <a:ea typeface="Gulim" pitchFamily="34" charset="-127"/>
                <a:cs typeface="Consolas" pitchFamily="49" charset="0"/>
              </a:rPr>
              <a:t>nvcc</a:t>
            </a:r>
            <a:r>
              <a:rPr lang="en-US" altLang="ko-KR" sz="1800" dirty="0">
                <a:ea typeface="Gulim" pitchFamily="34" charset="-127"/>
              </a:rPr>
              <a:t> driver]</a:t>
            </a:r>
            <a:endParaRPr lang="en-US" sz="18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864260" name="Group 4"/>
          <p:cNvGrpSpPr>
            <a:grpSpLocks/>
          </p:cNvGrpSpPr>
          <p:nvPr/>
        </p:nvGrpSpPr>
        <p:grpSpPr bwMode="auto">
          <a:xfrm>
            <a:off x="3764643" y="1007378"/>
            <a:ext cx="4394200" cy="5438775"/>
            <a:chOff x="1736" y="744"/>
            <a:chExt cx="2768" cy="3426"/>
          </a:xfrm>
        </p:grpSpPr>
        <p:sp>
          <p:nvSpPr>
            <p:cNvPr id="864261" name="Oval 5"/>
            <p:cNvSpPr>
              <a:spLocks noChangeArrowheads="1"/>
            </p:cNvSpPr>
            <p:nvPr/>
          </p:nvSpPr>
          <p:spPr bwMode="auto">
            <a:xfrm>
              <a:off x="2280" y="1440"/>
              <a:ext cx="960" cy="480"/>
            </a:xfrm>
            <a:prstGeom prst="ellipse">
              <a:avLst/>
            </a:prstGeom>
            <a:solidFill>
              <a:srgbClr val="008000"/>
            </a:solidFill>
            <a:ln w="19050" algn="ctr">
              <a:solidFill>
                <a:schemeClr val="tx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a:ln>
                    <a:noFill/>
                  </a:ln>
                  <a:solidFill>
                    <a:prstClr val="white"/>
                  </a:solidFill>
                  <a:effectLst/>
                  <a:uLnTx/>
                  <a:uFillTx/>
                  <a:latin typeface="Arial" pitchFamily="34" charset="0"/>
                  <a:ea typeface="+mn-ea"/>
                  <a:cs typeface="+mn-cs"/>
                </a:rPr>
                <a:t>NVCC</a:t>
              </a:r>
            </a:p>
          </p:txBody>
        </p:sp>
        <p:sp>
          <p:nvSpPr>
            <p:cNvPr id="864262" name="AutoShape 6"/>
            <p:cNvSpPr>
              <a:spLocks noChangeArrowheads="1"/>
            </p:cNvSpPr>
            <p:nvPr/>
          </p:nvSpPr>
          <p:spPr bwMode="auto">
            <a:xfrm>
              <a:off x="2280" y="744"/>
              <a:ext cx="960" cy="480"/>
            </a:xfrm>
            <a:prstGeom prst="flowChartDocument">
              <a:avLst/>
            </a:prstGeom>
            <a:solidFill>
              <a:srgbClr val="0066CC"/>
            </a:solidFill>
            <a:ln w="19050" algn="ctr">
              <a:solidFill>
                <a:schemeClr val="tx1"/>
              </a:solidFill>
              <a:miter lim="800000"/>
              <a:headEnd/>
              <a:tailEnd/>
            </a:ln>
            <a:effectLst/>
          </p:spPr>
          <p:txBody>
            <a:bodyPr wrap="none" anchor="ctr"/>
            <a:lstStyle/>
            <a:p>
              <a:pPr marL="3175" marR="0" lvl="1"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mn-cs"/>
                </a:rPr>
                <a:t>C/C++ CUDA</a:t>
              </a:r>
            </a:p>
            <a:p>
              <a:pPr marL="3175" marR="0" lvl="1"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mn-cs"/>
                </a:rPr>
                <a:t>Application</a:t>
              </a:r>
            </a:p>
          </p:txBody>
        </p:sp>
        <p:sp>
          <p:nvSpPr>
            <p:cNvPr id="864263" name="Oval 7"/>
            <p:cNvSpPr>
              <a:spLocks noChangeArrowheads="1"/>
            </p:cNvSpPr>
            <p:nvPr/>
          </p:nvSpPr>
          <p:spPr bwMode="auto">
            <a:xfrm>
              <a:off x="2131" y="2670"/>
              <a:ext cx="1250" cy="528"/>
            </a:xfrm>
            <a:prstGeom prst="ellipse">
              <a:avLst/>
            </a:prstGeom>
            <a:solidFill>
              <a:srgbClr val="008000"/>
            </a:solidFill>
            <a:ln w="19050" algn="ctr">
              <a:solidFill>
                <a:schemeClr val="tx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mn-cs"/>
                </a:rPr>
                <a:t>PTX to Target</a:t>
              </a:r>
            </a:p>
            <a:p>
              <a:pPr marL="0" marR="0" lvl="0"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2000" b="1" i="0" u="none" strike="noStrike" kern="1200" cap="none" spc="0" normalizeH="0" baseline="0" noProof="0" dirty="0">
                  <a:ln>
                    <a:noFill/>
                  </a:ln>
                  <a:solidFill>
                    <a:prstClr val="white"/>
                  </a:solidFill>
                  <a:effectLst/>
                  <a:uLnTx/>
                  <a:uFillTx/>
                  <a:latin typeface="Arial" pitchFamily="34" charset="0"/>
                  <a:ea typeface="+mn-ea"/>
                  <a:cs typeface="+mn-cs"/>
                </a:rPr>
                <a:t>Compile</a:t>
              </a:r>
            </a:p>
          </p:txBody>
        </p:sp>
        <p:cxnSp>
          <p:nvCxnSpPr>
            <p:cNvPr id="864264" name="AutoShape 8"/>
            <p:cNvCxnSpPr>
              <a:cxnSpLocks noChangeShapeType="1"/>
              <a:stCxn id="864262" idx="2"/>
              <a:endCxn id="864261" idx="0"/>
            </p:cNvCxnSpPr>
            <p:nvPr/>
          </p:nvCxnSpPr>
          <p:spPr bwMode="auto">
            <a:xfrm rot="5400000">
              <a:off x="2644" y="1319"/>
              <a:ext cx="231" cy="0"/>
            </a:xfrm>
            <a:prstGeom prst="straightConnector1">
              <a:avLst/>
            </a:prstGeom>
            <a:noFill/>
            <a:ln w="19050">
              <a:solidFill>
                <a:schemeClr val="tx1"/>
              </a:solidFill>
              <a:round/>
              <a:headEnd/>
              <a:tailEnd type="triangle" w="lg" len="med"/>
            </a:ln>
            <a:effectLst/>
          </p:spPr>
        </p:cxnSp>
        <p:cxnSp>
          <p:nvCxnSpPr>
            <p:cNvPr id="864265" name="AutoShape 9"/>
            <p:cNvCxnSpPr>
              <a:cxnSpLocks noChangeShapeType="1"/>
              <a:stCxn id="864261" idx="4"/>
              <a:endCxn id="864271" idx="0"/>
            </p:cNvCxnSpPr>
            <p:nvPr/>
          </p:nvCxnSpPr>
          <p:spPr bwMode="auto">
            <a:xfrm rot="5400000">
              <a:off x="2663" y="2023"/>
              <a:ext cx="194" cy="0"/>
            </a:xfrm>
            <a:prstGeom prst="straightConnector1">
              <a:avLst/>
            </a:prstGeom>
            <a:noFill/>
            <a:ln w="19050">
              <a:solidFill>
                <a:schemeClr val="tx1"/>
              </a:solidFill>
              <a:round/>
              <a:headEnd/>
              <a:tailEnd type="triangle" w="lg" len="med"/>
            </a:ln>
            <a:effectLst/>
          </p:spPr>
        </p:cxnSp>
        <p:cxnSp>
          <p:nvCxnSpPr>
            <p:cNvPr id="864266" name="AutoShape 10"/>
            <p:cNvCxnSpPr>
              <a:cxnSpLocks noChangeShapeType="1"/>
              <a:stCxn id="864271" idx="2"/>
              <a:endCxn id="864263" idx="0"/>
            </p:cNvCxnSpPr>
            <p:nvPr/>
          </p:nvCxnSpPr>
          <p:spPr bwMode="auto">
            <a:xfrm rot="5400000">
              <a:off x="2628" y="2532"/>
              <a:ext cx="260" cy="4"/>
            </a:xfrm>
            <a:prstGeom prst="curvedConnector3">
              <a:avLst>
                <a:gd name="adj1" fmla="val 53079"/>
              </a:avLst>
            </a:prstGeom>
            <a:noFill/>
            <a:ln w="19050">
              <a:solidFill>
                <a:schemeClr val="tx1"/>
              </a:solidFill>
              <a:round/>
              <a:headEnd/>
              <a:tailEnd type="triangle" w="lg" len="med"/>
            </a:ln>
            <a:effectLst/>
          </p:spPr>
        </p:cxnSp>
        <p:sp>
          <p:nvSpPr>
            <p:cNvPr id="864267" name="AutoShape 11"/>
            <p:cNvSpPr>
              <a:spLocks noChangeArrowheads="1"/>
            </p:cNvSpPr>
            <p:nvPr/>
          </p:nvSpPr>
          <p:spPr bwMode="auto">
            <a:xfrm>
              <a:off x="1978" y="3534"/>
              <a:ext cx="485" cy="364"/>
            </a:xfrm>
            <a:prstGeom prst="flowChartDocument">
              <a:avLst/>
            </a:prstGeom>
            <a:solidFill>
              <a:srgbClr val="000099"/>
            </a:solidFill>
            <a:ln w="19050" algn="ctr">
              <a:solidFill>
                <a:schemeClr val="tx1"/>
              </a:solidFill>
              <a:miter lim="800000"/>
              <a:headEnd/>
              <a:tailEnd/>
            </a:ln>
            <a:effectLst/>
          </p:spPr>
          <p:txBody>
            <a:bodyPr wrap="none" lIns="0" rIns="182880" anchor="ctr"/>
            <a:lstStyle/>
            <a:p>
              <a:pPr marL="1588" marR="0" lvl="1" indent="0" algn="ctr" defTabSz="914400" rtl="0" eaLnBrk="1" fontAlgn="auto" latinLnBrk="0" hangingPunct="1">
                <a:lnSpc>
                  <a:spcPct val="100000"/>
                </a:lnSpc>
                <a:spcBef>
                  <a:spcPct val="20000"/>
                </a:spcBef>
                <a:spcAft>
                  <a:spcPts val="0"/>
                </a:spcAft>
                <a:buClrTx/>
                <a:buSzPct val="180000"/>
                <a:buFontTx/>
                <a:buNone/>
                <a:tabLst>
                  <a:tab pos="3714750" algn="l"/>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mn-cs"/>
                </a:rPr>
                <a:t> P100</a:t>
              </a:r>
            </a:p>
          </p:txBody>
        </p:sp>
        <p:sp>
          <p:nvSpPr>
            <p:cNvPr id="864268" name="AutoShape 12"/>
            <p:cNvSpPr>
              <a:spLocks noChangeArrowheads="1"/>
            </p:cNvSpPr>
            <p:nvPr/>
          </p:nvSpPr>
          <p:spPr bwMode="auto">
            <a:xfrm>
              <a:off x="2523" y="3534"/>
              <a:ext cx="485" cy="364"/>
            </a:xfrm>
            <a:prstGeom prst="flowChartDocument">
              <a:avLst/>
            </a:prstGeom>
            <a:solidFill>
              <a:srgbClr val="000099"/>
            </a:solidFill>
            <a:ln w="19050" algn="ctr">
              <a:solidFill>
                <a:schemeClr val="tx1"/>
              </a:solidFill>
              <a:miter lim="800000"/>
              <a:headEnd/>
              <a:tailEnd/>
            </a:ln>
            <a:effectLst/>
          </p:spPr>
          <p:txBody>
            <a:bodyPr wrap="none" lIns="0" rIns="182880" anchor="ctr"/>
            <a:lstStyle/>
            <a:p>
              <a:pPr marL="1588" marR="0" lvl="1" indent="0" algn="ctr" defTabSz="914400" rtl="0" eaLnBrk="1" fontAlgn="auto" latinLnBrk="0" hangingPunct="1">
                <a:lnSpc>
                  <a:spcPct val="100000"/>
                </a:lnSpc>
                <a:spcBef>
                  <a:spcPct val="20000"/>
                </a:spcBef>
                <a:spcAft>
                  <a:spcPts val="0"/>
                </a:spcAft>
                <a:buClrTx/>
                <a:buSzPct val="180000"/>
                <a:buFontTx/>
                <a:buNone/>
                <a:tabLst>
                  <a:tab pos="3714750" algn="l"/>
                </a:tabLst>
                <a:defRPr/>
              </a:pPr>
              <a:r>
                <a:rPr kumimoji="0" lang="en-US" sz="1800" b="1" i="0" u="none" strike="noStrike" kern="1200" cap="none" spc="0" normalizeH="0" baseline="0" noProof="0">
                  <a:ln>
                    <a:noFill/>
                  </a:ln>
                  <a:solidFill>
                    <a:prstClr val="white"/>
                  </a:solidFill>
                  <a:effectLst/>
                  <a:uLnTx/>
                  <a:uFillTx/>
                  <a:latin typeface="Arial" pitchFamily="34" charset="0"/>
                  <a:ea typeface="+mn-ea"/>
                  <a:cs typeface="+mn-cs"/>
                </a:rPr>
                <a:t>   …</a:t>
              </a:r>
            </a:p>
          </p:txBody>
        </p:sp>
        <p:sp>
          <p:nvSpPr>
            <p:cNvPr id="864269" name="AutoShape 13"/>
            <p:cNvSpPr>
              <a:spLocks noChangeArrowheads="1"/>
            </p:cNvSpPr>
            <p:nvPr/>
          </p:nvSpPr>
          <p:spPr bwMode="auto">
            <a:xfrm>
              <a:off x="3069" y="3534"/>
              <a:ext cx="485" cy="364"/>
            </a:xfrm>
            <a:prstGeom prst="flowChartDocument">
              <a:avLst/>
            </a:prstGeom>
            <a:solidFill>
              <a:srgbClr val="000099"/>
            </a:solidFill>
            <a:ln w="19050" algn="ctr">
              <a:solidFill>
                <a:schemeClr val="tx1"/>
              </a:solidFill>
              <a:miter lim="800000"/>
              <a:headEnd/>
              <a:tailEnd/>
            </a:ln>
            <a:effectLst/>
          </p:spPr>
          <p:txBody>
            <a:bodyPr wrap="none" lIns="0" rIns="182880" anchor="ctr"/>
            <a:lstStyle/>
            <a:p>
              <a:pPr marL="0" marR="0" lvl="0" indent="0" algn="ctr" defTabSz="914400" rtl="0" eaLnBrk="1" fontAlgn="auto" latinLnBrk="0" hangingPunct="1">
                <a:lnSpc>
                  <a:spcPct val="100000"/>
                </a:lnSpc>
                <a:spcBef>
                  <a:spcPct val="20000"/>
                </a:spcBef>
                <a:spcAft>
                  <a:spcPts val="0"/>
                </a:spcAft>
                <a:buClrTx/>
                <a:buSzPct val="180000"/>
                <a:buFontTx/>
                <a:buNone/>
                <a:tabLst>
                  <a:tab pos="3714750" algn="l"/>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mn-cs"/>
                </a:rPr>
                <a:t>    A100 </a:t>
              </a:r>
            </a:p>
          </p:txBody>
        </p:sp>
        <p:sp>
          <p:nvSpPr>
            <p:cNvPr id="864270" name="Text Box 14"/>
            <p:cNvSpPr txBox="1">
              <a:spLocks noChangeArrowheads="1"/>
            </p:cNvSpPr>
            <p:nvPr/>
          </p:nvSpPr>
          <p:spPr bwMode="auto">
            <a:xfrm>
              <a:off x="1736" y="3918"/>
              <a:ext cx="2110" cy="252"/>
            </a:xfrm>
            <a:prstGeom prst="rect">
              <a:avLst/>
            </a:prstGeom>
            <a:noFill/>
            <a:ln w="9525" algn="ctr">
              <a:noFill/>
              <a:miter lim="800000"/>
              <a:headEnd/>
              <a:tailEnd/>
            </a:ln>
            <a:effectLst/>
          </p:spPr>
          <p:txBody>
            <a:bodyPr wrap="square">
              <a:spAutoFit/>
            </a:bodyPr>
            <a:lstStyle/>
            <a:p>
              <a:pPr marL="0" marR="0" lvl="0" indent="0" algn="ctr" defTabSz="914400" rtl="0" eaLnBrk="1" fontAlgn="auto" latinLnBrk="0" hangingPunct="1">
                <a:lnSpc>
                  <a:spcPct val="100000"/>
                </a:lnSpc>
                <a:spcBef>
                  <a:spcPct val="20000"/>
                </a:spcBef>
                <a:spcAft>
                  <a:spcPts val="0"/>
                </a:spcAft>
                <a:buClrTx/>
                <a:buSzPct val="180000"/>
                <a:buFontTx/>
                <a:buNone/>
                <a:tabLst>
                  <a:tab pos="3714750" algn="l"/>
                </a:tabLst>
                <a:defRPr/>
              </a:pPr>
              <a:r>
                <a:rPr kumimoji="0" lang="en-US" sz="2000" b="1" i="0" u="none" strike="noStrike" kern="1200" cap="none" spc="0" normalizeH="0" baseline="0" noProof="0" dirty="0">
                  <a:ln>
                    <a:noFill/>
                  </a:ln>
                  <a:solidFill>
                    <a:prstClr val="black"/>
                  </a:solidFill>
                  <a:effectLst/>
                  <a:uLnTx/>
                  <a:uFillTx/>
                  <a:latin typeface="Arial" pitchFamily="34" charset="0"/>
                  <a:ea typeface="+mn-ea"/>
                  <a:cs typeface="+mn-cs"/>
                </a:rPr>
                <a:t>Target binary </a:t>
              </a:r>
              <a:r>
                <a:rPr kumimoji="0" lang="en-US" sz="2000" b="1" i="0" u="none" strike="noStrike" kern="1200" cap="none" spc="0" normalizeH="0" baseline="0" noProof="0" dirty="0" err="1">
                  <a:ln>
                    <a:noFill/>
                  </a:ln>
                  <a:solidFill>
                    <a:srgbClr val="0070C0"/>
                  </a:solidFill>
                  <a:effectLst/>
                  <a:uLnTx/>
                  <a:uFillTx/>
                  <a:latin typeface="Consolas" panose="020B0609020204030204" pitchFamily="49" charset="0"/>
                  <a:ea typeface="+mn-ea"/>
                  <a:cs typeface="+mn-cs"/>
                </a:rPr>
                <a:t>cubin</a:t>
              </a:r>
              <a:r>
                <a:rPr kumimoji="0" lang="en-US" sz="2000" b="1" i="0" u="none" strike="noStrike" kern="1200" cap="none" spc="0" normalizeH="0" baseline="0" noProof="0" dirty="0">
                  <a:ln>
                    <a:noFill/>
                  </a:ln>
                  <a:solidFill>
                    <a:prstClr val="black"/>
                  </a:solidFill>
                  <a:effectLst/>
                  <a:uLnTx/>
                  <a:uFillTx/>
                  <a:latin typeface="Arial" pitchFamily="34" charset="0"/>
                  <a:ea typeface="+mn-ea"/>
                  <a:cs typeface="+mn-cs"/>
                </a:rPr>
                <a:t> code</a:t>
              </a:r>
            </a:p>
          </p:txBody>
        </p:sp>
        <p:sp>
          <p:nvSpPr>
            <p:cNvPr id="864271" name="AutoShape 15"/>
            <p:cNvSpPr>
              <a:spLocks noChangeArrowheads="1"/>
            </p:cNvSpPr>
            <p:nvPr/>
          </p:nvSpPr>
          <p:spPr bwMode="auto">
            <a:xfrm>
              <a:off x="2304" y="2126"/>
              <a:ext cx="912" cy="288"/>
            </a:xfrm>
            <a:prstGeom prst="flowChartDocument">
              <a:avLst/>
            </a:prstGeom>
            <a:solidFill>
              <a:srgbClr val="6666FF"/>
            </a:solidFill>
            <a:ln w="19050" algn="ctr">
              <a:solidFill>
                <a:schemeClr val="tx1"/>
              </a:solidFill>
              <a:miter lim="800000"/>
              <a:headEnd/>
              <a:tailEnd/>
            </a:ln>
            <a:effectLst/>
          </p:spPr>
          <p:txBody>
            <a:bodyPr wrap="none" anchor="ctr"/>
            <a:lstStyle/>
            <a:p>
              <a:pPr marL="4763" marR="0" lvl="1"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a:ln>
                    <a:noFill/>
                  </a:ln>
                  <a:solidFill>
                    <a:prstClr val="white"/>
                  </a:solidFill>
                  <a:effectLst/>
                  <a:uLnTx/>
                  <a:uFillTx/>
                  <a:latin typeface="Arial" pitchFamily="34" charset="0"/>
                  <a:ea typeface="+mn-ea"/>
                  <a:cs typeface="+mn-cs"/>
                </a:rPr>
                <a:t>PTX Code</a:t>
              </a:r>
            </a:p>
          </p:txBody>
        </p:sp>
        <p:cxnSp>
          <p:nvCxnSpPr>
            <p:cNvPr id="864272" name="AutoShape 16"/>
            <p:cNvCxnSpPr>
              <a:cxnSpLocks noChangeShapeType="1"/>
              <a:stCxn id="864263" idx="4"/>
              <a:endCxn id="864267" idx="0"/>
            </p:cNvCxnSpPr>
            <p:nvPr/>
          </p:nvCxnSpPr>
          <p:spPr bwMode="auto">
            <a:xfrm rot="5400000">
              <a:off x="2327" y="3098"/>
              <a:ext cx="324" cy="535"/>
            </a:xfrm>
            <a:prstGeom prst="curvedConnector3">
              <a:avLst>
                <a:gd name="adj1" fmla="val 50000"/>
              </a:avLst>
            </a:prstGeom>
            <a:noFill/>
            <a:ln w="19050">
              <a:solidFill>
                <a:schemeClr val="tx1"/>
              </a:solidFill>
              <a:round/>
              <a:headEnd/>
              <a:tailEnd type="triangle" w="lg" len="med"/>
            </a:ln>
            <a:effectLst/>
          </p:spPr>
        </p:cxnSp>
        <p:cxnSp>
          <p:nvCxnSpPr>
            <p:cNvPr id="864273" name="AutoShape 17"/>
            <p:cNvCxnSpPr>
              <a:cxnSpLocks noChangeShapeType="1"/>
              <a:stCxn id="864263" idx="4"/>
              <a:endCxn id="864268" idx="0"/>
            </p:cNvCxnSpPr>
            <p:nvPr/>
          </p:nvCxnSpPr>
          <p:spPr bwMode="auto">
            <a:xfrm rot="16200000" flipH="1">
              <a:off x="2599" y="3361"/>
              <a:ext cx="324" cy="10"/>
            </a:xfrm>
            <a:prstGeom prst="curvedConnector3">
              <a:avLst>
                <a:gd name="adj1" fmla="val 50000"/>
              </a:avLst>
            </a:prstGeom>
            <a:noFill/>
            <a:ln w="19050">
              <a:solidFill>
                <a:schemeClr val="tx1"/>
              </a:solidFill>
              <a:round/>
              <a:headEnd/>
              <a:tailEnd type="triangle" w="lg" len="med"/>
            </a:ln>
            <a:effectLst/>
          </p:spPr>
        </p:cxnSp>
        <p:cxnSp>
          <p:nvCxnSpPr>
            <p:cNvPr id="864274" name="AutoShape 18"/>
            <p:cNvCxnSpPr>
              <a:cxnSpLocks noChangeShapeType="1"/>
              <a:stCxn id="864263" idx="4"/>
              <a:endCxn id="864269" idx="0"/>
            </p:cNvCxnSpPr>
            <p:nvPr/>
          </p:nvCxnSpPr>
          <p:spPr bwMode="auto">
            <a:xfrm rot="16200000" flipH="1">
              <a:off x="2872" y="3088"/>
              <a:ext cx="324" cy="556"/>
            </a:xfrm>
            <a:prstGeom prst="curvedConnector3">
              <a:avLst>
                <a:gd name="adj1" fmla="val 50000"/>
              </a:avLst>
            </a:prstGeom>
            <a:noFill/>
            <a:ln w="19050">
              <a:solidFill>
                <a:schemeClr val="tx1"/>
              </a:solidFill>
              <a:round/>
              <a:headEnd/>
              <a:tailEnd type="triangle" w="lg" len="med"/>
            </a:ln>
            <a:effectLst/>
          </p:spPr>
        </p:cxnSp>
        <p:cxnSp>
          <p:nvCxnSpPr>
            <p:cNvPr id="864275" name="AutoShape 19"/>
            <p:cNvCxnSpPr>
              <a:cxnSpLocks noChangeShapeType="1"/>
              <a:stCxn id="864261" idx="6"/>
              <a:endCxn id="864276" idx="1"/>
            </p:cNvCxnSpPr>
            <p:nvPr/>
          </p:nvCxnSpPr>
          <p:spPr bwMode="auto">
            <a:xfrm flipV="1">
              <a:off x="3246" y="1678"/>
              <a:ext cx="340" cy="2"/>
            </a:xfrm>
            <a:prstGeom prst="curvedConnector3">
              <a:avLst>
                <a:gd name="adj1" fmla="val 50000"/>
              </a:avLst>
            </a:prstGeom>
            <a:noFill/>
            <a:ln w="19050">
              <a:solidFill>
                <a:schemeClr val="tx1"/>
              </a:solidFill>
              <a:round/>
              <a:headEnd/>
              <a:tailEnd type="triangle" w="lg" len="med"/>
            </a:ln>
            <a:effectLst/>
          </p:spPr>
        </p:cxnSp>
        <p:sp>
          <p:nvSpPr>
            <p:cNvPr id="864276" name="AutoShape 20"/>
            <p:cNvSpPr>
              <a:spLocks noChangeArrowheads="1"/>
            </p:cNvSpPr>
            <p:nvPr/>
          </p:nvSpPr>
          <p:spPr bwMode="auto">
            <a:xfrm>
              <a:off x="3592" y="1534"/>
              <a:ext cx="912" cy="288"/>
            </a:xfrm>
            <a:prstGeom prst="flowChartDocument">
              <a:avLst/>
            </a:prstGeom>
            <a:solidFill>
              <a:srgbClr val="6666FF"/>
            </a:solidFill>
            <a:ln w="19050" algn="ctr">
              <a:solidFill>
                <a:schemeClr val="tx1"/>
              </a:solidFill>
              <a:miter lim="800000"/>
              <a:headEnd/>
              <a:tailEnd/>
            </a:ln>
            <a:effectLst/>
          </p:spPr>
          <p:txBody>
            <a:bodyPr wrap="none" anchor="ctr"/>
            <a:lstStyle/>
            <a:p>
              <a:pPr marL="4763" marR="0" lvl="1"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a:ln>
                    <a:noFill/>
                  </a:ln>
                  <a:solidFill>
                    <a:prstClr val="white"/>
                  </a:solidFill>
                  <a:effectLst/>
                  <a:uLnTx/>
                  <a:uFillTx/>
                  <a:latin typeface="Arial" pitchFamily="34" charset="0"/>
                  <a:ea typeface="+mn-ea"/>
                  <a:cs typeface="+mn-cs"/>
                </a:rPr>
                <a:t>CPU Code</a:t>
              </a:r>
            </a:p>
          </p:txBody>
        </p:sp>
      </p:grpSp>
    </p:spTree>
    <p:extLst>
      <p:ext uri="{BB962C8B-B14F-4D97-AF65-F5344CB8AC3E}">
        <p14:creationId xmlns:p14="http://schemas.microsoft.com/office/powerpoint/2010/main" val="55755440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sz="3200" dirty="0">
                <a:ea typeface="Gulim" pitchFamily="34" charset="-127"/>
              </a:rPr>
              <a:t>PTX: </a:t>
            </a:r>
            <a:r>
              <a:rPr lang="en-US" sz="3200" b="1" dirty="0">
                <a:solidFill>
                  <a:srgbClr val="FFC000"/>
                </a:solidFill>
                <a:ea typeface="Gulim" pitchFamily="34" charset="-127"/>
              </a:rPr>
              <a:t>P</a:t>
            </a:r>
            <a:r>
              <a:rPr lang="en-US" sz="3200" dirty="0">
                <a:ea typeface="Gulim" pitchFamily="34" charset="-127"/>
              </a:rPr>
              <a:t>arallel </a:t>
            </a:r>
            <a:r>
              <a:rPr lang="en-US" sz="3200" b="1" dirty="0">
                <a:solidFill>
                  <a:srgbClr val="FFC000"/>
                </a:solidFill>
                <a:ea typeface="Gulim" pitchFamily="34" charset="-127"/>
              </a:rPr>
              <a:t>T</a:t>
            </a:r>
            <a:r>
              <a:rPr lang="en-US" sz="3200" dirty="0">
                <a:ea typeface="Gulim" pitchFamily="34" charset="-127"/>
              </a:rPr>
              <a:t>hread </a:t>
            </a:r>
            <a:r>
              <a:rPr lang="en-US" sz="3200" dirty="0" err="1">
                <a:ea typeface="Gulim" pitchFamily="34" charset="-127"/>
              </a:rPr>
              <a:t>e</a:t>
            </a:r>
            <a:r>
              <a:rPr lang="en-US" sz="3200" b="1" dirty="0" err="1">
                <a:solidFill>
                  <a:srgbClr val="FFC000"/>
                </a:solidFill>
                <a:ea typeface="Gulim" pitchFamily="34" charset="-127"/>
              </a:rPr>
              <a:t>X</a:t>
            </a:r>
            <a:r>
              <a:rPr lang="en-US" sz="3200" dirty="0" err="1">
                <a:ea typeface="Gulim" pitchFamily="34" charset="-127"/>
              </a:rPr>
              <a:t>ecution</a:t>
            </a:r>
            <a:endParaRPr lang="en-US" sz="3200" dirty="0"/>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64259" name="Rectangle 3"/>
          <p:cNvSpPr>
            <a:spLocks noGrp="1" noChangeArrowheads="1"/>
          </p:cNvSpPr>
          <p:nvPr>
            <p:ph idx="4294967295"/>
          </p:nvPr>
        </p:nvSpPr>
        <p:spPr>
          <a:xfrm>
            <a:off x="662009" y="1090613"/>
            <a:ext cx="4572000" cy="3862387"/>
          </a:xfrm>
          <a:ln>
            <a:solidFill>
              <a:schemeClr val="tx1"/>
            </a:solidFill>
          </a:ln>
        </p:spPr>
        <p:txBody>
          <a:bodyPr vert="horz" lIns="91440" tIns="45720" rIns="91440" bIns="45720" rtlCol="0" anchor="t">
            <a:normAutofit/>
          </a:bodyPr>
          <a:lstStyle/>
          <a:p>
            <a:r>
              <a:rPr lang="en-US" sz="2000" dirty="0"/>
              <a:t>PTX: an assembly language used in CUDA programming environment</a:t>
            </a:r>
          </a:p>
          <a:p>
            <a:pPr lvl="2"/>
            <a:endParaRPr lang="en-US" sz="1300" dirty="0"/>
          </a:p>
          <a:p>
            <a:r>
              <a:rPr lang="en-US" sz="2000" b="1" dirty="0" err="1">
                <a:latin typeface="Courier New"/>
                <a:cs typeface="Courier New"/>
              </a:rPr>
              <a:t>nvcc</a:t>
            </a:r>
            <a:r>
              <a:rPr lang="en-US" sz="2000" dirty="0"/>
              <a:t> translates code written in CUDA’s C into the language-agnostic Intermediate Representation, and then into PTX assembly</a:t>
            </a:r>
            <a:endParaRPr lang="en-US" sz="2000" dirty="0">
              <a:cs typeface="Calibri"/>
            </a:endParaRPr>
          </a:p>
          <a:p>
            <a:pPr lvl="2"/>
            <a:endParaRPr lang="en-US" sz="1300" dirty="0"/>
          </a:p>
          <a:p>
            <a:r>
              <a:rPr lang="en-US" sz="2000" b="1" dirty="0" err="1">
                <a:latin typeface="Courier New"/>
                <a:cs typeface="Courier New"/>
              </a:rPr>
              <a:t>nvcc</a:t>
            </a:r>
            <a:r>
              <a:rPr lang="en-US" sz="2000" dirty="0"/>
              <a:t> subsequently invokes an assembler which translates the PTX into a binary code which can be run on a certain GPU</a:t>
            </a:r>
            <a:endParaRPr lang="en-US" sz="2000" dirty="0">
              <a:cs typeface="Calibri"/>
            </a:endParaRPr>
          </a:p>
        </p:txBody>
      </p:sp>
      <p:sp>
        <p:nvSpPr>
          <p:cNvPr id="3" name="Rectangle 2"/>
          <p:cNvSpPr/>
          <p:nvPr/>
        </p:nvSpPr>
        <p:spPr>
          <a:xfrm>
            <a:off x="6629400" y="1463220"/>
            <a:ext cx="3925312" cy="470898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.entry _Z10fillKernelPii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param</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.u64 __cudaparm__Z10fillKernelPii_a,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param</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.s32 __cudaparm__Z10fillKernelPii_n)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reg</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.u16 %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rh</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&lt;4&gt;;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reg</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.u32 %r&lt;6&gt;;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reg</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.u64 %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rd</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&lt;6&gt;;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reg</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pred</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%p&lt;3&gt;;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loc</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14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$LDWbegin__Z10fillKernelPii: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mov.u16 %rh1,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ctaid.x</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mov.u16 %rh2,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ntid.x</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mul.wide.u16 %r1, %rh1, %rh2;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cvt.u32.u16 %r2,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tid.x</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add.u32 %r3, %r2, %r1;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ld.param.s32 %r4, [__cudaparm__Z10fillKernelPii_n];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setp.le.s32 %p1, %r4, %r3;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@%p1 bra $Lt_0_1026;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loc</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14	9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ld.param.u64 %rd1, [__cudaparm__Z10fillKernelPii_a];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cvt.s64.s32 %rd2, %r3;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mul.wide.s32 %rd3, %r3,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add.u64 %rd4, %rd1, %rd3;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st.global.s32 [%rd4+0], %r3;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$Lt_0_1026: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loc</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14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exit;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$LDWend__Z10fillKernelPii: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
        <p:nvSpPr>
          <p:cNvPr id="4" name="Rectangle 3"/>
          <p:cNvSpPr/>
          <p:nvPr/>
        </p:nvSpPr>
        <p:spPr>
          <a:xfrm>
            <a:off x="6934200" y="1066800"/>
            <a:ext cx="21639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PTX for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fillKernel</a:t>
            </a: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cxnSp>
        <p:nvCxnSpPr>
          <p:cNvPr id="6" name="Straight Arrow Connector 5"/>
          <p:cNvCxnSpPr>
            <a:stCxn id="2" idx="0"/>
          </p:cNvCxnSpPr>
          <p:nvPr/>
        </p:nvCxnSpPr>
        <p:spPr>
          <a:xfrm flipV="1">
            <a:off x="4152900" y="1676401"/>
            <a:ext cx="2857500" cy="3463411"/>
          </a:xfrm>
          <a:prstGeom prst="straightConnector1">
            <a:avLst/>
          </a:prstGeom>
          <a:ln w="38100" cap="rnd">
            <a:solidFill>
              <a:srgbClr val="C0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62009" y="5062764"/>
            <a:ext cx="4953000" cy="160043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fillKernel</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Tree>
    <p:extLst>
      <p:ext uri="{BB962C8B-B14F-4D97-AF65-F5344CB8AC3E}">
        <p14:creationId xmlns:p14="http://schemas.microsoft.com/office/powerpoint/2010/main" val="17728225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2"/>
          <p:cNvSpPr>
            <a:spLocks noGrp="1" noChangeArrowheads="1"/>
          </p:cNvSpPr>
          <p:nvPr>
            <p:ph type="title"/>
          </p:nvPr>
        </p:nvSpPr>
        <p:spPr/>
        <p:txBody>
          <a:bodyPr/>
          <a:lstStyle/>
          <a:p>
            <a:r>
              <a:rPr lang="en-US" sz="3200" dirty="0"/>
              <a:t>More on the </a:t>
            </a:r>
            <a:r>
              <a:rPr lang="en-US" sz="3200" dirty="0" err="1"/>
              <a:t>nvcc</a:t>
            </a:r>
            <a:r>
              <a:rPr lang="en-US" sz="3200" dirty="0"/>
              <a:t> compiler</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893108" name="Group 180"/>
          <p:cNvGraphicFramePr>
            <a:graphicFrameLocks noGrp="1"/>
          </p:cNvGraphicFramePr>
          <p:nvPr/>
        </p:nvGraphicFramePr>
        <p:xfrm>
          <a:off x="2057399" y="2109355"/>
          <a:ext cx="8229600" cy="3566160"/>
        </p:xfrm>
        <a:graphic>
          <a:graphicData uri="http://schemas.openxmlformats.org/drawingml/2006/table">
            <a:tbl>
              <a:tblPr/>
              <a:tblGrid>
                <a:gridCol w="2511425">
                  <a:extLst>
                    <a:ext uri="{9D8B030D-6E8A-4147-A177-3AD203B41FA5}">
                      <a16:colId xmlns:a16="http://schemas.microsoft.com/office/drawing/2014/main" val="20000"/>
                    </a:ext>
                  </a:extLst>
                </a:gridCol>
                <a:gridCol w="5718175">
                  <a:extLst>
                    <a:ext uri="{9D8B030D-6E8A-4147-A177-3AD203B41FA5}">
                      <a16:colId xmlns:a16="http://schemas.microsoft.com/office/drawing/2014/main" val="20001"/>
                    </a:ext>
                  </a:extLst>
                </a:gridCol>
              </a:tblGrid>
              <a:tr h="30321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cs typeface="Arial" pitchFamily="34" charset="0"/>
                        </a:rPr>
                        <a:t>File suffix</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mn-lt"/>
                          <a:cs typeface="Arial" pitchFamily="34" charset="0"/>
                        </a:rPr>
                        <a:t>How the nvcc compiler interprets the file</a:t>
                      </a:r>
                      <a:endParaRPr kumimoji="0" lang="en-US" sz="1800" b="0" i="0" u="none" strike="noStrike" cap="none" normalizeH="0" baseline="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0"/>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.cu</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CUDA source file, containing host and device code</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rPr>
                        <a:t>.</a:t>
                      </a:r>
                      <a:r>
                        <a:rPr kumimoji="0" lang="en-US" sz="1800" b="0" i="0" u="none" strike="noStrike" cap="none" normalizeH="0" baseline="0" dirty="0" err="1">
                          <a:ln>
                            <a:noFill/>
                          </a:ln>
                          <a:solidFill>
                            <a:schemeClr val="tx1"/>
                          </a:solidFill>
                          <a:effectLst/>
                          <a:latin typeface="+mn-lt"/>
                        </a:rPr>
                        <a:t>cuh</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CUDA header files, containing host and device code</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14780589"/>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.cup</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Preprocessed CUDA source file, containing host code and device functions</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62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 source file</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mn-lt"/>
                          <a:cs typeface="Arial" pitchFamily="34" charset="0"/>
                        </a:rPr>
                        <a:t>.cc, .cxx, .cpp</a:t>
                      </a:r>
                      <a:endParaRPr kumimoji="0" lang="en-US" sz="1800" b="0" i="0" u="none" strike="noStrike" cap="none" normalizeH="0" baseline="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 source file</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mn-lt"/>
                          <a:cs typeface="Arial" pitchFamily="34" charset="0"/>
                        </a:rPr>
                        <a:t>.gpu</a:t>
                      </a:r>
                      <a:endParaRPr kumimoji="0" lang="en-US" sz="1800" b="0" i="0" u="none" strike="noStrike" cap="none" normalizeH="0" baseline="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GPU intermediate file (device code only)</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mn-lt"/>
                          <a:cs typeface="Arial" pitchFamily="34" charset="0"/>
                        </a:rPr>
                        <a:t>.ptx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PTX intermediate assembly file (device code only)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mn-lt"/>
                          <a:cs typeface="Arial" pitchFamily="34" charset="0"/>
                        </a:rPr>
                        <a:t>.cubin</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CUDA device only binary file</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52596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TextShape 1"/>
          <p:cNvSpPr txBox="1"/>
          <p:nvPr/>
        </p:nvSpPr>
        <p:spPr>
          <a:xfrm>
            <a:off x="0" y="0"/>
            <a:ext cx="12191760" cy="822960"/>
          </a:xfrm>
          <a:prstGeom prst="rect">
            <a:avLst/>
          </a:prstGeom>
          <a:solidFill>
            <a:srgbClr val="1F4E79"/>
          </a:solidFill>
          <a:ln>
            <a:noFill/>
          </a:ln>
        </p:spPr>
        <p:txBody>
          <a:bodyPr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0" i="0" u="none" strike="noStrike" kern="1200" cap="none" spc="-1" normalizeH="0" baseline="0" noProof="0" dirty="0">
                <a:ln>
                  <a:noFill/>
                </a:ln>
                <a:solidFill>
                  <a:srgbClr val="FFFFFF"/>
                </a:solidFill>
                <a:effectLst/>
                <a:uLnTx/>
                <a:uFillTx/>
                <a:latin typeface="Calibri Light"/>
                <a:ea typeface="+mn-ea"/>
                <a:cs typeface="+mn-cs"/>
              </a:rPr>
              <a:t>Rules of thumb: costs to </a:t>
            </a:r>
            <a:r>
              <a:rPr kumimoji="0" lang="en-US" sz="3600" b="0" i="0" u="none" strike="noStrike" kern="1200" cap="none" spc="-1" normalizeH="0" baseline="0" noProof="0" dirty="0" err="1">
                <a:ln>
                  <a:noFill/>
                </a:ln>
                <a:solidFill>
                  <a:srgbClr val="FFC000"/>
                </a:solidFill>
                <a:effectLst/>
                <a:uLnTx/>
                <a:uFillTx/>
                <a:latin typeface="Calibri Light"/>
                <a:ea typeface="+mn-ea"/>
                <a:cs typeface="+mn-cs"/>
              </a:rPr>
              <a:t>eXecute</a:t>
            </a:r>
            <a:r>
              <a:rPr kumimoji="0" lang="en-US" sz="3600" b="0" i="0" u="none" strike="noStrike" kern="1200" cap="none" spc="-1" normalizeH="0" baseline="0" noProof="0" dirty="0">
                <a:ln>
                  <a:noFill/>
                </a:ln>
                <a:solidFill>
                  <a:srgbClr val="FFFFFF"/>
                </a:solidFill>
                <a:effectLst/>
                <a:uLnTx/>
                <a:uFillTx/>
                <a:latin typeface="Calibri Light"/>
                <a:ea typeface="+mn-ea"/>
                <a:cs typeface="+mn-cs"/>
              </a:rPr>
              <a:t> an operation &gt; 1 clock cycle </a:t>
            </a:r>
            <a:br>
              <a:rPr kumimoji="0" lang="en-US" sz="3600" b="0" i="0" u="none" strike="noStrike" kern="1200" cap="none" spc="-1" normalizeH="0" baseline="0" noProof="0" dirty="0">
                <a:ln>
                  <a:noFill/>
                </a:ln>
                <a:solidFill>
                  <a:srgbClr val="FFFFFF"/>
                </a:solidFill>
                <a:effectLst/>
                <a:uLnTx/>
                <a:uFillTx/>
                <a:latin typeface="Calibri Light"/>
                <a:ea typeface="+mn-ea"/>
                <a:cs typeface="+mn-cs"/>
              </a:rPr>
            </a:br>
            <a:r>
              <a:rPr kumimoji="0" lang="en-US" sz="1800" b="0" i="0" u="none" strike="noStrike" kern="1200" cap="none" spc="-1" normalizeH="0" baseline="0" noProof="0" dirty="0">
                <a:ln>
                  <a:noFill/>
                </a:ln>
                <a:solidFill>
                  <a:srgbClr val="FFFFFF"/>
                </a:solidFill>
                <a:effectLst/>
                <a:uLnTx/>
                <a:uFillTx/>
                <a:latin typeface="Calibri Light"/>
                <a:ea typeface="+mn-ea"/>
                <a:cs typeface="+mn-cs"/>
              </a:rPr>
              <a:t>[refers to older MIPS ISA; cost of </a:t>
            </a:r>
            <a:r>
              <a:rPr kumimoji="0" lang="en-US" sz="1800" b="0" i="0" u="none" strike="noStrike" kern="1200" cap="none" spc="-1" normalizeH="0" baseline="0" noProof="0" dirty="0">
                <a:ln>
                  <a:noFill/>
                </a:ln>
                <a:solidFill>
                  <a:srgbClr val="FFC000"/>
                </a:solidFill>
                <a:effectLst/>
                <a:uLnTx/>
                <a:uFillTx/>
                <a:latin typeface="Calibri Light"/>
                <a:ea typeface="+mn-ea"/>
                <a:cs typeface="+mn-cs"/>
              </a:rPr>
              <a:t>X</a:t>
            </a:r>
            <a:r>
              <a:rPr kumimoji="0" lang="en-US" sz="1800" b="0" i="0" u="none" strike="noStrike" kern="1200" cap="none" spc="-1" normalizeH="0" baseline="0" noProof="0" dirty="0">
                <a:ln>
                  <a:noFill/>
                </a:ln>
                <a:solidFill>
                  <a:srgbClr val="FFFFFF"/>
                </a:solidFill>
                <a:effectLst/>
                <a:uLnTx/>
                <a:uFillTx/>
                <a:latin typeface="Calibri Light"/>
                <a:ea typeface="+mn-ea"/>
                <a:cs typeface="+mn-cs"/>
              </a:rPr>
              <a:t> in FD</a:t>
            </a:r>
            <a:r>
              <a:rPr kumimoji="0" lang="en-US" sz="1800" b="0" i="0" u="none" strike="noStrike" kern="1200" cap="none" spc="-1" normalizeH="0" baseline="0" noProof="0" dirty="0">
                <a:ln>
                  <a:noFill/>
                </a:ln>
                <a:solidFill>
                  <a:srgbClr val="FFC000"/>
                </a:solidFill>
                <a:effectLst/>
                <a:uLnTx/>
                <a:uFillTx/>
                <a:latin typeface="Calibri Light"/>
                <a:ea typeface="+mn-ea"/>
                <a:cs typeface="+mn-cs"/>
              </a:rPr>
              <a:t>X</a:t>
            </a:r>
            <a:r>
              <a:rPr kumimoji="0" lang="en-US" sz="1800" b="0" i="0" u="none" strike="noStrike" kern="1200" cap="none" spc="-1" normalizeH="0" baseline="0" noProof="0" dirty="0">
                <a:ln>
                  <a:noFill/>
                </a:ln>
                <a:solidFill>
                  <a:srgbClr val="FFFFFF"/>
                </a:solidFill>
                <a:effectLst/>
                <a:uLnTx/>
                <a:uFillTx/>
                <a:latin typeface="Calibri Light"/>
                <a:ea typeface="+mn-ea"/>
                <a:cs typeface="+mn-cs"/>
              </a:rPr>
              <a:t>]</a:t>
            </a:r>
            <a:endParaRPr kumimoji="0" lang="en-US" sz="1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798" name="TextShape 3"/>
          <p:cNvSpPr txBox="1"/>
          <p:nvPr/>
        </p:nvSpPr>
        <p:spPr>
          <a:xfrm>
            <a:off x="11458080" y="6522120"/>
            <a:ext cx="692640" cy="268200"/>
          </a:xfrm>
          <a:prstGeom prst="rect">
            <a:avLst/>
          </a:prstGeom>
          <a:noFill/>
          <a:ln>
            <a:noFill/>
          </a:ln>
        </p:spPr>
        <p:txBody>
          <a:bodyPr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D44433-82B9-4C36-AB71-BC7123E1B75D}" type="slidenum">
              <a:rPr kumimoji="0" lang="en-US" sz="1200" b="0" i="0" u="none" strike="noStrike" kern="1200" cap="none" spc="-1" normalizeH="0" baseline="0" noProof="0">
                <a:ln>
                  <a:noFill/>
                </a:ln>
                <a:solidFill>
                  <a:srgbClr val="8B8B8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1" normalizeH="0" baseline="0" noProof="0">
              <a:ln>
                <a:noFill/>
              </a:ln>
              <a:solidFill>
                <a:prstClr val="black"/>
              </a:solidFill>
              <a:effectLst/>
              <a:uLnTx/>
              <a:uFillTx/>
              <a:latin typeface="Times New Roman"/>
              <a:ea typeface="+mn-ea"/>
              <a:cs typeface="+mn-cs"/>
            </a:endParaRPr>
          </a:p>
        </p:txBody>
      </p:sp>
      <p:sp>
        <p:nvSpPr>
          <p:cNvPr id="6" name="Content Placeholder 2">
            <a:extLst>
              <a:ext uri="{FF2B5EF4-FFF2-40B4-BE49-F238E27FC236}">
                <a16:creationId xmlns:a16="http://schemas.microsoft.com/office/drawing/2014/main" id="{514D4ECB-B44F-F7C6-4CC0-88B3F2EC0AB1}"/>
              </a:ext>
            </a:extLst>
          </p:cNvPr>
          <p:cNvSpPr txBox="1">
            <a:spLocks/>
          </p:cNvSpPr>
          <p:nvPr/>
        </p:nvSpPr>
        <p:spPr>
          <a:xfrm>
            <a:off x="147344" y="1145406"/>
            <a:ext cx="11960872" cy="54767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err="1"/>
              <a:t>Eg.</a:t>
            </a:r>
            <a:r>
              <a:rPr lang="en-US" dirty="0"/>
              <a:t> 4 clock cycles for SW, 5 clock cycles for LW, 4 clock cycles for add, etc.</a:t>
            </a:r>
          </a:p>
          <a:p>
            <a:endParaRPr lang="en-US" dirty="0"/>
          </a:p>
          <a:p>
            <a:r>
              <a:rPr lang="en-US" dirty="0"/>
              <a:t>Each stage takes a certain number of cycles</a:t>
            </a:r>
          </a:p>
          <a:p>
            <a:pPr lvl="1"/>
            <a:r>
              <a:rPr lang="en-US" dirty="0"/>
              <a:t>A stage has substages</a:t>
            </a:r>
          </a:p>
          <a:p>
            <a:pPr lvl="1"/>
            <a:r>
              <a:rPr lang="en-US" dirty="0"/>
              <a:t>This sequence of substages present the opportunity to pipeline</a:t>
            </a:r>
          </a:p>
        </p:txBody>
      </p:sp>
    </p:spTree>
    <p:extLst>
      <p:ext uri="{BB962C8B-B14F-4D97-AF65-F5344CB8AC3E}">
        <p14:creationId xmlns:p14="http://schemas.microsoft.com/office/powerpoint/2010/main" val="416443407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JIT story</a:t>
            </a:r>
          </a:p>
        </p:txBody>
      </p:sp>
      <p:sp>
        <p:nvSpPr>
          <p:cNvPr id="3" name="Content Placeholder 2"/>
          <p:cNvSpPr>
            <a:spLocks noGrp="1"/>
          </p:cNvSpPr>
          <p:nvPr>
            <p:ph idx="1"/>
          </p:nvPr>
        </p:nvSpPr>
        <p:spPr/>
        <p:txBody>
          <a:bodyPr vert="horz" lIns="91440" tIns="45720" rIns="91440" bIns="45720" rtlCol="0" anchor="t">
            <a:normAutofit fontScale="85000" lnSpcReduction="10000"/>
          </a:bodyPr>
          <a:lstStyle/>
          <a:p>
            <a:r>
              <a:rPr lang="en-US" dirty="0"/>
              <a:t>C code gets converted into an Intermediate Representation (IR) called NVVM IR</a:t>
            </a:r>
          </a:p>
          <a:p>
            <a:r>
              <a:rPr lang="en-US" dirty="0">
                <a:cs typeface="Calibri"/>
              </a:rPr>
              <a:t>NVVM IR is then converted to PTX assembly</a:t>
            </a:r>
          </a:p>
          <a:p>
            <a:r>
              <a:rPr lang="en-US" dirty="0"/>
              <a:t>PTX assembly gets assembled into binary code for some number of GPU targets (“</a:t>
            </a:r>
            <a:r>
              <a:rPr lang="en-US" dirty="0" err="1"/>
              <a:t>cubin</a:t>
            </a:r>
            <a:r>
              <a:rPr lang="en-US" dirty="0"/>
              <a:t>”)</a:t>
            </a:r>
            <a:endParaRPr lang="en-US" dirty="0">
              <a:cs typeface="Calibri"/>
            </a:endParaRPr>
          </a:p>
          <a:p>
            <a:endParaRPr lang="en-US" dirty="0"/>
          </a:p>
          <a:p>
            <a:r>
              <a:rPr lang="en-US" dirty="0"/>
              <a:t>Why the intermediate steps?</a:t>
            </a:r>
            <a:endParaRPr lang="en-US" dirty="0">
              <a:cs typeface="Calibri"/>
            </a:endParaRPr>
          </a:p>
          <a:p>
            <a:endParaRPr lang="en-US" dirty="0"/>
          </a:p>
          <a:p>
            <a:r>
              <a:rPr lang="en-US" dirty="0"/>
              <a:t>Brings into the picture the concept of just-in-time (JIT) compiling </a:t>
            </a:r>
          </a:p>
          <a:p>
            <a:pPr lvl="1"/>
            <a:r>
              <a:rPr lang="en-US" dirty="0">
                <a:cs typeface="Calibri"/>
              </a:rPr>
              <a:t>Compilers for other languages can generate this intermediate representation rather than implementing a dialect of PTX assembly for each frontend language (Clang and CUDA Fortran do this) </a:t>
            </a:r>
          </a:p>
          <a:p>
            <a:pPr lvl="1"/>
            <a:r>
              <a:rPr lang="en-US" dirty="0"/>
              <a:t>PTX material can be converted at run-time into </a:t>
            </a:r>
            <a:r>
              <a:rPr lang="en-US" dirty="0" err="1"/>
              <a:t>cubin</a:t>
            </a:r>
            <a:r>
              <a:rPr lang="en-US" dirty="0"/>
              <a:t> instructions</a:t>
            </a:r>
            <a:endParaRPr lang="en-US" dirty="0">
              <a:cs typeface="Calibri"/>
            </a:endParaRPr>
          </a:p>
          <a:p>
            <a:endParaRPr lang="en-US" dirty="0"/>
          </a:p>
          <a:p>
            <a:r>
              <a:rPr lang="en-US" dirty="0"/>
              <a:t>Why bother with JIT?</a:t>
            </a:r>
          </a:p>
          <a:p>
            <a:pPr lvl="1"/>
            <a:r>
              <a:rPr lang="en-US" dirty="0"/>
              <a:t>CON: JIT increases the load-time of an application (since an additional compile step needs to happen)</a:t>
            </a:r>
          </a:p>
          <a:p>
            <a:pPr lvl="1"/>
            <a:r>
              <a:rPr lang="en-US" dirty="0"/>
              <a:t>PRO: Allows the app to benefit from newer devices (better compilers, more advanced features supported by the hardware)</a:t>
            </a:r>
          </a:p>
          <a:p>
            <a:pPr lvl="2"/>
            <a:r>
              <a:rPr lang="en-US" dirty="0"/>
              <a:t>The only way an app can run on a device that didn’t exist at the time the PTX was generated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4762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stuck with a CC, via the </a:t>
            </a:r>
            <a:r>
              <a:rPr lang="en-US" dirty="0">
                <a:latin typeface="Consolas" panose="020B0609020204030204" pitchFamily="49" charset="0"/>
              </a:rPr>
              <a:t>–code</a:t>
            </a:r>
            <a:r>
              <a:rPr lang="en-US" dirty="0"/>
              <a:t> flag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a:p>
              <a:p>
                <a:r>
                  <a:rPr lang="en-US" dirty="0"/>
                  <a:t>Compiling to produce </a:t>
                </a:r>
                <a:r>
                  <a:rPr lang="en-US" dirty="0" err="1"/>
                  <a:t>cubin</a:t>
                </a:r>
                <a:r>
                  <a:rPr lang="en-US" dirty="0"/>
                  <a:t> </a:t>
                </a:r>
                <a:r>
                  <a:rPr lang="en-US" u="sng" dirty="0"/>
                  <a:t>binary</a:t>
                </a:r>
                <a:r>
                  <a:rPr lang="en-US" dirty="0"/>
                  <a:t> code for CC 3.5 done like this</a:t>
                </a:r>
              </a:p>
              <a:p>
                <a:pPr marL="0" indent="0">
                  <a:buNone/>
                </a:pPr>
                <a:r>
                  <a:rPr lang="en-US" dirty="0">
                    <a:latin typeface="Consolas" panose="020B0609020204030204" pitchFamily="49" charset="0"/>
                  </a:rPr>
                  <a:t>&gt;&gt; </a:t>
                </a:r>
                <a:r>
                  <a:rPr lang="en-US" dirty="0" err="1">
                    <a:latin typeface="Consolas" panose="020B0609020204030204" pitchFamily="49" charset="0"/>
                  </a:rPr>
                  <a:t>nvcc</a:t>
                </a:r>
                <a:r>
                  <a:rPr lang="en-US" dirty="0">
                    <a:latin typeface="Consolas" panose="020B0609020204030204" pitchFamily="49" charset="0"/>
                  </a:rPr>
                  <a:t> –</a:t>
                </a:r>
                <a:r>
                  <a:rPr lang="en-US" dirty="0">
                    <a:solidFill>
                      <a:srgbClr val="0070C0"/>
                    </a:solidFill>
                    <a:latin typeface="Consolas" panose="020B0609020204030204" pitchFamily="49" charset="0"/>
                  </a:rPr>
                  <a:t>code</a:t>
                </a:r>
                <a:r>
                  <a:rPr lang="en-US" dirty="0">
                    <a:latin typeface="Consolas" panose="020B0609020204030204" pitchFamily="49" charset="0"/>
                  </a:rPr>
                  <a:t>=sm_35 …</a:t>
                </a:r>
                <a:r>
                  <a:rPr lang="en-US" dirty="0" err="1">
                    <a:latin typeface="Consolas" panose="020B0609020204030204" pitchFamily="49" charset="0"/>
                  </a:rPr>
                  <a:t>otherstuff</a:t>
                </a:r>
                <a:r>
                  <a:rPr lang="en-US" dirty="0">
                    <a:latin typeface="Consolas" panose="020B0609020204030204" pitchFamily="49" charset="0"/>
                  </a:rPr>
                  <a:t>…</a:t>
                </a:r>
              </a:p>
              <a:p>
                <a:endParaRPr lang="en-US" dirty="0"/>
              </a:p>
              <a:p>
                <a:r>
                  <a:rPr lang="en-US" dirty="0"/>
                  <a:t>You are stuck with 3.5 CC, you can’t run this on a device of CC 4.0</a:t>
                </a:r>
              </a:p>
              <a:p>
                <a:pPr lvl="1"/>
                <a:r>
                  <a:rPr lang="en-US" dirty="0"/>
                  <a:t>Rule: A </a:t>
                </a:r>
                <a:r>
                  <a:rPr lang="en-US" dirty="0" err="1"/>
                  <a:t>cubin</a:t>
                </a:r>
                <a:r>
                  <a:rPr lang="en-US" dirty="0"/>
                  <a:t> object generated for CC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𝑦</m:t>
                    </m:r>
                  </m:oMath>
                </a14:m>
                <a:r>
                  <a:rPr lang="en-US" dirty="0"/>
                  <a:t> will only run on hardware of CC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𝑧</m:t>
                    </m:r>
                  </m:oMath>
                </a14:m>
                <a:r>
                  <a:rPr lang="en-US" dirty="0"/>
                  <a:t>, where </a:t>
                </a:r>
                <a14:m>
                  <m:oMath xmlns:m="http://schemas.openxmlformats.org/officeDocument/2006/math">
                    <m:r>
                      <m:rPr>
                        <m:sty m:val="p"/>
                      </m:rPr>
                      <a:rPr lang="en-US">
                        <a:latin typeface="Cambria Math" panose="02040503050406030204" pitchFamily="18" charset="0"/>
                      </a:rPr>
                      <m:t>z</m:t>
                    </m:r>
                    <m:r>
                      <a:rPr lang="en-US" b="0" i="1" smtClean="0">
                        <a:latin typeface="Cambria Math" panose="02040503050406030204" pitchFamily="18" charset="0"/>
                      </a:rPr>
                      <m:t>≥</m:t>
                    </m:r>
                    <m:r>
                      <a:rPr lang="en-US" b="0" i="1" smtClean="0">
                        <a:latin typeface="Cambria Math" panose="02040503050406030204" pitchFamily="18" charset="0"/>
                      </a:rPr>
                      <m:t>𝑦</m:t>
                    </m:r>
                  </m:oMath>
                </a14:m>
                <a:endParaRPr lang="en-US" dirty="0"/>
              </a:p>
              <a:p>
                <a:endParaRPr lang="en-US" dirty="0"/>
              </a:p>
              <a:p>
                <a:r>
                  <a:rPr lang="en-US" dirty="0"/>
                  <a:t>Using the </a:t>
                </a:r>
                <a:r>
                  <a:rPr lang="en-US" dirty="0" err="1">
                    <a:latin typeface="Consolas" panose="020B0609020204030204" pitchFamily="49" charset="0"/>
                  </a:rPr>
                  <a:t>nvcc</a:t>
                </a:r>
                <a:r>
                  <a:rPr lang="en-US" dirty="0"/>
                  <a:t> command above is ok as long as you know *for sure* that you only run on a certain card (like your personal laptop, office desktop, etc.)</a:t>
                </a:r>
              </a:p>
              <a:p>
                <a:endParaRPr lang="en-US" dirty="0"/>
              </a:p>
              <a:p>
                <a:r>
                  <a:rPr lang="en-US" dirty="0"/>
                  <a:t>Not good if you want to distribute the app to be run by other folks with unknown hardware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6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0194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word on PTX compatibility, and the role of the –arch flag</a:t>
            </a:r>
          </a:p>
        </p:txBody>
      </p:sp>
      <p:sp>
        <p:nvSpPr>
          <p:cNvPr id="3" name="Content Placeholder 2"/>
          <p:cNvSpPr>
            <a:spLocks noGrp="1"/>
          </p:cNvSpPr>
          <p:nvPr>
            <p:ph idx="1"/>
          </p:nvPr>
        </p:nvSpPr>
        <p:spPr/>
        <p:txBody>
          <a:bodyPr/>
          <a:lstStyle/>
          <a:p>
            <a:endParaRPr lang="en-US" dirty="0"/>
          </a:p>
          <a:p>
            <a:r>
              <a:rPr lang="en-US" dirty="0"/>
              <a:t>Some CUDA features supported only on devices of higher CC</a:t>
            </a:r>
          </a:p>
          <a:p>
            <a:pPr lvl="1"/>
            <a:r>
              <a:rPr lang="en-US" dirty="0"/>
              <a:t>Example: unified (managed) memory</a:t>
            </a:r>
          </a:p>
          <a:p>
            <a:endParaRPr lang="en-US" dirty="0"/>
          </a:p>
          <a:p>
            <a:r>
              <a:rPr lang="en-US" dirty="0"/>
              <a:t>You can control the C to PTX translation so that you do/don’t pick certain CUDA features</a:t>
            </a:r>
          </a:p>
          <a:p>
            <a:endParaRPr lang="en-US" dirty="0"/>
          </a:p>
          <a:p>
            <a:r>
              <a:rPr lang="en-US" dirty="0"/>
              <a:t>Example: Warp Shuffle Function available only in CC 3.0 and above</a:t>
            </a:r>
          </a:p>
          <a:p>
            <a:pPr lvl="1"/>
            <a:r>
              <a:rPr lang="en-US" dirty="0"/>
              <a:t>Code that contains Warp Shuffle functionality should be compiled with this in mind</a:t>
            </a:r>
          </a:p>
          <a:p>
            <a:pPr lvl="2"/>
            <a:r>
              <a:rPr lang="en-US" dirty="0"/>
              <a:t>Accomplished by the use of the </a:t>
            </a:r>
            <a:r>
              <a:rPr lang="en-US" dirty="0">
                <a:latin typeface="Consolas" panose="020B0609020204030204" pitchFamily="49" charset="0"/>
              </a:rPr>
              <a:t>–arch=compute_30</a:t>
            </a:r>
            <a:r>
              <a:rPr lang="en-US" dirty="0"/>
              <a:t> flag on </a:t>
            </a:r>
            <a:r>
              <a:rPr lang="en-US" dirty="0" err="1">
                <a:latin typeface="Consolas" panose="020B0609020204030204" pitchFamily="49" charset="0"/>
              </a:rPr>
              <a:t>nvcc</a:t>
            </a:r>
            <a:r>
              <a:rPr lang="en-US" dirty="0"/>
              <a:t>  </a:t>
            </a:r>
          </a:p>
          <a:p>
            <a:pPr marL="914400" lvl="2" indent="0">
              <a:buNone/>
            </a:pPr>
            <a:r>
              <a:rPr lang="en-US" dirty="0">
                <a:latin typeface="Consolas" panose="020B0609020204030204" pitchFamily="49" charset="0"/>
              </a:rPr>
              <a:t>&gt;&gt; </a:t>
            </a:r>
            <a:r>
              <a:rPr lang="en-US" dirty="0" err="1">
                <a:latin typeface="Consolas" panose="020B0609020204030204" pitchFamily="49" charset="0"/>
              </a:rPr>
              <a:t>nvcc</a:t>
            </a:r>
            <a:r>
              <a:rPr lang="en-US" dirty="0">
                <a:latin typeface="Consolas" panose="020B0609020204030204" pitchFamily="49" charset="0"/>
              </a:rPr>
              <a:t> –arch=compute_30 …</a:t>
            </a:r>
            <a:r>
              <a:rPr lang="en-US" dirty="0" err="1">
                <a:latin typeface="Consolas" panose="020B0609020204030204" pitchFamily="49" charset="0"/>
              </a:rPr>
              <a:t>blahblah</a:t>
            </a:r>
            <a:r>
              <a:rPr lang="en-US" dirty="0">
                <a:latin typeface="Consolas" panose="020B0609020204030204" pitchFamily="49" charset="0"/>
              </a:rPr>
              <a:t>…</a:t>
            </a:r>
          </a:p>
          <a:p>
            <a:pPr lvl="2"/>
            <a:r>
              <a:rPr lang="en-US" dirty="0"/>
              <a:t>NOTE: the PTX generated by the above can then be compiled to </a:t>
            </a:r>
            <a:r>
              <a:rPr lang="en-US" dirty="0" err="1"/>
              <a:t>cubin</a:t>
            </a:r>
            <a:r>
              <a:rPr lang="en-US" dirty="0"/>
              <a:t> to run on higher CC</a:t>
            </a:r>
          </a:p>
          <a:p>
            <a:pPr lvl="3"/>
            <a:r>
              <a:rPr lang="en-US" dirty="0"/>
              <a:t>Recall the </a:t>
            </a:r>
            <a:r>
              <a:rPr lang="en-US" dirty="0" err="1"/>
              <a:t>cubin</a:t>
            </a:r>
            <a:r>
              <a:rPr lang="en-US" dirty="0"/>
              <a:t> generation control by the –code flag</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36711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combining </a:t>
            </a:r>
            <a:r>
              <a:rPr lang="en-US" dirty="0">
                <a:latin typeface="Consolas" panose="020B0609020204030204" pitchFamily="49" charset="0"/>
              </a:rPr>
              <a:t>–arch</a:t>
            </a:r>
            <a:r>
              <a:rPr lang="en-US" dirty="0"/>
              <a:t> and </a:t>
            </a:r>
            <a:r>
              <a:rPr lang="en-US" dirty="0">
                <a:latin typeface="Consolas" panose="020B0609020204030204" pitchFamily="49" charset="0"/>
              </a:rPr>
              <a:t>–code</a:t>
            </a:r>
            <a:r>
              <a:rPr lang="en-US" dirty="0"/>
              <a:t> via </a:t>
            </a:r>
            <a:r>
              <a:rPr lang="en-US" dirty="0">
                <a:latin typeface="Consolas" panose="020B0609020204030204" pitchFamily="49" charset="0"/>
              </a:rPr>
              <a:t>-</a:t>
            </a:r>
            <a:r>
              <a:rPr lang="en-US" dirty="0" err="1">
                <a:latin typeface="Consolas" panose="020B0609020204030204" pitchFamily="49" charset="0"/>
              </a:rPr>
              <a:t>gencode</a:t>
            </a:r>
            <a:endParaRPr lang="en-US" dirty="0">
              <a:latin typeface="Consolas" panose="020B0609020204030204" pitchFamily="49" charset="0"/>
            </a:endParaRPr>
          </a:p>
        </p:txBody>
      </p:sp>
      <p:sp>
        <p:nvSpPr>
          <p:cNvPr id="3" name="Content Placeholder 2"/>
          <p:cNvSpPr>
            <a:spLocks noGrp="1"/>
          </p:cNvSpPr>
          <p:nvPr>
            <p:ph idx="1"/>
          </p:nvPr>
        </p:nvSpPr>
        <p:spPr/>
        <p:txBody>
          <a:bodyPr>
            <a:normAutofit fontScale="77500" lnSpcReduction="20000"/>
          </a:bodyPr>
          <a:lstStyle/>
          <a:p>
            <a:pPr marL="0" indent="0">
              <a:buNone/>
            </a:pPr>
            <a:r>
              <a:rPr lang="en-US" dirty="0">
                <a:latin typeface="Consolas" panose="020B0609020204030204" pitchFamily="49" charset="0"/>
              </a:rPr>
              <a:t>&gt;&gt; </a:t>
            </a:r>
            <a:r>
              <a:rPr lang="en-US" dirty="0" err="1">
                <a:latin typeface="Consolas" panose="020B0609020204030204" pitchFamily="49" charset="0"/>
              </a:rPr>
              <a:t>nvcc</a:t>
            </a:r>
            <a:r>
              <a:rPr lang="en-US" dirty="0">
                <a:latin typeface="Consolas" panose="020B0609020204030204" pitchFamily="49" charset="0"/>
              </a:rPr>
              <a:t> x.cu </a:t>
            </a:r>
          </a:p>
          <a:p>
            <a:pPr marL="0" indent="0">
              <a:buNone/>
            </a:pPr>
            <a:r>
              <a:rPr lang="en-US" dirty="0">
                <a:latin typeface="Consolas" panose="020B0609020204030204" pitchFamily="49" charset="0"/>
              </a:rPr>
              <a:t>	-</a:t>
            </a:r>
            <a:r>
              <a:rPr lang="en-US" dirty="0" err="1">
                <a:latin typeface="Consolas" panose="020B0609020204030204" pitchFamily="49" charset="0"/>
              </a:rPr>
              <a:t>gencode</a:t>
            </a:r>
            <a:r>
              <a:rPr lang="en-US" dirty="0">
                <a:latin typeface="Consolas" panose="020B0609020204030204" pitchFamily="49" charset="0"/>
              </a:rPr>
              <a:t> arch=compute_35,code=sm_35</a:t>
            </a:r>
          </a:p>
          <a:p>
            <a:pPr marL="0" indent="0">
              <a:buNone/>
            </a:pPr>
            <a:r>
              <a:rPr lang="en-US" dirty="0">
                <a:latin typeface="Consolas" panose="020B0609020204030204" pitchFamily="49" charset="0"/>
              </a:rPr>
              <a:t>	-</a:t>
            </a:r>
            <a:r>
              <a:rPr lang="en-US" dirty="0" err="1">
                <a:latin typeface="Consolas" panose="020B0609020204030204" pitchFamily="49" charset="0"/>
              </a:rPr>
              <a:t>gencode</a:t>
            </a:r>
            <a:r>
              <a:rPr lang="en-US" dirty="0">
                <a:latin typeface="Consolas" panose="020B0609020204030204" pitchFamily="49" charset="0"/>
              </a:rPr>
              <a:t> arch=compute_50,code=sm_50</a:t>
            </a:r>
          </a:p>
          <a:p>
            <a:pPr marL="0" indent="0">
              <a:buNone/>
            </a:pPr>
            <a:r>
              <a:rPr lang="en-US" dirty="0">
                <a:latin typeface="Consolas" panose="020B0609020204030204" pitchFamily="49" charset="0"/>
              </a:rPr>
              <a:t>	-</a:t>
            </a:r>
            <a:r>
              <a:rPr lang="en-US" dirty="0" err="1">
                <a:latin typeface="Consolas" panose="020B0609020204030204" pitchFamily="49" charset="0"/>
              </a:rPr>
              <a:t>gencode</a:t>
            </a:r>
            <a:r>
              <a:rPr lang="en-US" dirty="0">
                <a:latin typeface="Consolas" panose="020B0609020204030204" pitchFamily="49" charset="0"/>
              </a:rPr>
              <a:t> arch=compute_60,code=\'compute_60,sm_60\'</a:t>
            </a:r>
          </a:p>
          <a:p>
            <a:endParaRPr lang="en-US" dirty="0"/>
          </a:p>
          <a:p>
            <a:r>
              <a:rPr lang="en-US" dirty="0"/>
              <a:t>The </a:t>
            </a:r>
            <a:r>
              <a:rPr lang="en-US" dirty="0" err="1"/>
              <a:t>cubin</a:t>
            </a:r>
            <a:r>
              <a:rPr lang="en-US" dirty="0"/>
              <a:t> fat binary generated by this command embeds the following (it’s got bigger footprint to accommodate all):</a:t>
            </a:r>
          </a:p>
          <a:p>
            <a:pPr lvl="1"/>
            <a:r>
              <a:rPr lang="en-US" dirty="0"/>
              <a:t>Binary code generated to work on Kepler (CC 3.5)</a:t>
            </a:r>
          </a:p>
          <a:p>
            <a:pPr lvl="1"/>
            <a:r>
              <a:rPr lang="en-US" dirty="0"/>
              <a:t>Binary code generated to work on Maxwell (CC 5.0)</a:t>
            </a:r>
          </a:p>
          <a:p>
            <a:pPr lvl="1"/>
            <a:r>
              <a:rPr lang="en-US" dirty="0"/>
              <a:t>PTX and binary code to work on Pascal (CC 6.0)</a:t>
            </a:r>
          </a:p>
          <a:p>
            <a:pPr lvl="1"/>
            <a:endParaRPr lang="en-US" dirty="0"/>
          </a:p>
          <a:p>
            <a:pPr lvl="1"/>
            <a:r>
              <a:rPr lang="en-US" dirty="0"/>
              <a:t>The </a:t>
            </a:r>
            <a:r>
              <a:rPr lang="en-US" dirty="0">
                <a:latin typeface="Consolas" panose="020B0609020204030204" pitchFamily="49" charset="0"/>
              </a:rPr>
              <a:t>arch</a:t>
            </a:r>
            <a:r>
              <a:rPr lang="en-US" dirty="0"/>
              <a:t> part says that the binary code in each case should be produced based on PTX code generated as you’d expect: binary for 3.5 comes from PTX for 3.5, binary for 5.0 comes from PTX for 5.0, binary for 6.0 comes from PTX for 6.0 </a:t>
            </a:r>
          </a:p>
          <a:p>
            <a:pPr lvl="1"/>
            <a:endParaRPr lang="en-US" dirty="0"/>
          </a:p>
          <a:p>
            <a:r>
              <a:rPr lang="en-US" dirty="0"/>
              <a:t>Shortcut: you can get </a:t>
            </a:r>
            <a:r>
              <a:rPr lang="en-US" dirty="0">
                <a:latin typeface="Consolas" panose="020B0609020204030204" pitchFamily="49" charset="0"/>
              </a:rPr>
              <a:t>-</a:t>
            </a:r>
            <a:r>
              <a:rPr lang="en-US" dirty="0" err="1">
                <a:latin typeface="Consolas" panose="020B0609020204030204" pitchFamily="49" charset="0"/>
              </a:rPr>
              <a:t>gencode</a:t>
            </a:r>
            <a:r>
              <a:rPr lang="en-US" dirty="0">
                <a:latin typeface="Consolas" panose="020B0609020204030204" pitchFamily="49" charset="0"/>
              </a:rPr>
              <a:t> arch=compute_60,code=\'compute_60,sm_60\‘</a:t>
            </a:r>
            <a:r>
              <a:rPr lang="en-US" dirty="0"/>
              <a:t> by simply saying :</a:t>
            </a:r>
          </a:p>
          <a:p>
            <a:pPr marL="457200" lvl="1" indent="0">
              <a:buNone/>
            </a:pPr>
            <a:r>
              <a:rPr lang="en-US" dirty="0">
                <a:latin typeface="Consolas" panose="020B0609020204030204" pitchFamily="49" charset="0"/>
              </a:rPr>
              <a:t>&gt;&gt; </a:t>
            </a:r>
            <a:r>
              <a:rPr lang="en-US" dirty="0" err="1">
                <a:latin typeface="Consolas" panose="020B0609020204030204" pitchFamily="49" charset="0"/>
              </a:rPr>
              <a:t>nvcc</a:t>
            </a:r>
            <a:r>
              <a:rPr lang="en-US" dirty="0">
                <a:latin typeface="Consolas" panose="020B0609020204030204" pitchFamily="49" charset="0"/>
              </a:rPr>
              <a:t> x.cu -arch=sm_60</a:t>
            </a:r>
          </a:p>
          <a:p>
            <a:pPr marL="228600" lvl="1">
              <a:spcBef>
                <a:spcPts val="1000"/>
              </a:spcBef>
            </a:pPr>
            <a:endParaRPr lang="en-US" sz="2400" dirty="0"/>
          </a:p>
          <a:p>
            <a:pPr marL="228600" lvl="1">
              <a:spcBef>
                <a:spcPts val="1000"/>
              </a:spcBef>
            </a:pPr>
            <a:r>
              <a:rPr lang="en-US" sz="2400" dirty="0"/>
              <a:t>If you don’t say anything but “</a:t>
            </a:r>
            <a:r>
              <a:rPr lang="en-US" sz="2400" dirty="0" err="1"/>
              <a:t>nvcc</a:t>
            </a:r>
            <a:r>
              <a:rPr lang="en-US" sz="2400" dirty="0"/>
              <a:t> x.cu” the compile driver will use default </a:t>
            </a:r>
            <a:r>
              <a:rPr lang="en-US" sz="2400" dirty="0">
                <a:latin typeface="Consolas" panose="020B0609020204030204" pitchFamily="49" charset="0"/>
              </a:rPr>
              <a:t>arch</a:t>
            </a:r>
            <a:r>
              <a:rPr lang="en-US" sz="2400" dirty="0"/>
              <a:t> &amp; </a:t>
            </a:r>
            <a:r>
              <a:rPr lang="en-US" sz="2400" dirty="0">
                <a:latin typeface="Consolas" panose="020B0609020204030204" pitchFamily="49" charset="0"/>
              </a:rPr>
              <a:t>code</a:t>
            </a:r>
            <a:r>
              <a:rPr lang="en-US" sz="2400" dirty="0"/>
              <a:t> settings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01411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GPU Computing: Case studies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9B6E751-F957-4299-9934-517D21DA849D}"/>
              </a:ext>
            </a:extLst>
          </p:cNvPr>
          <p:cNvSpPr txBox="1"/>
          <p:nvPr/>
        </p:nvSpPr>
        <p:spPr>
          <a:xfrm>
            <a:off x="2868743" y="4215584"/>
            <a:ext cx="609724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Three Case Studies: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1D Stencil Operation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 Vector Reduction in CUDA</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 Parallel Prefix Scan on the GPU</a:t>
            </a:r>
          </a:p>
        </p:txBody>
      </p:sp>
    </p:spTree>
    <p:extLst>
      <p:ext uri="{BB962C8B-B14F-4D97-AF65-F5344CB8AC3E}">
        <p14:creationId xmlns:p14="http://schemas.microsoft.com/office/powerpoint/2010/main" val="11572548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a:bodyPr>
          <a:lstStyle/>
          <a:p>
            <a:r>
              <a:rPr lang="en-GB" dirty="0"/>
              <a:t>Problem at hand: Performing a 1D Stencil</a:t>
            </a:r>
            <a:endParaRPr lang="en-GB" dirty="0">
              <a:solidFill>
                <a:schemeClr val="tx2"/>
              </a:solidFill>
            </a:endParaRP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CE1C36-5254-4579-87BE-35F4126BFD19}"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171" name="Content Placeholder 2"/>
          <p:cNvSpPr>
            <a:spLocks noGrp="1"/>
          </p:cNvSpPr>
          <p:nvPr>
            <p:ph idx="4294967295"/>
          </p:nvPr>
        </p:nvSpPr>
        <p:spPr>
          <a:xfrm>
            <a:off x="541862" y="1719263"/>
            <a:ext cx="11129438" cy="4411662"/>
          </a:xfrm>
        </p:spPr>
        <p:txBody>
          <a:bodyPr/>
          <a:lstStyle/>
          <a:p>
            <a:r>
              <a:rPr lang="en-GB" dirty="0"/>
              <a:t>Applying a 1D stencil to a 1D array of elements</a:t>
            </a:r>
          </a:p>
          <a:p>
            <a:pPr lvl="1"/>
            <a:r>
              <a:rPr lang="en-GB" dirty="0"/>
              <a:t>Function of input elements within a certain </a:t>
            </a:r>
            <a:r>
              <a:rPr lang="en-GB" dirty="0">
                <a:latin typeface="Consolas" panose="020B0609020204030204" pitchFamily="49" charset="0"/>
              </a:rPr>
              <a:t>radius</a:t>
            </a:r>
          </a:p>
          <a:p>
            <a:pPr lvl="1"/>
            <a:endParaRPr lang="en-GB" dirty="0"/>
          </a:p>
          <a:p>
            <a:pPr lvl="1"/>
            <a:endParaRPr lang="en-GB" dirty="0"/>
          </a:p>
          <a:p>
            <a:pPr lvl="1"/>
            <a:endParaRPr lang="en-GB" dirty="0"/>
          </a:p>
          <a:p>
            <a:endParaRPr lang="en-GB" dirty="0"/>
          </a:p>
          <a:p>
            <a:endParaRPr lang="en-GB" dirty="0"/>
          </a:p>
          <a:p>
            <a:r>
              <a:rPr lang="en-GB" dirty="0"/>
              <a:t>Operation is fundamental to many algorithms</a:t>
            </a:r>
          </a:p>
          <a:p>
            <a:pPr lvl="1"/>
            <a:r>
              <a:rPr lang="en-GB" dirty="0"/>
              <a:t>Standard discretization methods, interpolation, convolution, filtering, etc.</a:t>
            </a:r>
          </a:p>
          <a:p>
            <a:endParaRPr lang="en-GB" dirty="0"/>
          </a:p>
          <a:p>
            <a:endParaRPr lang="en-GB" dirty="0"/>
          </a:p>
        </p:txBody>
      </p:sp>
      <p:sp>
        <p:nvSpPr>
          <p:cNvPr id="244" name="Cube 243"/>
          <p:cNvSpPr/>
          <p:nvPr/>
        </p:nvSpPr>
        <p:spPr>
          <a:xfrm>
            <a:off x="4816393" y="2725646"/>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Cube 244"/>
          <p:cNvSpPr/>
          <p:nvPr/>
        </p:nvSpPr>
        <p:spPr>
          <a:xfrm>
            <a:off x="5092512" y="2725644"/>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Cube 245"/>
          <p:cNvSpPr/>
          <p:nvPr/>
        </p:nvSpPr>
        <p:spPr>
          <a:xfrm>
            <a:off x="5368632" y="2725646"/>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Cube 247"/>
          <p:cNvSpPr/>
          <p:nvPr/>
        </p:nvSpPr>
        <p:spPr>
          <a:xfrm>
            <a:off x="5920870" y="2725644"/>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Cube 248"/>
          <p:cNvSpPr/>
          <p:nvPr/>
        </p:nvSpPr>
        <p:spPr>
          <a:xfrm>
            <a:off x="6196989" y="2725643"/>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Cube 249"/>
          <p:cNvSpPr/>
          <p:nvPr/>
        </p:nvSpPr>
        <p:spPr>
          <a:xfrm>
            <a:off x="6473108" y="2725644"/>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Left Brace 10"/>
          <p:cNvSpPr/>
          <p:nvPr/>
        </p:nvSpPr>
        <p:spPr>
          <a:xfrm rot="16200000">
            <a:off x="5111971" y="2835675"/>
            <a:ext cx="225779" cy="816239"/>
          </a:xfrm>
          <a:prstGeom prst="leftBrace">
            <a:avLst>
              <a:gd name="adj1" fmla="val 39687"/>
              <a:gd name="adj2" fmla="val 50000"/>
            </a:avLst>
          </a:prstGeom>
          <a:ln w="28575"/>
        </p:spPr>
        <p:style>
          <a:lnRef idx="1">
            <a:schemeClr val="accent4"/>
          </a:lnRef>
          <a:fillRef idx="0">
            <a:schemeClr val="accent4"/>
          </a:fillRef>
          <a:effectRef idx="0">
            <a:schemeClr val="accent4"/>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Left Brace 250"/>
          <p:cNvSpPr/>
          <p:nvPr/>
        </p:nvSpPr>
        <p:spPr>
          <a:xfrm rot="16200000">
            <a:off x="6212639" y="2835675"/>
            <a:ext cx="225779" cy="816239"/>
          </a:xfrm>
          <a:prstGeom prst="leftBrace">
            <a:avLst>
              <a:gd name="adj1" fmla="val 39687"/>
              <a:gd name="adj2" fmla="val 50000"/>
            </a:avLst>
          </a:prstGeom>
          <a:ln w="28575"/>
        </p:spPr>
        <p:style>
          <a:lnRef idx="1">
            <a:schemeClr val="accent4"/>
          </a:lnRef>
          <a:fillRef idx="0">
            <a:schemeClr val="accent4"/>
          </a:fillRef>
          <a:effectRef idx="0">
            <a:schemeClr val="accent4"/>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92" name="TextBox 11"/>
          <p:cNvSpPr txBox="1">
            <a:spLocks noChangeArrowheads="1"/>
          </p:cNvSpPr>
          <p:nvPr/>
        </p:nvSpPr>
        <p:spPr bwMode="auto">
          <a:xfrm>
            <a:off x="4805696" y="3406074"/>
            <a:ext cx="829073" cy="307777"/>
          </a:xfrm>
          <a:prstGeom prst="rect">
            <a:avLst/>
          </a:prstGeom>
          <a:noFill/>
          <a:ln w="9525">
            <a:noFill/>
            <a:miter lim="800000"/>
            <a:headEnd/>
            <a:tailEnd/>
          </a:ln>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44546A"/>
                </a:solidFill>
                <a:effectLst/>
                <a:uLnTx/>
                <a:uFillTx/>
                <a:latin typeface="Courier New" pitchFamily="49" charset="0"/>
                <a:ea typeface="+mn-ea"/>
                <a:cs typeface="Courier New" pitchFamily="49" charset="0"/>
              </a:rPr>
              <a:t>radius</a:t>
            </a:r>
          </a:p>
        </p:txBody>
      </p:sp>
      <p:sp>
        <p:nvSpPr>
          <p:cNvPr id="7193" name="TextBox 251"/>
          <p:cNvSpPr txBox="1">
            <a:spLocks noChangeArrowheads="1"/>
          </p:cNvSpPr>
          <p:nvPr/>
        </p:nvSpPr>
        <p:spPr bwMode="auto">
          <a:xfrm>
            <a:off x="5910992" y="3406074"/>
            <a:ext cx="829073" cy="307777"/>
          </a:xfrm>
          <a:prstGeom prst="rect">
            <a:avLst/>
          </a:prstGeom>
          <a:noFill/>
          <a:ln w="9525">
            <a:noFill/>
            <a:miter lim="800000"/>
            <a:headEnd/>
            <a:tailEnd/>
          </a:ln>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44546A"/>
                </a:solidFill>
                <a:effectLst/>
                <a:uLnTx/>
                <a:uFillTx/>
                <a:latin typeface="Courier New" pitchFamily="49" charset="0"/>
                <a:ea typeface="+mn-ea"/>
                <a:cs typeface="Courier New" pitchFamily="49" charset="0"/>
              </a:rPr>
              <a:t>radius</a:t>
            </a:r>
          </a:p>
        </p:txBody>
      </p:sp>
      <p:sp>
        <p:nvSpPr>
          <p:cNvPr id="15" name="Cube 14"/>
          <p:cNvSpPr/>
          <p:nvPr/>
        </p:nvSpPr>
        <p:spPr>
          <a:xfrm>
            <a:off x="5644464" y="2725641"/>
            <a:ext cx="264729" cy="350040"/>
          </a:xfrm>
          <a:prstGeom prst="cube">
            <a:avLst/>
          </a:prstGeom>
          <a:solidFill>
            <a:srgbClr val="0070C0"/>
          </a:solidFill>
          <a:ln>
            <a:solidFill>
              <a:srgbClr val="0070C0"/>
            </a:solidFill>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p:cNvSpPr/>
          <p:nvPr/>
        </p:nvSpPr>
        <p:spPr>
          <a:xfrm>
            <a:off x="135468" y="6559982"/>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5" name="Straight Arrow Connector 4">
            <a:extLst>
              <a:ext uri="{FF2B5EF4-FFF2-40B4-BE49-F238E27FC236}">
                <a16:creationId xmlns:a16="http://schemas.microsoft.com/office/drawing/2014/main" id="{402F4531-3FFE-E20B-CE37-303B97C866B1}"/>
              </a:ext>
            </a:extLst>
          </p:cNvPr>
          <p:cNvCxnSpPr/>
          <p:nvPr/>
        </p:nvCxnSpPr>
        <p:spPr>
          <a:xfrm flipH="1">
            <a:off x="6080707" y="2433143"/>
            <a:ext cx="15293" cy="104999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478976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Serial Algorithm</a:t>
            </a:r>
          </a:p>
        </p:txBody>
      </p:sp>
      <p:sp>
        <p:nvSpPr>
          <p:cNvPr id="74" name="Cube 73"/>
          <p:cNvSpPr/>
          <p:nvPr/>
        </p:nvSpPr>
        <p:spPr>
          <a:xfrm>
            <a:off x="2477932" y="3180081"/>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5" name="Cube 74"/>
          <p:cNvSpPr/>
          <p:nvPr/>
        </p:nvSpPr>
        <p:spPr>
          <a:xfrm>
            <a:off x="2750820" y="3180081"/>
            <a:ext cx="272892"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6" name="Cube 75"/>
          <p:cNvSpPr/>
          <p:nvPr/>
        </p:nvSpPr>
        <p:spPr>
          <a:xfrm>
            <a:off x="3023715" y="3180081"/>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7" name="Cube 76"/>
          <p:cNvSpPr/>
          <p:nvPr/>
        </p:nvSpPr>
        <p:spPr>
          <a:xfrm>
            <a:off x="3298032" y="3180081"/>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8" name="Cube 77"/>
          <p:cNvSpPr/>
          <p:nvPr/>
        </p:nvSpPr>
        <p:spPr>
          <a:xfrm>
            <a:off x="3570923" y="3180081"/>
            <a:ext cx="272892"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9" name="Cube 78"/>
          <p:cNvSpPr/>
          <p:nvPr/>
        </p:nvSpPr>
        <p:spPr>
          <a:xfrm>
            <a:off x="3843814" y="3180081"/>
            <a:ext cx="274320"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0" name="Cube 79"/>
          <p:cNvSpPr/>
          <p:nvPr/>
        </p:nvSpPr>
        <p:spPr>
          <a:xfrm>
            <a:off x="4118136" y="3180081"/>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1" name="Cube 80"/>
          <p:cNvSpPr/>
          <p:nvPr/>
        </p:nvSpPr>
        <p:spPr>
          <a:xfrm>
            <a:off x="4389600" y="3180081"/>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2" name="Cube 81"/>
          <p:cNvSpPr/>
          <p:nvPr/>
        </p:nvSpPr>
        <p:spPr>
          <a:xfrm>
            <a:off x="4663920" y="3180081"/>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3" name="Cube 82"/>
          <p:cNvSpPr/>
          <p:nvPr/>
        </p:nvSpPr>
        <p:spPr>
          <a:xfrm>
            <a:off x="4936808" y="3180081"/>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4" name="Cube 83"/>
          <p:cNvSpPr/>
          <p:nvPr/>
        </p:nvSpPr>
        <p:spPr>
          <a:xfrm>
            <a:off x="5209702" y="3180081"/>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5" name="Cube 84"/>
          <p:cNvSpPr/>
          <p:nvPr/>
        </p:nvSpPr>
        <p:spPr>
          <a:xfrm>
            <a:off x="5484022" y="3180081"/>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6" name="Cube 85"/>
          <p:cNvSpPr/>
          <p:nvPr/>
        </p:nvSpPr>
        <p:spPr>
          <a:xfrm>
            <a:off x="5756910" y="3180081"/>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7" name="Cube 86"/>
          <p:cNvSpPr/>
          <p:nvPr/>
        </p:nvSpPr>
        <p:spPr>
          <a:xfrm>
            <a:off x="6029802" y="3180081"/>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8" name="Cube 87"/>
          <p:cNvSpPr/>
          <p:nvPr/>
        </p:nvSpPr>
        <p:spPr>
          <a:xfrm>
            <a:off x="6285548"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9" name="Cube 88"/>
          <p:cNvSpPr/>
          <p:nvPr/>
        </p:nvSpPr>
        <p:spPr>
          <a:xfrm>
            <a:off x="6558439" y="3172937"/>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0" name="Cube 89"/>
          <p:cNvSpPr/>
          <p:nvPr/>
        </p:nvSpPr>
        <p:spPr>
          <a:xfrm>
            <a:off x="6832762" y="317293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1" name="Cube 90"/>
          <p:cNvSpPr/>
          <p:nvPr/>
        </p:nvSpPr>
        <p:spPr>
          <a:xfrm>
            <a:off x="7105650"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2" name="Cube 91"/>
          <p:cNvSpPr/>
          <p:nvPr/>
        </p:nvSpPr>
        <p:spPr>
          <a:xfrm>
            <a:off x="7378542" y="3172937"/>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3" name="Cube 92"/>
          <p:cNvSpPr/>
          <p:nvPr/>
        </p:nvSpPr>
        <p:spPr>
          <a:xfrm>
            <a:off x="7652865" y="317293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4" name="Cube 93"/>
          <p:cNvSpPr/>
          <p:nvPr/>
        </p:nvSpPr>
        <p:spPr>
          <a:xfrm>
            <a:off x="7925753"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5" name="Cube 94"/>
          <p:cNvSpPr/>
          <p:nvPr/>
        </p:nvSpPr>
        <p:spPr>
          <a:xfrm>
            <a:off x="8212932" y="3172937"/>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6" name="Cube 95"/>
          <p:cNvSpPr/>
          <p:nvPr/>
        </p:nvSpPr>
        <p:spPr>
          <a:xfrm>
            <a:off x="8487255" y="317293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7" name="Cube 96"/>
          <p:cNvSpPr/>
          <p:nvPr/>
        </p:nvSpPr>
        <p:spPr>
          <a:xfrm>
            <a:off x="8760143"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8" name="Cube 97"/>
          <p:cNvSpPr/>
          <p:nvPr/>
        </p:nvSpPr>
        <p:spPr>
          <a:xfrm>
            <a:off x="9033034" y="3172937"/>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9" name="Cube 98"/>
          <p:cNvSpPr/>
          <p:nvPr/>
        </p:nvSpPr>
        <p:spPr>
          <a:xfrm>
            <a:off x="9307357" y="317293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0" name="Cube 99"/>
          <p:cNvSpPr/>
          <p:nvPr/>
        </p:nvSpPr>
        <p:spPr>
          <a:xfrm>
            <a:off x="9580245"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1" name="Cube 100"/>
          <p:cNvSpPr/>
          <p:nvPr/>
        </p:nvSpPr>
        <p:spPr>
          <a:xfrm>
            <a:off x="9854565"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2" name="TextBox 31"/>
          <p:cNvSpPr txBox="1">
            <a:spLocks noChangeArrowheads="1"/>
          </p:cNvSpPr>
          <p:nvPr/>
        </p:nvSpPr>
        <p:spPr bwMode="auto">
          <a:xfrm>
            <a:off x="2033590" y="3070067"/>
            <a:ext cx="545783"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03" name="TextBox 32"/>
          <p:cNvSpPr txBox="1">
            <a:spLocks noChangeArrowheads="1"/>
          </p:cNvSpPr>
          <p:nvPr/>
        </p:nvSpPr>
        <p:spPr bwMode="auto">
          <a:xfrm>
            <a:off x="10113172" y="3078639"/>
            <a:ext cx="545783"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04" name="Cube 103"/>
          <p:cNvSpPr/>
          <p:nvPr/>
        </p:nvSpPr>
        <p:spPr>
          <a:xfrm>
            <a:off x="2419350" y="4385946"/>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5" name="Cube 104"/>
          <p:cNvSpPr/>
          <p:nvPr/>
        </p:nvSpPr>
        <p:spPr>
          <a:xfrm>
            <a:off x="2692245"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6" name="Cube 105"/>
          <p:cNvSpPr/>
          <p:nvPr/>
        </p:nvSpPr>
        <p:spPr>
          <a:xfrm>
            <a:off x="2965133" y="4385946"/>
            <a:ext cx="274320"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7" name="Cube 106"/>
          <p:cNvSpPr/>
          <p:nvPr/>
        </p:nvSpPr>
        <p:spPr>
          <a:xfrm>
            <a:off x="3239453" y="4385946"/>
            <a:ext cx="272892" cy="240031"/>
          </a:xfrm>
          <a:prstGeom prst="cube">
            <a:avLst/>
          </a:prstGeom>
          <a:solidFill>
            <a:srgbClr val="0070C0"/>
          </a:solidFill>
          <a:ln w="25400" cap="flat" cmpd="sng" algn="ctr">
            <a:solidFill>
              <a:srgbClr val="0070C0"/>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808080"/>
              </a:solidFill>
              <a:effectLst/>
              <a:uLnTx/>
              <a:uFillTx/>
              <a:latin typeface="Trebuchet MS"/>
              <a:ea typeface="+mn-ea"/>
              <a:cs typeface="+mn-cs"/>
            </a:endParaRPr>
          </a:p>
        </p:txBody>
      </p:sp>
      <p:sp>
        <p:nvSpPr>
          <p:cNvPr id="108" name="Cube 107"/>
          <p:cNvSpPr/>
          <p:nvPr/>
        </p:nvSpPr>
        <p:spPr>
          <a:xfrm>
            <a:off x="3512347"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9" name="Cube 108"/>
          <p:cNvSpPr/>
          <p:nvPr/>
        </p:nvSpPr>
        <p:spPr>
          <a:xfrm>
            <a:off x="3786667"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0" name="Cube 109"/>
          <p:cNvSpPr/>
          <p:nvPr/>
        </p:nvSpPr>
        <p:spPr>
          <a:xfrm>
            <a:off x="4059555" y="4385946"/>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1" name="Cube 110"/>
          <p:cNvSpPr/>
          <p:nvPr/>
        </p:nvSpPr>
        <p:spPr>
          <a:xfrm>
            <a:off x="4331018" y="4385946"/>
            <a:ext cx="274320"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2" name="Cube 111"/>
          <p:cNvSpPr/>
          <p:nvPr/>
        </p:nvSpPr>
        <p:spPr>
          <a:xfrm>
            <a:off x="4605338" y="4385946"/>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3" name="Cube 112"/>
          <p:cNvSpPr/>
          <p:nvPr/>
        </p:nvSpPr>
        <p:spPr>
          <a:xfrm>
            <a:off x="4878232"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4" name="Cube 113"/>
          <p:cNvSpPr/>
          <p:nvPr/>
        </p:nvSpPr>
        <p:spPr>
          <a:xfrm>
            <a:off x="5151120" y="4385946"/>
            <a:ext cx="274320"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5" name="Cube 114"/>
          <p:cNvSpPr/>
          <p:nvPr/>
        </p:nvSpPr>
        <p:spPr>
          <a:xfrm>
            <a:off x="5425440" y="4385946"/>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6" name="Cube 115"/>
          <p:cNvSpPr/>
          <p:nvPr/>
        </p:nvSpPr>
        <p:spPr>
          <a:xfrm>
            <a:off x="5698335"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7" name="Cube 116"/>
          <p:cNvSpPr/>
          <p:nvPr/>
        </p:nvSpPr>
        <p:spPr>
          <a:xfrm>
            <a:off x="5972655"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8" name="Cube 117"/>
          <p:cNvSpPr/>
          <p:nvPr/>
        </p:nvSpPr>
        <p:spPr>
          <a:xfrm>
            <a:off x="6226972"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9" name="Cube 118"/>
          <p:cNvSpPr/>
          <p:nvPr/>
        </p:nvSpPr>
        <p:spPr>
          <a:xfrm>
            <a:off x="6501292"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0" name="Cube 119"/>
          <p:cNvSpPr/>
          <p:nvPr/>
        </p:nvSpPr>
        <p:spPr>
          <a:xfrm>
            <a:off x="6774180" y="4378802"/>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1" name="Cube 120"/>
          <p:cNvSpPr/>
          <p:nvPr/>
        </p:nvSpPr>
        <p:spPr>
          <a:xfrm>
            <a:off x="7047075"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2" name="Cube 121"/>
          <p:cNvSpPr/>
          <p:nvPr/>
        </p:nvSpPr>
        <p:spPr>
          <a:xfrm>
            <a:off x="7321395"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3" name="Cube 122"/>
          <p:cNvSpPr/>
          <p:nvPr/>
        </p:nvSpPr>
        <p:spPr>
          <a:xfrm>
            <a:off x="7594283" y="4378802"/>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4" name="Cube 123"/>
          <p:cNvSpPr/>
          <p:nvPr/>
        </p:nvSpPr>
        <p:spPr>
          <a:xfrm>
            <a:off x="7867174" y="4378802"/>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5" name="Cube 124"/>
          <p:cNvSpPr/>
          <p:nvPr/>
        </p:nvSpPr>
        <p:spPr>
          <a:xfrm>
            <a:off x="8155785"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6" name="Cube 125"/>
          <p:cNvSpPr/>
          <p:nvPr/>
        </p:nvSpPr>
        <p:spPr>
          <a:xfrm>
            <a:off x="8428673" y="4378802"/>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7" name="Cube 126"/>
          <p:cNvSpPr/>
          <p:nvPr/>
        </p:nvSpPr>
        <p:spPr>
          <a:xfrm>
            <a:off x="8701566"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8" name="Cube 127"/>
          <p:cNvSpPr/>
          <p:nvPr/>
        </p:nvSpPr>
        <p:spPr>
          <a:xfrm>
            <a:off x="8975887"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9" name="Cube 128"/>
          <p:cNvSpPr/>
          <p:nvPr/>
        </p:nvSpPr>
        <p:spPr>
          <a:xfrm>
            <a:off x="9248775" y="4378802"/>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30" name="Cube 129"/>
          <p:cNvSpPr/>
          <p:nvPr/>
        </p:nvSpPr>
        <p:spPr>
          <a:xfrm>
            <a:off x="9521667" y="4378802"/>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31" name="Cube 130"/>
          <p:cNvSpPr/>
          <p:nvPr/>
        </p:nvSpPr>
        <p:spPr>
          <a:xfrm>
            <a:off x="9795990"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32" name="TextBox 356"/>
          <p:cNvSpPr txBox="1">
            <a:spLocks noChangeArrowheads="1"/>
          </p:cNvSpPr>
          <p:nvPr/>
        </p:nvSpPr>
        <p:spPr bwMode="auto">
          <a:xfrm>
            <a:off x="1975011" y="4275932"/>
            <a:ext cx="545783"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33" name="TextBox 357"/>
          <p:cNvSpPr txBox="1">
            <a:spLocks noChangeArrowheads="1"/>
          </p:cNvSpPr>
          <p:nvPr/>
        </p:nvSpPr>
        <p:spPr bwMode="auto">
          <a:xfrm>
            <a:off x="10054593" y="4284504"/>
            <a:ext cx="545783"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34" name="TextBox 33"/>
          <p:cNvSpPr txBox="1">
            <a:spLocks noChangeArrowheads="1"/>
          </p:cNvSpPr>
          <p:nvPr/>
        </p:nvSpPr>
        <p:spPr bwMode="auto">
          <a:xfrm>
            <a:off x="1509237" y="3180080"/>
            <a:ext cx="528638" cy="369332"/>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in</a:t>
            </a:r>
          </a:p>
        </p:txBody>
      </p:sp>
      <p:sp>
        <p:nvSpPr>
          <p:cNvPr id="135" name="TextBox 359"/>
          <p:cNvSpPr txBox="1">
            <a:spLocks noChangeArrowheads="1"/>
          </p:cNvSpPr>
          <p:nvPr/>
        </p:nvSpPr>
        <p:spPr bwMode="auto">
          <a:xfrm>
            <a:off x="1447801" y="4341653"/>
            <a:ext cx="527209" cy="369332"/>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out</a:t>
            </a:r>
          </a:p>
        </p:txBody>
      </p:sp>
      <p:sp>
        <p:nvSpPr>
          <p:cNvPr id="136" name="Freeform 135"/>
          <p:cNvSpPr/>
          <p:nvPr/>
        </p:nvSpPr>
        <p:spPr>
          <a:xfrm>
            <a:off x="3326607" y="4730274"/>
            <a:ext cx="92868" cy="318611"/>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70C0"/>
              </a:solidFill>
              <a:effectLst/>
              <a:uLnTx/>
              <a:uFillTx/>
              <a:latin typeface="Trebuchet MS"/>
              <a:ea typeface="+mn-ea"/>
              <a:cs typeface="+mn-cs"/>
            </a:endParaRPr>
          </a:p>
        </p:txBody>
      </p:sp>
      <p:sp>
        <p:nvSpPr>
          <p:cNvPr id="137" name="Freeform 136"/>
          <p:cNvSpPr/>
          <p:nvPr/>
        </p:nvSpPr>
        <p:spPr>
          <a:xfrm>
            <a:off x="7642860" y="2047082"/>
            <a:ext cx="91440" cy="318611"/>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38" name="TextBox 69"/>
          <p:cNvSpPr txBox="1">
            <a:spLocks noChangeArrowheads="1"/>
          </p:cNvSpPr>
          <p:nvPr/>
        </p:nvSpPr>
        <p:spPr bwMode="auto">
          <a:xfrm>
            <a:off x="7845743" y="2047081"/>
            <a:ext cx="2007394" cy="40011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libri" panose="020F0502020204030204"/>
                <a:ea typeface="+mn-ea"/>
                <a:cs typeface="+mn-cs"/>
              </a:rPr>
              <a:t>= CPU Thread</a:t>
            </a:r>
          </a:p>
        </p:txBody>
      </p:sp>
      <p:sp>
        <p:nvSpPr>
          <p:cNvPr id="139" name="Left Brace 138"/>
          <p:cNvSpPr/>
          <p:nvPr/>
        </p:nvSpPr>
        <p:spPr>
          <a:xfrm rot="5400000">
            <a:off x="3305177" y="2048510"/>
            <a:ext cx="271463" cy="1840230"/>
          </a:xfrm>
          <a:prstGeom prst="leftBrace">
            <a:avLst>
              <a:gd name="adj1" fmla="val 39687"/>
              <a:gd name="adj2" fmla="val 50000"/>
            </a:avLst>
          </a:prstGeom>
          <a:noFill/>
          <a:ln w="28575" cap="flat" cmpd="sng" algn="ctr">
            <a:solidFill>
              <a:srgbClr val="C00000"/>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Trebuchet MS"/>
              <a:ea typeface="+mn-ea"/>
              <a:cs typeface="+mn-cs"/>
            </a:endParaRPr>
          </a:p>
        </p:txBody>
      </p:sp>
      <p:sp>
        <p:nvSpPr>
          <p:cNvPr id="140" name="TextBox 2"/>
          <p:cNvSpPr txBox="1">
            <a:spLocks noChangeArrowheads="1"/>
          </p:cNvSpPr>
          <p:nvPr/>
        </p:nvSpPr>
        <p:spPr bwMode="auto">
          <a:xfrm>
            <a:off x="2823452" y="2452845"/>
            <a:ext cx="1263486" cy="369332"/>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(radius = 3)</a:t>
            </a:r>
          </a:p>
        </p:txBody>
      </p:sp>
      <p:sp>
        <p:nvSpPr>
          <p:cNvPr id="141" name="Down Arrow 140"/>
          <p:cNvSpPr/>
          <p:nvPr/>
        </p:nvSpPr>
        <p:spPr>
          <a:xfrm>
            <a:off x="3328035" y="3967322"/>
            <a:ext cx="144304" cy="258603"/>
          </a:xfrm>
          <a:prstGeom prst="downArrow">
            <a:avLst/>
          </a:prstGeom>
          <a:solidFill>
            <a:srgbClr val="0070C0"/>
          </a:solidFill>
          <a:ln w="25400" cap="flat" cmpd="sng" algn="ctr">
            <a:solidFill>
              <a:srgbClr val="0070C0"/>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42" name="TextBox 8319"/>
          <p:cNvSpPr txBox="1">
            <a:spLocks noChangeArrowheads="1"/>
          </p:cNvSpPr>
          <p:nvPr/>
        </p:nvSpPr>
        <p:spPr bwMode="auto">
          <a:xfrm>
            <a:off x="3282316" y="3522980"/>
            <a:ext cx="288862" cy="40011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Lucida Calligraphy" pitchFamily="66" charset="0"/>
                <a:ea typeface="+mn-ea"/>
                <a:cs typeface="+mn-cs"/>
              </a:rPr>
              <a:t>f</a:t>
            </a:r>
          </a:p>
        </p:txBody>
      </p:sp>
      <p:sp>
        <p:nvSpPr>
          <p:cNvPr id="73" name="Rectangle 72"/>
          <p:cNvSpPr/>
          <p:nvPr/>
        </p:nvSpPr>
        <p:spPr>
          <a:xfrm>
            <a:off x="0" y="662716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99389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Serial Implementation</a:t>
            </a:r>
            <a:br>
              <a:rPr lang="en-US" dirty="0"/>
            </a:br>
            <a:r>
              <a:rPr lang="en-US" sz="1200" dirty="0"/>
              <a:t>[</a:t>
            </a:r>
            <a:r>
              <a:rPr lang="en-US" sz="1200" b="1" dirty="0">
                <a:solidFill>
                  <a:srgbClr val="FFCC66"/>
                </a:solidFill>
              </a:rPr>
              <a:t>assume N=16 mil.</a:t>
            </a:r>
            <a:r>
              <a:rPr lang="en-US" sz="1200" dirty="0"/>
              <a:t>]</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A9453-F63C-423E-9485-13332DCFD062}"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2" name="Straight Connector 11"/>
          <p:cNvCxnSpPr/>
          <p:nvPr/>
        </p:nvCxnSpPr>
        <p:spPr>
          <a:xfrm>
            <a:off x="6096000" y="1981201"/>
            <a:ext cx="0" cy="3697109"/>
          </a:xfrm>
          <a:prstGeom prst="line">
            <a:avLst/>
          </a:prstGeom>
          <a:noFill/>
          <a:ln w="9525" cap="flat" cmpd="sng" algn="ctr">
            <a:solidFill>
              <a:srgbClr val="FF9933">
                <a:lumMod val="40000"/>
                <a:lumOff val="60000"/>
              </a:srgbClr>
            </a:solidFill>
            <a:prstDash val="solid"/>
          </a:ln>
          <a:effectLst/>
        </p:spPr>
      </p:cxnSp>
      <p:sp>
        <p:nvSpPr>
          <p:cNvPr id="6" name="Rectangle 5"/>
          <p:cNvSpPr/>
          <p:nvPr/>
        </p:nvSpPr>
        <p:spPr>
          <a:xfrm>
            <a:off x="0" y="662997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 name="TextBox 4">
            <a:extLst>
              <a:ext uri="{FF2B5EF4-FFF2-40B4-BE49-F238E27FC236}">
                <a16:creationId xmlns:a16="http://schemas.microsoft.com/office/drawing/2014/main" id="{0008015D-6F91-A82D-3C78-BA3FED967125}"/>
              </a:ext>
            </a:extLst>
          </p:cNvPr>
          <p:cNvSpPr txBox="1"/>
          <p:nvPr/>
        </p:nvSpPr>
        <p:spPr>
          <a:xfrm>
            <a:off x="2997739" y="4506320"/>
            <a:ext cx="7597196" cy="2123658"/>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61963" algn="l"/>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void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prstClr val="black"/>
                </a:solidFill>
                <a:effectLst/>
                <a:uLnTx/>
                <a:uFillTx/>
                <a:latin typeface="Consolas"/>
                <a:ea typeface="Tahoma"/>
                <a:cs typeface="+mn-cs"/>
              </a:rPr>
              <a:t>,</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const</a:t>
            </a:r>
            <a:r>
              <a:rPr kumimoji="0" lang="en-US" sz="1200" b="1" i="0" u="none" strike="noStrike" kern="1200" cap="none" spc="0" normalizeH="0" baseline="0" noProof="0" dirty="0">
                <a:ln>
                  <a:noFill/>
                </a:ln>
                <a:solidFill>
                  <a:srgbClr val="0070C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ADE2E2"/>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 =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 &lt;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 {   </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0</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E78A2D"/>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loop over all elements in the stencil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DADADA"/>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j = -RADIUS; j &lt;= RADIUS;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j++</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out[i] += weights[j + RADIUS] * in[i +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p:txBody>
      </p:sp>
      <p:sp>
        <p:nvSpPr>
          <p:cNvPr id="8" name="TextBox 7">
            <a:extLst>
              <a:ext uri="{FF2B5EF4-FFF2-40B4-BE49-F238E27FC236}">
                <a16:creationId xmlns:a16="http://schemas.microsoft.com/office/drawing/2014/main" id="{8EA0C15C-9807-3A33-E113-FD5AAFBC725A}"/>
              </a:ext>
            </a:extLst>
          </p:cNvPr>
          <p:cNvSpPr txBox="1"/>
          <p:nvPr/>
        </p:nvSpPr>
        <p:spPr>
          <a:xfrm>
            <a:off x="448857" y="1001463"/>
            <a:ext cx="6238945" cy="3077766"/>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main</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allocate resources</a:t>
            </a:r>
            <a:endParaRPr kumimoji="0" lang="en-US" sz="1800" b="0" i="0" u="none" strike="noStrike" kern="1200" cap="none" spc="0" normalizeH="0" baseline="0" noProof="0" dirty="0">
              <a:ln>
                <a:noFill/>
              </a:ln>
              <a:solidFill>
                <a:prstClr val="white">
                  <a:lumMod val="50000"/>
                </a:prstClr>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 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000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initializeWeights</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RADIUS);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initializeArray</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(RADIUS, N-RADIUS, weights, in,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free resources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weights;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in;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11526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Serial Implementation</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A9453-F63C-423E-9485-13332DCFD062}"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2" name="Straight Connector 11"/>
          <p:cNvCxnSpPr/>
          <p:nvPr/>
        </p:nvCxnSpPr>
        <p:spPr>
          <a:xfrm>
            <a:off x="6096000" y="1981201"/>
            <a:ext cx="0" cy="3697109"/>
          </a:xfrm>
          <a:prstGeom prst="line">
            <a:avLst/>
          </a:prstGeom>
          <a:noFill/>
          <a:ln w="9525" cap="flat" cmpd="sng" algn="ctr">
            <a:solidFill>
              <a:srgbClr val="FF9933">
                <a:lumMod val="40000"/>
                <a:lumOff val="60000"/>
              </a:srgbClr>
            </a:solidFill>
            <a:prstDash val="solid"/>
          </a:ln>
          <a:effectLst/>
        </p:spPr>
      </p:cxnSp>
      <p:sp>
        <p:nvSpPr>
          <p:cNvPr id="9" name="Rectangle 8"/>
          <p:cNvSpPr/>
          <p:nvPr/>
        </p:nvSpPr>
        <p:spPr>
          <a:xfrm>
            <a:off x="0" y="662716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Content Placeholder 2">
            <a:extLst>
              <a:ext uri="{FF2B5EF4-FFF2-40B4-BE49-F238E27FC236}">
                <a16:creationId xmlns:a16="http://schemas.microsoft.com/office/drawing/2014/main" id="{3BE5640C-A405-4E1B-95BC-9891258CE2A6}"/>
              </a:ext>
            </a:extLst>
          </p:cNvPr>
          <p:cNvSpPr txBox="1">
            <a:spLocks/>
          </p:cNvSpPr>
          <p:nvPr/>
        </p:nvSpPr>
        <p:spPr bwMode="auto">
          <a:xfrm>
            <a:off x="1071801" y="1805982"/>
            <a:ext cx="9758592" cy="3697288"/>
          </a:xfrm>
          <a:prstGeom prst="rect">
            <a:avLst/>
          </a:prstGeom>
          <a:solidFill>
            <a:schemeClr val="bg1">
              <a:lumMod val="95000"/>
            </a:schemeClr>
          </a:solidFill>
          <a:ln w="9525">
            <a:solidFill>
              <a:srgbClr val="FF9933">
                <a:lumMod val="40000"/>
                <a:lumOff val="60000"/>
              </a:srgbClr>
            </a:solidFill>
            <a:miter lim="800000"/>
            <a:headEnd/>
            <a:tailEnd/>
          </a:ln>
          <a:effectLst/>
        </p:spPr>
        <p:txBody>
          <a:bodyPr vert="horz" lIns="91440" tIns="45720" rIns="91440" bIns="45720" numCol="2" spcCol="45720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1200" cap="none" spc="0" normalizeH="0" baseline="0" noProof="0" dirty="0">
              <a:ln>
                <a:noFill/>
              </a:ln>
              <a:solidFill>
                <a:srgbClr val="33CCCC"/>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main</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allocate resources</a:t>
            </a:r>
            <a:endParaRPr kumimoji="0" lang="en-US" sz="2400" b="0" i="0" u="none" strike="noStrike" kern="1200" cap="none" spc="0" normalizeH="0" baseline="0" noProof="0" dirty="0">
              <a:ln>
                <a:noFill/>
              </a:ln>
              <a:solidFill>
                <a:prstClr val="white">
                  <a:lumMod val="50000"/>
                </a:prstClr>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 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000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initializeWeights</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RADIUS);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initializeArray</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(RADIUS, N-RADIUS, weights, in,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free resources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weights;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in;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61963" algn="l"/>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void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const</a:t>
            </a:r>
            <a:r>
              <a:rPr kumimoji="0" lang="en-US" sz="1200" b="1" i="0" u="none" strike="noStrike" kern="1200" cap="none" spc="0" normalizeH="0" baseline="0" noProof="0" dirty="0">
                <a:ln>
                  <a:noFill/>
                </a:ln>
                <a:solidFill>
                  <a:srgbClr val="0070C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ADE2E2"/>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 &lt;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0</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E78A2D"/>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loop over all elements in the stencil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DADADA"/>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j = -RADIUS; j &lt;= RADIUS;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out[i] += weights[j + RADIUS] * in[i +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8" name="Oval Callout 17"/>
          <p:cNvSpPr/>
          <p:nvPr/>
        </p:nvSpPr>
        <p:spPr>
          <a:xfrm>
            <a:off x="3597971" y="1316566"/>
            <a:ext cx="1303867" cy="1278466"/>
          </a:xfrm>
          <a:prstGeom prst="wedgeEllipseCallout">
            <a:avLst>
              <a:gd name="adj1" fmla="val -72688"/>
              <a:gd name="adj2" fmla="val 123552"/>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Allocate and initialize</a:t>
            </a:r>
          </a:p>
        </p:txBody>
      </p:sp>
      <p:sp>
        <p:nvSpPr>
          <p:cNvPr id="19" name="Oval Callout 18"/>
          <p:cNvSpPr/>
          <p:nvPr/>
        </p:nvSpPr>
        <p:spPr>
          <a:xfrm>
            <a:off x="4313292" y="4977452"/>
            <a:ext cx="1699951" cy="907039"/>
          </a:xfrm>
          <a:prstGeom prst="wedgeEllipseCallout">
            <a:avLst>
              <a:gd name="adj1" fmla="val -26156"/>
              <a:gd name="adj2" fmla="val -70052"/>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Cleanup</a:t>
            </a:r>
          </a:p>
        </p:txBody>
      </p:sp>
      <p:sp>
        <p:nvSpPr>
          <p:cNvPr id="20" name="Oval Callout 19"/>
          <p:cNvSpPr/>
          <p:nvPr/>
        </p:nvSpPr>
        <p:spPr>
          <a:xfrm>
            <a:off x="6539400" y="4333322"/>
            <a:ext cx="1699951" cy="907039"/>
          </a:xfrm>
          <a:prstGeom prst="wedgeEllipseCallout">
            <a:avLst>
              <a:gd name="adj1" fmla="val -103447"/>
              <a:gd name="adj2" fmla="val -68503"/>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Apply stencil</a:t>
            </a:r>
          </a:p>
        </p:txBody>
      </p:sp>
    </p:spTree>
    <p:extLst>
      <p:ext uri="{BB962C8B-B14F-4D97-AF65-F5344CB8AC3E}">
        <p14:creationId xmlns:p14="http://schemas.microsoft.com/office/powerpoint/2010/main" val="403968965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Serial Implementation</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A9453-F63C-423E-9485-13332DCFD062}"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2" name="Straight Connector 11"/>
          <p:cNvCxnSpPr/>
          <p:nvPr/>
        </p:nvCxnSpPr>
        <p:spPr>
          <a:xfrm>
            <a:off x="6096000" y="1981201"/>
            <a:ext cx="0" cy="3697109"/>
          </a:xfrm>
          <a:prstGeom prst="line">
            <a:avLst/>
          </a:prstGeom>
          <a:noFill/>
          <a:ln w="9525" cap="flat" cmpd="sng" algn="ctr">
            <a:solidFill>
              <a:srgbClr val="FF9933">
                <a:lumMod val="40000"/>
                <a:lumOff val="60000"/>
              </a:srgbClr>
            </a:solidFill>
            <a:prstDash val="solid"/>
          </a:ln>
          <a:effectLst/>
        </p:spPr>
      </p:cxnSp>
      <p:sp>
        <p:nvSpPr>
          <p:cNvPr id="8" name="Rectangle 7"/>
          <p:cNvSpPr/>
          <p:nvPr/>
        </p:nvSpPr>
        <p:spPr>
          <a:xfrm>
            <a:off x="0" y="662716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Content Placeholder 2">
            <a:extLst>
              <a:ext uri="{FF2B5EF4-FFF2-40B4-BE49-F238E27FC236}">
                <a16:creationId xmlns:a16="http://schemas.microsoft.com/office/drawing/2014/main" id="{63688C72-AF1C-4395-84FE-88F2A2E4FF60}"/>
              </a:ext>
            </a:extLst>
          </p:cNvPr>
          <p:cNvSpPr txBox="1">
            <a:spLocks/>
          </p:cNvSpPr>
          <p:nvPr/>
        </p:nvSpPr>
        <p:spPr bwMode="auto">
          <a:xfrm>
            <a:off x="1273630" y="1805982"/>
            <a:ext cx="9646916" cy="3697288"/>
          </a:xfrm>
          <a:prstGeom prst="rect">
            <a:avLst/>
          </a:prstGeom>
          <a:solidFill>
            <a:schemeClr val="bg1">
              <a:lumMod val="95000"/>
            </a:schemeClr>
          </a:solidFill>
          <a:ln w="9525">
            <a:solidFill>
              <a:srgbClr val="FF9933">
                <a:lumMod val="40000"/>
                <a:lumOff val="60000"/>
              </a:srgbClr>
            </a:solidFill>
            <a:miter lim="800000"/>
            <a:headEnd/>
            <a:tailEnd/>
          </a:ln>
          <a:effectLst/>
        </p:spPr>
        <p:txBody>
          <a:bodyPr vert="horz" lIns="91440" tIns="45720" rIns="91440" bIns="45720" numCol="2" spcCol="45720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1200" cap="none" spc="0" normalizeH="0" baseline="0" noProof="0" dirty="0">
              <a:ln>
                <a:noFill/>
              </a:ln>
              <a:solidFill>
                <a:srgbClr val="33CCCC"/>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main</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allocate resources</a:t>
            </a:r>
            <a:endParaRPr kumimoji="0" lang="en-US" sz="2400" b="0" i="0" u="none" strike="noStrike" kern="1200" cap="none" spc="0" normalizeH="0" baseline="0" noProof="0" dirty="0">
              <a:ln>
                <a:noFill/>
              </a:ln>
              <a:solidFill>
                <a:prstClr val="white">
                  <a:lumMod val="50000"/>
                </a:prstClr>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 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000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initializeWeights</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RADIUS);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initializeArray</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(RADIUS, N-RADIUS, weights, in,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free resources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weights;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in;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61963" algn="l"/>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void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const</a:t>
            </a:r>
            <a:r>
              <a:rPr kumimoji="0" lang="en-US" sz="1200" b="1" i="0" u="none" strike="noStrike" kern="1200" cap="none" spc="0" normalizeH="0" baseline="0" noProof="0" dirty="0">
                <a:ln>
                  <a:noFill/>
                </a:ln>
                <a:solidFill>
                  <a:srgbClr val="0070C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ADE2E2"/>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 &lt;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0</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E78A2D"/>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loop over all elements in the stencil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DADADA"/>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j = -RADIUS; j &lt;= RADIUS;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out[i] += weights[j + RADIUS] * in[i +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Oval Callout 8"/>
          <p:cNvSpPr/>
          <p:nvPr/>
        </p:nvSpPr>
        <p:spPr>
          <a:xfrm>
            <a:off x="4976929" y="1426455"/>
            <a:ext cx="2039941" cy="816334"/>
          </a:xfrm>
          <a:prstGeom prst="wedgeEllipseCallout">
            <a:avLst>
              <a:gd name="adj1" fmla="val 31172"/>
              <a:gd name="adj2" fmla="val 123294"/>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For each element…</a:t>
            </a:r>
          </a:p>
        </p:txBody>
      </p:sp>
      <p:sp>
        <p:nvSpPr>
          <p:cNvPr id="10" name="Oval Callout 9"/>
          <p:cNvSpPr/>
          <p:nvPr/>
        </p:nvSpPr>
        <p:spPr>
          <a:xfrm>
            <a:off x="7124508" y="4539016"/>
            <a:ext cx="2039941" cy="816334"/>
          </a:xfrm>
          <a:prstGeom prst="wedgeEllipseCallout">
            <a:avLst>
              <a:gd name="adj1" fmla="val 16234"/>
              <a:gd name="adj2" fmla="val -92618"/>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Weighted mean over radius</a:t>
            </a:r>
          </a:p>
        </p:txBody>
      </p:sp>
    </p:spTree>
    <p:extLst>
      <p:ext uri="{BB962C8B-B14F-4D97-AF65-F5344CB8AC3E}">
        <p14:creationId xmlns:p14="http://schemas.microsoft.com/office/powerpoint/2010/main" val="1522281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Benefits: </a:t>
            </a:r>
            <a:r>
              <a:rPr lang="en-US" dirty="0">
                <a:solidFill>
                  <a:srgbClr val="FFC000"/>
                </a:solidFill>
              </a:rPr>
              <a:t>faster execution</a:t>
            </a:r>
            <a:r>
              <a:rPr lang="en-US" dirty="0"/>
              <a:t> &amp; </a:t>
            </a:r>
            <a:r>
              <a:rPr lang="en-US" dirty="0">
                <a:solidFill>
                  <a:srgbClr val="FFC000"/>
                </a:solidFill>
              </a:rPr>
              <a:t>no code rewrite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sz="2000" dirty="0"/>
              </a:p>
              <a:p>
                <a:r>
                  <a:rPr lang="en-US" sz="2000" dirty="0">
                    <a:solidFill>
                      <a:srgbClr val="0070C0"/>
                    </a:solidFill>
                  </a:rPr>
                  <a:t>Benefit 1</a:t>
                </a:r>
                <a:r>
                  <a:rPr lang="en-US" sz="2000" dirty="0"/>
                  <a:t>: </a:t>
                </a:r>
                <a:r>
                  <a:rPr lang="en-US" sz="2000" dirty="0">
                    <a:solidFill>
                      <a:srgbClr val="0070C0"/>
                    </a:solidFill>
                  </a:rPr>
                  <a:t>faster execution</a:t>
                </a:r>
                <a:r>
                  <a:rPr lang="en-US" sz="2000" dirty="0"/>
                  <a:t>, owing to simultaneously working on multiple instructions </a:t>
                </a:r>
              </a:p>
              <a:p>
                <a:pPr lvl="1"/>
                <a:r>
                  <a:rPr lang="en-US" sz="1600" dirty="0"/>
                  <a:t>Assume that you have</a:t>
                </a:r>
              </a:p>
              <a:p>
                <a:pPr marL="1144587" lvl="2" indent="-342900">
                  <a:buFont typeface="+mj-lt"/>
                  <a:buAutoNum type="arabicPeriod"/>
                </a:pPr>
                <a:r>
                  <a:rPr lang="en-US" sz="1600" dirty="0"/>
                  <a:t>A very large number of instructions</a:t>
                </a:r>
              </a:p>
              <a:p>
                <a:pPr marL="1144587" lvl="2" indent="-342900">
                  <a:buFont typeface="+mj-lt"/>
                  <a:buAutoNum type="arabicPeriod"/>
                </a:pPr>
                <a:r>
                  <a:rPr lang="en-US" sz="1600" dirty="0"/>
                  <a:t>Balanced stages</a:t>
                </a:r>
              </a:p>
              <a:p>
                <a:pPr marL="1144587" lvl="2" indent="-342900">
                  <a:buFont typeface="+mj-lt"/>
                  <a:buAutoNum type="arabicPeriod"/>
                </a:pPr>
                <a:r>
                  <a:rPr lang="en-US" sz="1600" dirty="0"/>
                  <a:t>A pipeline that is larger than or equal to the number “</a:t>
                </a:r>
                <a14:m>
                  <m:oMath xmlns:m="http://schemas.openxmlformats.org/officeDocument/2006/math">
                    <m:r>
                      <a:rPr lang="en-US" sz="1600" i="1" dirty="0" smtClean="0">
                        <a:latin typeface="Cambria Math" panose="02040503050406030204" pitchFamily="18" charset="0"/>
                      </a:rPr>
                      <m:t>𝑝</m:t>
                    </m:r>
                  </m:oMath>
                </a14:m>
                <a:r>
                  <a:rPr lang="en-US" sz="1600" dirty="0"/>
                  <a:t>” of stages associated with the typical ISA instruction</a:t>
                </a:r>
              </a:p>
              <a:p>
                <a:pPr marL="801687" lvl="2" indent="0">
                  <a:buNone/>
                </a:pPr>
                <a:endParaRPr lang="en-US" sz="2200" dirty="0"/>
              </a:p>
              <a:p>
                <a:pPr lvl="1"/>
                <a:r>
                  <a:rPr lang="en-US" sz="1600" dirty="0"/>
                  <a:t>If 1 through 3 above hold, in a first order approximation, speed-up you get out of pipelining is approximately “</a:t>
                </a:r>
                <a14:m>
                  <m:oMath xmlns:m="http://schemas.openxmlformats.org/officeDocument/2006/math">
                    <m:r>
                      <a:rPr lang="en-US" sz="1600" i="1" dirty="0" smtClean="0">
                        <a:latin typeface="Cambria Math" panose="02040503050406030204" pitchFamily="18" charset="0"/>
                      </a:rPr>
                      <m:t>𝑝</m:t>
                    </m:r>
                  </m:oMath>
                </a14:m>
                <a:r>
                  <a:rPr lang="en-US" sz="1600" dirty="0"/>
                  <a:t>”</a:t>
                </a:r>
              </a:p>
              <a:p>
                <a:endParaRPr lang="en-US" sz="2000" dirty="0"/>
              </a:p>
              <a:p>
                <a:endParaRPr lang="en-US" sz="2000" dirty="0"/>
              </a:p>
              <a:p>
                <a:r>
                  <a:rPr lang="en-US" sz="2000" dirty="0">
                    <a:solidFill>
                      <a:srgbClr val="0070C0"/>
                    </a:solidFill>
                  </a:rPr>
                  <a:t>Benefit 2</a:t>
                </a:r>
                <a:r>
                  <a:rPr lang="en-US" sz="2000" dirty="0"/>
                  <a:t>: </a:t>
                </a:r>
                <a:r>
                  <a:rPr lang="en-US" sz="2000" dirty="0">
                    <a:solidFill>
                      <a:srgbClr val="0070C0"/>
                    </a:solidFill>
                  </a:rPr>
                  <a:t>no code rewrite </a:t>
                </a:r>
                <a:r>
                  <a:rPr lang="en-US" sz="2000" dirty="0"/>
                  <a:t>required on the user’s part; no effort needed to reap benefits</a:t>
                </a:r>
              </a:p>
              <a:p>
                <a:pPr lvl="1"/>
                <a:r>
                  <a:rPr lang="en-US" sz="1800" dirty="0"/>
                  <a:t>This kind of parallel processing of stages is transparent to the user</a:t>
                </a:r>
              </a:p>
              <a:p>
                <a:pPr lvl="1"/>
                <a:r>
                  <a:rPr lang="en-US" sz="1800" dirty="0"/>
                  <a:t>Unlike GPU or multicore parallel computing, you don’t have to do anything to benefit from it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8430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Serial Implementation</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A9453-F63C-423E-9485-13332DCFD062}"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2" name="Straight Connector 11"/>
          <p:cNvCxnSpPr/>
          <p:nvPr/>
        </p:nvCxnSpPr>
        <p:spPr>
          <a:xfrm>
            <a:off x="6096000" y="1981201"/>
            <a:ext cx="0" cy="3697109"/>
          </a:xfrm>
          <a:prstGeom prst="line">
            <a:avLst/>
          </a:prstGeom>
          <a:noFill/>
          <a:ln w="9525" cap="flat" cmpd="sng" algn="ctr">
            <a:solidFill>
              <a:srgbClr val="FF9933">
                <a:lumMod val="40000"/>
                <a:lumOff val="60000"/>
              </a:srgbClr>
            </a:solidFill>
            <a:prstDash val="solid"/>
          </a:ln>
          <a:effectLst/>
        </p:spPr>
      </p:cxnSp>
      <p:graphicFrame>
        <p:nvGraphicFramePr>
          <p:cNvPr id="8" name="Table 7"/>
          <p:cNvGraphicFramePr>
            <a:graphicFrameLocks noGrp="1"/>
          </p:cNvGraphicFramePr>
          <p:nvPr/>
        </p:nvGraphicFramePr>
        <p:xfrm>
          <a:off x="4267200" y="5709201"/>
          <a:ext cx="3957638" cy="928688"/>
        </p:xfrm>
        <a:graphic>
          <a:graphicData uri="http://schemas.openxmlformats.org/drawingml/2006/table">
            <a:tbl>
              <a:tblPr firstRow="1" bandRow="1"/>
              <a:tblGrid>
                <a:gridCol w="1981279">
                  <a:extLst>
                    <a:ext uri="{9D8B030D-6E8A-4147-A177-3AD203B41FA5}">
                      <a16:colId xmlns:a16="http://schemas.microsoft.com/office/drawing/2014/main" val="20000"/>
                    </a:ext>
                  </a:extLst>
                </a:gridCol>
                <a:gridCol w="1976359">
                  <a:extLst>
                    <a:ext uri="{9D8B030D-6E8A-4147-A177-3AD203B41FA5}">
                      <a16:colId xmlns:a16="http://schemas.microsoft.com/office/drawing/2014/main" val="20001"/>
                    </a:ext>
                  </a:extLst>
                </a:gridCol>
              </a:tblGrid>
              <a:tr h="46434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solidFill>
                            <a:srgbClr val="FFC000"/>
                          </a:solidFill>
                        </a:rPr>
                        <a:t>CPU</a:t>
                      </a:r>
                    </a:p>
                  </a:txBody>
                  <a:tcPr marL="91444" marR="91444" marT="45654" marB="45654">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err="1">
                          <a:solidFill>
                            <a:srgbClr val="FFC000"/>
                          </a:solidFill>
                        </a:rPr>
                        <a:t>MElements</a:t>
                      </a:r>
                      <a:r>
                        <a:rPr lang="en-US" sz="1800" dirty="0">
                          <a:solidFill>
                            <a:srgbClr val="FFC000"/>
                          </a:solidFill>
                        </a:rPr>
                        <a:t>/s</a:t>
                      </a:r>
                    </a:p>
                  </a:txBody>
                  <a:tcPr marL="91444" marR="91444" marT="45654" marB="45654">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extLst>
                  <a:ext uri="{0D108BD9-81ED-4DB2-BD59-A6C34878D82A}">
                    <a16:rowId xmlns:a16="http://schemas.microsoft.com/office/drawing/2014/main" val="10000"/>
                  </a:ext>
                </a:extLst>
              </a:tr>
              <a:tr h="46434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b="1" dirty="0">
                          <a:solidFill>
                            <a:srgbClr val="FFC000"/>
                          </a:solidFill>
                        </a:rPr>
                        <a:t>i7-930</a:t>
                      </a:r>
                    </a:p>
                  </a:txBody>
                  <a:tcPr marL="91444" marR="91444" marT="45654" marB="45654">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b="1" dirty="0">
                          <a:solidFill>
                            <a:srgbClr val="FFC000"/>
                          </a:solidFill>
                        </a:rPr>
                        <a:t>30</a:t>
                      </a:r>
                    </a:p>
                  </a:txBody>
                  <a:tcPr marL="91444" marR="91444" marT="45654" marB="45654">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1"/>
                  </a:ext>
                </a:extLst>
              </a:tr>
            </a:tbl>
          </a:graphicData>
        </a:graphic>
      </p:graphicFrame>
      <p:sp>
        <p:nvSpPr>
          <p:cNvPr id="7" name="Rectangle 6"/>
          <p:cNvSpPr/>
          <p:nvPr/>
        </p:nvSpPr>
        <p:spPr>
          <a:xfrm>
            <a:off x="76201" y="6559982"/>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Content Placeholder 2">
            <a:extLst>
              <a:ext uri="{FF2B5EF4-FFF2-40B4-BE49-F238E27FC236}">
                <a16:creationId xmlns:a16="http://schemas.microsoft.com/office/drawing/2014/main" id="{20150CEC-1744-49D4-88E0-7294478E773F}"/>
              </a:ext>
            </a:extLst>
          </p:cNvPr>
          <p:cNvSpPr txBox="1">
            <a:spLocks/>
          </p:cNvSpPr>
          <p:nvPr/>
        </p:nvSpPr>
        <p:spPr bwMode="auto">
          <a:xfrm>
            <a:off x="1149534" y="1805982"/>
            <a:ext cx="9718763" cy="3697288"/>
          </a:xfrm>
          <a:prstGeom prst="rect">
            <a:avLst/>
          </a:prstGeom>
          <a:solidFill>
            <a:schemeClr val="bg1">
              <a:lumMod val="95000"/>
            </a:schemeClr>
          </a:solidFill>
          <a:ln w="9525">
            <a:solidFill>
              <a:srgbClr val="FF9933">
                <a:lumMod val="40000"/>
                <a:lumOff val="60000"/>
              </a:srgbClr>
            </a:solidFill>
            <a:miter lim="800000"/>
            <a:headEnd/>
            <a:tailEnd/>
          </a:ln>
          <a:effectLst/>
        </p:spPr>
        <p:txBody>
          <a:bodyPr vert="horz" lIns="91440" tIns="45720" rIns="91440" bIns="45720" numCol="2" spcCol="45720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1200" cap="none" spc="0" normalizeH="0" baseline="0" noProof="0" dirty="0">
              <a:ln>
                <a:noFill/>
              </a:ln>
              <a:solidFill>
                <a:srgbClr val="33CCCC"/>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main</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allocate resources</a:t>
            </a:r>
            <a:endParaRPr kumimoji="0" lang="en-US" sz="2400" b="0" i="0" u="none" strike="noStrike" kern="1200" cap="none" spc="0" normalizeH="0" baseline="0" noProof="0" dirty="0">
              <a:ln>
                <a:noFill/>
              </a:ln>
              <a:solidFill>
                <a:prstClr val="white">
                  <a:lumMod val="50000"/>
                </a:prstClr>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 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000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initializeWeights</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RADIUS);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initializeArray</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(RADIUS, N-RADIUS, weights, in,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free resources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weights;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in;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61963" algn="l"/>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void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const</a:t>
            </a:r>
            <a:r>
              <a:rPr kumimoji="0" lang="en-US" sz="1200" b="1" i="0" u="none" strike="noStrike" kern="1200" cap="none" spc="0" normalizeH="0" baseline="0" noProof="0" dirty="0">
                <a:ln>
                  <a:noFill/>
                </a:ln>
                <a:solidFill>
                  <a:srgbClr val="0070C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ADE2E2"/>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 &lt;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0</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E78A2D"/>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loop over all elements in the stencil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DADADA"/>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j = -RADIUS; j &lt;= RADIUS;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out[i] += weights[j + RADIUS] * in[i +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484849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Application Optimization Process</a:t>
            </a:r>
            <a:endParaRPr lang="en-US" sz="1800" dirty="0"/>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23ACD-9413-4C98-ADF0-0E24CDB72CBC}"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1747" name="Content Placeholder 2"/>
          <p:cNvSpPr>
            <a:spLocks noGrp="1"/>
          </p:cNvSpPr>
          <p:nvPr>
            <p:ph idx="4294967295"/>
          </p:nvPr>
        </p:nvSpPr>
        <p:spPr>
          <a:xfrm>
            <a:off x="4267200" y="1905000"/>
            <a:ext cx="7924800" cy="4038600"/>
          </a:xfrm>
        </p:spPr>
        <p:txBody>
          <a:bodyPr>
            <a:normAutofit lnSpcReduction="10000"/>
          </a:bodyPr>
          <a:lstStyle/>
          <a:p>
            <a:r>
              <a:rPr lang="en-US" sz="2000" dirty="0"/>
              <a:t>Identify Optimization Opportunities</a:t>
            </a:r>
          </a:p>
          <a:p>
            <a:pPr lvl="1"/>
            <a:r>
              <a:rPr lang="en-US" sz="1800" dirty="0"/>
              <a:t>1D stencil algorithm</a:t>
            </a:r>
          </a:p>
          <a:p>
            <a:endParaRPr lang="en-US" sz="2000" dirty="0"/>
          </a:p>
          <a:p>
            <a:r>
              <a:rPr lang="en-US" sz="2000" dirty="0"/>
              <a:t>Parallelize with CUDA and confirm functional correctness</a:t>
            </a:r>
          </a:p>
          <a:p>
            <a:pPr lvl="1"/>
            <a:r>
              <a:rPr lang="en-US" sz="1800" b="1" dirty="0" err="1">
                <a:latin typeface="Courier New" pitchFamily="49" charset="0"/>
                <a:cs typeface="Courier New" pitchFamily="49" charset="0"/>
              </a:rPr>
              <a:t>cuda-gdb</a:t>
            </a:r>
            <a:r>
              <a:rPr lang="en-US" sz="1800" dirty="0"/>
              <a:t>, </a:t>
            </a:r>
            <a:r>
              <a:rPr lang="en-US" sz="1800" b="1" dirty="0" err="1">
                <a:latin typeface="Courier New" pitchFamily="49" charset="0"/>
                <a:cs typeface="Courier New" pitchFamily="49" charset="0"/>
              </a:rPr>
              <a:t>cuda-memcheck</a:t>
            </a:r>
            <a:endParaRPr lang="en-US" sz="1800" b="1" dirty="0">
              <a:latin typeface="Courier New" pitchFamily="49" charset="0"/>
              <a:cs typeface="Courier New" pitchFamily="49" charset="0"/>
            </a:endParaRPr>
          </a:p>
          <a:p>
            <a:pPr lvl="1"/>
            <a:r>
              <a:rPr lang="en-US" sz="1800" dirty="0"/>
              <a:t>Note: </a:t>
            </a:r>
            <a:r>
              <a:rPr lang="en-US" sz="1800" b="1" dirty="0" err="1">
                <a:latin typeface="Courier New" pitchFamily="49" charset="0"/>
                <a:cs typeface="Courier New" pitchFamily="49" charset="0"/>
              </a:rPr>
              <a:t>cuda-memcheck</a:t>
            </a:r>
            <a:r>
              <a:rPr lang="en-US" sz="1800" dirty="0"/>
              <a:t> useful for memory debugging</a:t>
            </a:r>
          </a:p>
          <a:p>
            <a:pPr lvl="2"/>
            <a:r>
              <a:rPr lang="en-US" sz="1600" dirty="0"/>
              <a:t>Out of bounds accesses</a:t>
            </a:r>
          </a:p>
          <a:p>
            <a:pPr lvl="2"/>
            <a:r>
              <a:rPr lang="en-US" sz="1600" dirty="0"/>
              <a:t>Accessing misaligned data</a:t>
            </a:r>
          </a:p>
          <a:p>
            <a:pPr lvl="2"/>
            <a:r>
              <a:rPr lang="en-US" sz="1600" dirty="0"/>
              <a:t>Race conditions</a:t>
            </a:r>
          </a:p>
          <a:p>
            <a:pPr lvl="2"/>
            <a:r>
              <a:rPr lang="en-US" sz="1600" dirty="0"/>
              <a:t>Memory leaks </a:t>
            </a:r>
          </a:p>
          <a:p>
            <a:endParaRPr lang="en-US" sz="2000" dirty="0"/>
          </a:p>
          <a:p>
            <a:r>
              <a:rPr lang="en-US" sz="2000" dirty="0"/>
              <a:t>Optimize</a:t>
            </a:r>
          </a:p>
          <a:p>
            <a:pPr lvl="1"/>
            <a:r>
              <a:rPr lang="en-US" sz="1800" dirty="0"/>
              <a:t>…dealing with this next, using </a:t>
            </a:r>
            <a:r>
              <a:rPr lang="en-US" sz="1800" b="1" dirty="0" err="1">
                <a:latin typeface="Consolas" panose="020B0609020204030204" pitchFamily="49" charset="0"/>
                <a:cs typeface="Consolas" panose="020B0609020204030204" pitchFamily="49" charset="0"/>
              </a:rPr>
              <a:t>nvvp</a:t>
            </a:r>
            <a:r>
              <a:rPr lang="en-US" sz="1800" dirty="0"/>
              <a:t> (NVIDIA’s Visual Profiler)</a:t>
            </a:r>
            <a:endParaRPr lang="en-US" sz="1800" b="1" dirty="0">
              <a:latin typeface="Consolas" panose="020B0609020204030204" pitchFamily="49" charset="0"/>
              <a:cs typeface="Consolas" panose="020B0609020204030204" pitchFamily="49" charset="0"/>
            </a:endParaRPr>
          </a:p>
        </p:txBody>
      </p:sp>
      <p:sp>
        <p:nvSpPr>
          <p:cNvPr id="4" name="Down Arrow 3"/>
          <p:cNvSpPr/>
          <p:nvPr/>
        </p:nvSpPr>
        <p:spPr>
          <a:xfrm>
            <a:off x="1905000" y="1905001"/>
            <a:ext cx="381000" cy="2963333"/>
          </a:xfrm>
          <a:prstGeom prst="downArrow">
            <a:avLst/>
          </a:prstGeom>
          <a:gradFill flip="none" rotWithShape="1">
            <a:gsLst>
              <a:gs pos="0">
                <a:srgbClr val="B9E700">
                  <a:shade val="30000"/>
                  <a:satMod val="115000"/>
                </a:srgbClr>
              </a:gs>
              <a:gs pos="50000">
                <a:srgbClr val="B9E700">
                  <a:shade val="67500"/>
                  <a:satMod val="115000"/>
                </a:srgbClr>
              </a:gs>
              <a:gs pos="100000">
                <a:srgbClr val="B9E700">
                  <a:shade val="100000"/>
                  <a:satMod val="115000"/>
                </a:srgbClr>
              </a:gs>
            </a:gsLst>
            <a:lin ang="2700000" scaled="1"/>
            <a:tileRect/>
          </a:gradFill>
          <a:ln w="25400" cap="flat" cmpd="sng" algn="ctr">
            <a:solidFill>
              <a:srgbClr val="B9E700"/>
            </a:solidFill>
            <a:prstDash val="solid"/>
          </a:ln>
          <a:effectLst/>
          <a:scene3d>
            <a:camera prst="orthographicFront"/>
            <a:lightRig rig="threePt" dir="t"/>
          </a:scene3d>
          <a:sp3d>
            <a:bevelT/>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6" name="Rectangle 5"/>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4971916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Parallel Algorithm</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13F10-94CB-4A0B-B22B-6F7F31346439}"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9" name="Cube 148"/>
          <p:cNvSpPr/>
          <p:nvPr/>
        </p:nvSpPr>
        <p:spPr>
          <a:xfrm>
            <a:off x="2282826"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1" name="Cube 150"/>
          <p:cNvSpPr/>
          <p:nvPr/>
        </p:nvSpPr>
        <p:spPr>
          <a:xfrm>
            <a:off x="2587626"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4" name="Cube 153"/>
          <p:cNvSpPr/>
          <p:nvPr/>
        </p:nvSpPr>
        <p:spPr>
          <a:xfrm>
            <a:off x="2890838" y="4711701"/>
            <a:ext cx="303212"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5" name="Cube 154"/>
          <p:cNvSpPr/>
          <p:nvPr/>
        </p:nvSpPr>
        <p:spPr>
          <a:xfrm>
            <a:off x="3194051"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6" name="Cube 155"/>
          <p:cNvSpPr/>
          <p:nvPr/>
        </p:nvSpPr>
        <p:spPr>
          <a:xfrm>
            <a:off x="3497263" y="4711701"/>
            <a:ext cx="303212"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7" name="Cube 156"/>
          <p:cNvSpPr/>
          <p:nvPr/>
        </p:nvSpPr>
        <p:spPr>
          <a:xfrm>
            <a:off x="3800476"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8" name="Cube 157"/>
          <p:cNvSpPr/>
          <p:nvPr/>
        </p:nvSpPr>
        <p:spPr>
          <a:xfrm>
            <a:off x="4103688" y="4711701"/>
            <a:ext cx="304800"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9" name="Cube 158"/>
          <p:cNvSpPr/>
          <p:nvPr/>
        </p:nvSpPr>
        <p:spPr>
          <a:xfrm>
            <a:off x="4408488" y="4711701"/>
            <a:ext cx="303212"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0" name="Cube 159"/>
          <p:cNvSpPr/>
          <p:nvPr/>
        </p:nvSpPr>
        <p:spPr>
          <a:xfrm>
            <a:off x="4711701"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1" name="Cube 160"/>
          <p:cNvSpPr/>
          <p:nvPr/>
        </p:nvSpPr>
        <p:spPr>
          <a:xfrm>
            <a:off x="5016501"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2" name="Cube 161"/>
          <p:cNvSpPr/>
          <p:nvPr/>
        </p:nvSpPr>
        <p:spPr>
          <a:xfrm>
            <a:off x="5319713" y="4711701"/>
            <a:ext cx="303212"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3" name="Cube 162"/>
          <p:cNvSpPr/>
          <p:nvPr/>
        </p:nvSpPr>
        <p:spPr>
          <a:xfrm>
            <a:off x="5602288" y="4705350"/>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4" name="Cube 163"/>
          <p:cNvSpPr/>
          <p:nvPr/>
        </p:nvSpPr>
        <p:spPr>
          <a:xfrm>
            <a:off x="5907088"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5" name="Cube 164"/>
          <p:cNvSpPr/>
          <p:nvPr/>
        </p:nvSpPr>
        <p:spPr>
          <a:xfrm>
            <a:off x="6210301"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6" name="Cube 165"/>
          <p:cNvSpPr/>
          <p:nvPr/>
        </p:nvSpPr>
        <p:spPr>
          <a:xfrm>
            <a:off x="6515101"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7" name="Cube 166"/>
          <p:cNvSpPr/>
          <p:nvPr/>
        </p:nvSpPr>
        <p:spPr>
          <a:xfrm>
            <a:off x="6818313"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8" name="Cube 167"/>
          <p:cNvSpPr/>
          <p:nvPr/>
        </p:nvSpPr>
        <p:spPr>
          <a:xfrm>
            <a:off x="7121526"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9" name="Cube 168"/>
          <p:cNvSpPr/>
          <p:nvPr/>
        </p:nvSpPr>
        <p:spPr>
          <a:xfrm>
            <a:off x="7426326"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0" name="Cube 169"/>
          <p:cNvSpPr/>
          <p:nvPr/>
        </p:nvSpPr>
        <p:spPr>
          <a:xfrm>
            <a:off x="7745413"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1" name="Cube 170"/>
          <p:cNvSpPr/>
          <p:nvPr/>
        </p:nvSpPr>
        <p:spPr>
          <a:xfrm>
            <a:off x="8048626"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2" name="Cube 171"/>
          <p:cNvSpPr/>
          <p:nvPr/>
        </p:nvSpPr>
        <p:spPr>
          <a:xfrm>
            <a:off x="8353426"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3" name="Cube 172"/>
          <p:cNvSpPr/>
          <p:nvPr/>
        </p:nvSpPr>
        <p:spPr>
          <a:xfrm>
            <a:off x="8656638"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4" name="Cube 173"/>
          <p:cNvSpPr/>
          <p:nvPr/>
        </p:nvSpPr>
        <p:spPr>
          <a:xfrm>
            <a:off x="8959851"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5" name="Cube 174"/>
          <p:cNvSpPr/>
          <p:nvPr/>
        </p:nvSpPr>
        <p:spPr>
          <a:xfrm>
            <a:off x="9264651"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6" name="Cube 175"/>
          <p:cNvSpPr/>
          <p:nvPr/>
        </p:nvSpPr>
        <p:spPr>
          <a:xfrm>
            <a:off x="9567863"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7" name="TextBox 31"/>
          <p:cNvSpPr txBox="1">
            <a:spLocks noChangeArrowheads="1"/>
          </p:cNvSpPr>
          <p:nvPr/>
        </p:nvSpPr>
        <p:spPr bwMode="auto">
          <a:xfrm>
            <a:off x="1745363" y="4591051"/>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78" name="TextBox 32"/>
          <p:cNvSpPr txBox="1">
            <a:spLocks noChangeArrowheads="1"/>
          </p:cNvSpPr>
          <p:nvPr/>
        </p:nvSpPr>
        <p:spPr bwMode="auto">
          <a:xfrm>
            <a:off x="9855201" y="4598988"/>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82" name="Cube 181"/>
          <p:cNvSpPr/>
          <p:nvPr/>
        </p:nvSpPr>
        <p:spPr>
          <a:xfrm>
            <a:off x="2217738"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3" name="Cube 182"/>
          <p:cNvSpPr/>
          <p:nvPr/>
        </p:nvSpPr>
        <p:spPr>
          <a:xfrm>
            <a:off x="2522538"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4" name="Cube 183"/>
          <p:cNvSpPr/>
          <p:nvPr/>
        </p:nvSpPr>
        <p:spPr>
          <a:xfrm>
            <a:off x="2825751" y="550386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5" name="Cube 184"/>
          <p:cNvSpPr/>
          <p:nvPr/>
        </p:nvSpPr>
        <p:spPr>
          <a:xfrm>
            <a:off x="3128963" y="550386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6" name="Cube 185"/>
          <p:cNvSpPr/>
          <p:nvPr/>
        </p:nvSpPr>
        <p:spPr>
          <a:xfrm>
            <a:off x="3432176" y="550386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7" name="Cube 186"/>
          <p:cNvSpPr/>
          <p:nvPr/>
        </p:nvSpPr>
        <p:spPr>
          <a:xfrm>
            <a:off x="3735388"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8" name="Cube 187"/>
          <p:cNvSpPr/>
          <p:nvPr/>
        </p:nvSpPr>
        <p:spPr>
          <a:xfrm>
            <a:off x="4040188"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9" name="Cube 188"/>
          <p:cNvSpPr/>
          <p:nvPr/>
        </p:nvSpPr>
        <p:spPr>
          <a:xfrm>
            <a:off x="4343401" y="550386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0" name="Cube 189"/>
          <p:cNvSpPr/>
          <p:nvPr/>
        </p:nvSpPr>
        <p:spPr>
          <a:xfrm>
            <a:off x="4646613"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1" name="Cube 190"/>
          <p:cNvSpPr/>
          <p:nvPr/>
        </p:nvSpPr>
        <p:spPr>
          <a:xfrm>
            <a:off x="4951413"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2" name="Cube 191"/>
          <p:cNvSpPr/>
          <p:nvPr/>
        </p:nvSpPr>
        <p:spPr>
          <a:xfrm>
            <a:off x="5254626" y="550386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3" name="Cube 192"/>
          <p:cNvSpPr/>
          <p:nvPr/>
        </p:nvSpPr>
        <p:spPr>
          <a:xfrm>
            <a:off x="5538788"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4" name="Cube 193"/>
          <p:cNvSpPr/>
          <p:nvPr/>
        </p:nvSpPr>
        <p:spPr>
          <a:xfrm>
            <a:off x="5842001"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5" name="Cube 194"/>
          <p:cNvSpPr/>
          <p:nvPr/>
        </p:nvSpPr>
        <p:spPr>
          <a:xfrm>
            <a:off x="6145213" y="54975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6" name="Cube 195"/>
          <p:cNvSpPr/>
          <p:nvPr/>
        </p:nvSpPr>
        <p:spPr>
          <a:xfrm>
            <a:off x="6450013"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7" name="Cube 196"/>
          <p:cNvSpPr/>
          <p:nvPr/>
        </p:nvSpPr>
        <p:spPr>
          <a:xfrm>
            <a:off x="6753226"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8" name="Cube 197"/>
          <p:cNvSpPr/>
          <p:nvPr/>
        </p:nvSpPr>
        <p:spPr>
          <a:xfrm>
            <a:off x="7056438" y="54975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9" name="Cube 198"/>
          <p:cNvSpPr/>
          <p:nvPr/>
        </p:nvSpPr>
        <p:spPr>
          <a:xfrm>
            <a:off x="7361238"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0" name="Cube 199"/>
          <p:cNvSpPr/>
          <p:nvPr/>
        </p:nvSpPr>
        <p:spPr>
          <a:xfrm>
            <a:off x="7680326"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1" name="Cube 200"/>
          <p:cNvSpPr/>
          <p:nvPr/>
        </p:nvSpPr>
        <p:spPr>
          <a:xfrm>
            <a:off x="7983538" y="54975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2" name="Cube 201"/>
          <p:cNvSpPr/>
          <p:nvPr/>
        </p:nvSpPr>
        <p:spPr>
          <a:xfrm>
            <a:off x="8288338"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3" name="Cube 202"/>
          <p:cNvSpPr/>
          <p:nvPr/>
        </p:nvSpPr>
        <p:spPr>
          <a:xfrm>
            <a:off x="8591551"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4" name="Cube 203"/>
          <p:cNvSpPr/>
          <p:nvPr/>
        </p:nvSpPr>
        <p:spPr>
          <a:xfrm>
            <a:off x="8894763" y="54975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5" name="Cube 204"/>
          <p:cNvSpPr/>
          <p:nvPr/>
        </p:nvSpPr>
        <p:spPr>
          <a:xfrm>
            <a:off x="9199563"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6" name="Cube 205"/>
          <p:cNvSpPr/>
          <p:nvPr/>
        </p:nvSpPr>
        <p:spPr>
          <a:xfrm>
            <a:off x="9502776"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7" name="TextBox 356"/>
          <p:cNvSpPr txBox="1">
            <a:spLocks noChangeArrowheads="1"/>
          </p:cNvSpPr>
          <p:nvPr/>
        </p:nvSpPr>
        <p:spPr bwMode="auto">
          <a:xfrm>
            <a:off x="1681863" y="5383213"/>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08" name="TextBox 357"/>
          <p:cNvSpPr txBox="1">
            <a:spLocks noChangeArrowheads="1"/>
          </p:cNvSpPr>
          <p:nvPr/>
        </p:nvSpPr>
        <p:spPr bwMode="auto">
          <a:xfrm>
            <a:off x="9790114" y="5391151"/>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09" name="TextBox 33"/>
          <p:cNvSpPr txBox="1">
            <a:spLocks noChangeArrowheads="1"/>
          </p:cNvSpPr>
          <p:nvPr/>
        </p:nvSpPr>
        <p:spPr bwMode="auto">
          <a:xfrm>
            <a:off x="2309814" y="4341814"/>
            <a:ext cx="585787"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in</a:t>
            </a:r>
          </a:p>
        </p:txBody>
      </p:sp>
      <p:sp>
        <p:nvSpPr>
          <p:cNvPr id="210" name="TextBox 359"/>
          <p:cNvSpPr txBox="1">
            <a:spLocks noChangeArrowheads="1"/>
          </p:cNvSpPr>
          <p:nvPr/>
        </p:nvSpPr>
        <p:spPr bwMode="auto">
          <a:xfrm>
            <a:off x="2200917" y="5811838"/>
            <a:ext cx="587375"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out</a:t>
            </a:r>
          </a:p>
        </p:txBody>
      </p:sp>
      <p:sp>
        <p:nvSpPr>
          <p:cNvPr id="211" name="Freeform 210"/>
          <p:cNvSpPr/>
          <p:nvPr/>
        </p:nvSpPr>
        <p:spPr>
          <a:xfrm>
            <a:off x="4727575" y="5888038"/>
            <a:ext cx="103188"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2" name="Freeform 211"/>
          <p:cNvSpPr/>
          <p:nvPr/>
        </p:nvSpPr>
        <p:spPr>
          <a:xfrm>
            <a:off x="4419600" y="5883275"/>
            <a:ext cx="103188" cy="3540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3" name="Freeform 212"/>
          <p:cNvSpPr/>
          <p:nvPr/>
        </p:nvSpPr>
        <p:spPr>
          <a:xfrm>
            <a:off x="5915025" y="5880100"/>
            <a:ext cx="103188" cy="3540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4" name="Freeform 213"/>
          <p:cNvSpPr/>
          <p:nvPr/>
        </p:nvSpPr>
        <p:spPr>
          <a:xfrm>
            <a:off x="5575300" y="5888038"/>
            <a:ext cx="103188"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5" name="Freeform 214"/>
          <p:cNvSpPr/>
          <p:nvPr/>
        </p:nvSpPr>
        <p:spPr>
          <a:xfrm>
            <a:off x="5278439" y="5888038"/>
            <a:ext cx="103187"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6" name="Freeform 215"/>
          <p:cNvSpPr/>
          <p:nvPr/>
        </p:nvSpPr>
        <p:spPr>
          <a:xfrm>
            <a:off x="5003800" y="5888038"/>
            <a:ext cx="101600"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7" name="Freeform 216"/>
          <p:cNvSpPr/>
          <p:nvPr/>
        </p:nvSpPr>
        <p:spPr>
          <a:xfrm>
            <a:off x="6519864" y="5884863"/>
            <a:ext cx="103187"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8" name="Freeform 217"/>
          <p:cNvSpPr/>
          <p:nvPr/>
        </p:nvSpPr>
        <p:spPr>
          <a:xfrm>
            <a:off x="6245225" y="5884863"/>
            <a:ext cx="103188"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9" name="TextBox 96"/>
          <p:cNvSpPr txBox="1">
            <a:spLocks noChangeArrowheads="1"/>
          </p:cNvSpPr>
          <p:nvPr/>
        </p:nvSpPr>
        <p:spPr bwMode="auto">
          <a:xfrm>
            <a:off x="3789364" y="5811838"/>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20" name="TextBox 97"/>
          <p:cNvSpPr txBox="1">
            <a:spLocks noChangeArrowheads="1"/>
          </p:cNvSpPr>
          <p:nvPr/>
        </p:nvSpPr>
        <p:spPr bwMode="auto">
          <a:xfrm>
            <a:off x="6800851" y="5827713"/>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85" name="TextBox 148"/>
          <p:cNvSpPr txBox="1">
            <a:spLocks noChangeArrowheads="1"/>
          </p:cNvSpPr>
          <p:nvPr/>
        </p:nvSpPr>
        <p:spPr bwMode="auto">
          <a:xfrm>
            <a:off x="3403601" y="4335462"/>
            <a:ext cx="4283075" cy="3698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rPr>
              <a:t>Parallel</a:t>
            </a: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 Many elements at a time</a:t>
            </a:r>
          </a:p>
        </p:txBody>
      </p:sp>
      <p:grpSp>
        <p:nvGrpSpPr>
          <p:cNvPr id="3" name="Group 2"/>
          <p:cNvGrpSpPr/>
          <p:nvPr/>
        </p:nvGrpSpPr>
        <p:grpSpPr>
          <a:xfrm>
            <a:off x="1603376" y="884237"/>
            <a:ext cx="8861425" cy="2806700"/>
            <a:chOff x="1600201" y="1274762"/>
            <a:chExt cx="8861425" cy="2806700"/>
          </a:xfrm>
        </p:grpSpPr>
        <p:sp>
          <p:nvSpPr>
            <p:cNvPr id="224" name="Cube 223"/>
            <p:cNvSpPr/>
            <p:nvPr/>
          </p:nvSpPr>
          <p:spPr>
            <a:xfrm>
              <a:off x="2282826" y="24701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5" name="Cube 224"/>
            <p:cNvSpPr/>
            <p:nvPr/>
          </p:nvSpPr>
          <p:spPr>
            <a:xfrm>
              <a:off x="2586038"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6" name="Cube 225"/>
            <p:cNvSpPr/>
            <p:nvPr/>
          </p:nvSpPr>
          <p:spPr>
            <a:xfrm>
              <a:off x="2890838"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7" name="Cube 226"/>
            <p:cNvSpPr/>
            <p:nvPr/>
          </p:nvSpPr>
          <p:spPr>
            <a:xfrm>
              <a:off x="3194051" y="24701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8" name="Cube 227"/>
            <p:cNvSpPr/>
            <p:nvPr/>
          </p:nvSpPr>
          <p:spPr>
            <a:xfrm>
              <a:off x="3495675" y="2470150"/>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9" name="Cube 228"/>
            <p:cNvSpPr/>
            <p:nvPr/>
          </p:nvSpPr>
          <p:spPr>
            <a:xfrm>
              <a:off x="3800476" y="24701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0" name="Cube 229"/>
            <p:cNvSpPr/>
            <p:nvPr/>
          </p:nvSpPr>
          <p:spPr>
            <a:xfrm>
              <a:off x="4103688"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1" name="Cube 230"/>
            <p:cNvSpPr/>
            <p:nvPr/>
          </p:nvSpPr>
          <p:spPr>
            <a:xfrm>
              <a:off x="4408488"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2" name="Cube 231"/>
            <p:cNvSpPr/>
            <p:nvPr/>
          </p:nvSpPr>
          <p:spPr>
            <a:xfrm>
              <a:off x="4711701" y="24701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3" name="Cube 232"/>
            <p:cNvSpPr/>
            <p:nvPr/>
          </p:nvSpPr>
          <p:spPr>
            <a:xfrm>
              <a:off x="5014913"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4" name="Cube 233"/>
            <p:cNvSpPr/>
            <p:nvPr/>
          </p:nvSpPr>
          <p:spPr>
            <a:xfrm>
              <a:off x="5319713"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5" name="Cube 234"/>
            <p:cNvSpPr/>
            <p:nvPr/>
          </p:nvSpPr>
          <p:spPr>
            <a:xfrm>
              <a:off x="5602288"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6" name="Cube 235"/>
            <p:cNvSpPr/>
            <p:nvPr/>
          </p:nvSpPr>
          <p:spPr>
            <a:xfrm>
              <a:off x="5907088"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7" name="Cube 236"/>
            <p:cNvSpPr/>
            <p:nvPr/>
          </p:nvSpPr>
          <p:spPr>
            <a:xfrm>
              <a:off x="6210301" y="246221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8" name="Cube 237"/>
            <p:cNvSpPr/>
            <p:nvPr/>
          </p:nvSpPr>
          <p:spPr>
            <a:xfrm>
              <a:off x="6513513" y="246221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9" name="Cube 238"/>
            <p:cNvSpPr/>
            <p:nvPr/>
          </p:nvSpPr>
          <p:spPr>
            <a:xfrm>
              <a:off x="6818313"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0" name="Cube 239"/>
            <p:cNvSpPr/>
            <p:nvPr/>
          </p:nvSpPr>
          <p:spPr>
            <a:xfrm>
              <a:off x="7121526" y="246221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1" name="Cube 240"/>
            <p:cNvSpPr/>
            <p:nvPr/>
          </p:nvSpPr>
          <p:spPr>
            <a:xfrm>
              <a:off x="7424738" y="246221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2" name="Cube 241"/>
            <p:cNvSpPr/>
            <p:nvPr/>
          </p:nvSpPr>
          <p:spPr>
            <a:xfrm>
              <a:off x="7745413"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3" name="Cube 242"/>
            <p:cNvSpPr/>
            <p:nvPr/>
          </p:nvSpPr>
          <p:spPr>
            <a:xfrm>
              <a:off x="8048626" y="246221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4" name="Cube 243"/>
            <p:cNvSpPr/>
            <p:nvPr/>
          </p:nvSpPr>
          <p:spPr>
            <a:xfrm>
              <a:off x="8351838" y="246221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5" name="Cube 244"/>
            <p:cNvSpPr/>
            <p:nvPr/>
          </p:nvSpPr>
          <p:spPr>
            <a:xfrm>
              <a:off x="8656638"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6" name="Cube 245"/>
            <p:cNvSpPr/>
            <p:nvPr/>
          </p:nvSpPr>
          <p:spPr>
            <a:xfrm>
              <a:off x="8959851" y="246221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7" name="Cube 246"/>
            <p:cNvSpPr/>
            <p:nvPr/>
          </p:nvSpPr>
          <p:spPr>
            <a:xfrm>
              <a:off x="9263063" y="246221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8" name="Cube 247"/>
            <p:cNvSpPr/>
            <p:nvPr/>
          </p:nvSpPr>
          <p:spPr>
            <a:xfrm>
              <a:off x="9567863"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9" name="TextBox 113"/>
            <p:cNvSpPr txBox="1">
              <a:spLocks noChangeArrowheads="1"/>
            </p:cNvSpPr>
            <p:nvPr/>
          </p:nvSpPr>
          <p:spPr bwMode="auto">
            <a:xfrm>
              <a:off x="1745363" y="2347913"/>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a:t>
              </a:r>
            </a:p>
          </p:txBody>
        </p:sp>
        <p:sp>
          <p:nvSpPr>
            <p:cNvPr id="250" name="TextBox 114"/>
            <p:cNvSpPr txBox="1">
              <a:spLocks noChangeArrowheads="1"/>
            </p:cNvSpPr>
            <p:nvPr/>
          </p:nvSpPr>
          <p:spPr bwMode="auto">
            <a:xfrm>
              <a:off x="9855201" y="2355851"/>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54" name="Cube 253"/>
            <p:cNvSpPr/>
            <p:nvPr/>
          </p:nvSpPr>
          <p:spPr>
            <a:xfrm>
              <a:off x="2217738" y="32623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5" name="Cube 254"/>
            <p:cNvSpPr/>
            <p:nvPr/>
          </p:nvSpPr>
          <p:spPr>
            <a:xfrm>
              <a:off x="2520950" y="32623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6" name="Cube 255"/>
            <p:cNvSpPr/>
            <p:nvPr/>
          </p:nvSpPr>
          <p:spPr>
            <a:xfrm>
              <a:off x="2825751" y="32623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7" name="Cube 256"/>
            <p:cNvSpPr/>
            <p:nvPr/>
          </p:nvSpPr>
          <p:spPr>
            <a:xfrm>
              <a:off x="3128963" y="32623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8" name="Cube 257"/>
            <p:cNvSpPr/>
            <p:nvPr/>
          </p:nvSpPr>
          <p:spPr>
            <a:xfrm>
              <a:off x="3432176" y="32623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9" name="Cube 258"/>
            <p:cNvSpPr/>
            <p:nvPr/>
          </p:nvSpPr>
          <p:spPr>
            <a:xfrm>
              <a:off x="3735388" y="32623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0" name="Cube 259"/>
            <p:cNvSpPr/>
            <p:nvPr/>
          </p:nvSpPr>
          <p:spPr>
            <a:xfrm>
              <a:off x="4038600" y="32623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1" name="Cube 260"/>
            <p:cNvSpPr/>
            <p:nvPr/>
          </p:nvSpPr>
          <p:spPr>
            <a:xfrm>
              <a:off x="4343401" y="32623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2" name="Cube 261"/>
            <p:cNvSpPr/>
            <p:nvPr/>
          </p:nvSpPr>
          <p:spPr>
            <a:xfrm>
              <a:off x="4646613" y="32623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3" name="Cube 262"/>
            <p:cNvSpPr/>
            <p:nvPr/>
          </p:nvSpPr>
          <p:spPr>
            <a:xfrm>
              <a:off x="4949825" y="32623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4" name="Cube 263"/>
            <p:cNvSpPr/>
            <p:nvPr/>
          </p:nvSpPr>
          <p:spPr>
            <a:xfrm>
              <a:off x="5254626" y="32623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5" name="Cube 264"/>
            <p:cNvSpPr/>
            <p:nvPr/>
          </p:nvSpPr>
          <p:spPr>
            <a:xfrm>
              <a:off x="5537200" y="3254375"/>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6" name="Cube 265"/>
            <p:cNvSpPr/>
            <p:nvPr/>
          </p:nvSpPr>
          <p:spPr>
            <a:xfrm>
              <a:off x="5842001"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7" name="Cube 266"/>
            <p:cNvSpPr/>
            <p:nvPr/>
          </p:nvSpPr>
          <p:spPr>
            <a:xfrm>
              <a:off x="6145213"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8" name="Cube 267"/>
            <p:cNvSpPr/>
            <p:nvPr/>
          </p:nvSpPr>
          <p:spPr>
            <a:xfrm>
              <a:off x="6450013"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9" name="Cube 268"/>
            <p:cNvSpPr/>
            <p:nvPr/>
          </p:nvSpPr>
          <p:spPr>
            <a:xfrm>
              <a:off x="6753226"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0" name="Cube 269"/>
            <p:cNvSpPr/>
            <p:nvPr/>
          </p:nvSpPr>
          <p:spPr>
            <a:xfrm>
              <a:off x="7056438"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1" name="Cube 270"/>
            <p:cNvSpPr/>
            <p:nvPr/>
          </p:nvSpPr>
          <p:spPr>
            <a:xfrm>
              <a:off x="7361238"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2" name="Cube 271"/>
            <p:cNvSpPr/>
            <p:nvPr/>
          </p:nvSpPr>
          <p:spPr>
            <a:xfrm>
              <a:off x="7680326"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3" name="Cube 272"/>
            <p:cNvSpPr/>
            <p:nvPr/>
          </p:nvSpPr>
          <p:spPr>
            <a:xfrm>
              <a:off x="7983538"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4" name="Cube 273"/>
            <p:cNvSpPr/>
            <p:nvPr/>
          </p:nvSpPr>
          <p:spPr>
            <a:xfrm>
              <a:off x="8288338"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5" name="Cube 274"/>
            <p:cNvSpPr/>
            <p:nvPr/>
          </p:nvSpPr>
          <p:spPr>
            <a:xfrm>
              <a:off x="8591551"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6" name="Cube 275"/>
            <p:cNvSpPr/>
            <p:nvPr/>
          </p:nvSpPr>
          <p:spPr>
            <a:xfrm>
              <a:off x="8894763"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7" name="Cube 276"/>
            <p:cNvSpPr/>
            <p:nvPr/>
          </p:nvSpPr>
          <p:spPr>
            <a:xfrm>
              <a:off x="9199563"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8" name="Cube 277"/>
            <p:cNvSpPr/>
            <p:nvPr/>
          </p:nvSpPr>
          <p:spPr>
            <a:xfrm>
              <a:off x="9502776"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9" name="TextBox 143"/>
            <p:cNvSpPr txBox="1">
              <a:spLocks noChangeArrowheads="1"/>
            </p:cNvSpPr>
            <p:nvPr/>
          </p:nvSpPr>
          <p:spPr bwMode="auto">
            <a:xfrm>
              <a:off x="1680275" y="3140076"/>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a:t>
              </a:r>
            </a:p>
          </p:txBody>
        </p:sp>
        <p:sp>
          <p:nvSpPr>
            <p:cNvPr id="280" name="TextBox 144"/>
            <p:cNvSpPr txBox="1">
              <a:spLocks noChangeArrowheads="1"/>
            </p:cNvSpPr>
            <p:nvPr/>
          </p:nvSpPr>
          <p:spPr bwMode="auto">
            <a:xfrm>
              <a:off x="9790114" y="3148013"/>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81" name="TextBox 145"/>
            <p:cNvSpPr txBox="1">
              <a:spLocks noChangeArrowheads="1"/>
            </p:cNvSpPr>
            <p:nvPr/>
          </p:nvSpPr>
          <p:spPr bwMode="auto">
            <a:xfrm>
              <a:off x="2271932" y="2093912"/>
              <a:ext cx="587375"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in</a:t>
              </a:r>
            </a:p>
          </p:txBody>
        </p:sp>
        <p:sp>
          <p:nvSpPr>
            <p:cNvPr id="282" name="TextBox 146"/>
            <p:cNvSpPr txBox="1">
              <a:spLocks noChangeArrowheads="1"/>
            </p:cNvSpPr>
            <p:nvPr/>
          </p:nvSpPr>
          <p:spPr bwMode="auto">
            <a:xfrm>
              <a:off x="2184306" y="3581400"/>
              <a:ext cx="585787" cy="3698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out</a:t>
              </a:r>
            </a:p>
          </p:txBody>
        </p:sp>
        <p:sp>
          <p:nvSpPr>
            <p:cNvPr id="283" name="Freeform 282"/>
            <p:cNvSpPr/>
            <p:nvPr/>
          </p:nvSpPr>
          <p:spPr>
            <a:xfrm>
              <a:off x="4419600" y="3644900"/>
              <a:ext cx="101600" cy="3540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4" name="TextBox 35"/>
            <p:cNvSpPr txBox="1">
              <a:spLocks noChangeArrowheads="1"/>
            </p:cNvSpPr>
            <p:nvPr/>
          </p:nvSpPr>
          <p:spPr bwMode="auto">
            <a:xfrm>
              <a:off x="3735388" y="1978026"/>
              <a:ext cx="3321050"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rPr>
                <a:t>Serial</a:t>
              </a: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 One element at a time</a:t>
              </a:r>
            </a:p>
          </p:txBody>
        </p:sp>
        <p:sp>
          <p:nvSpPr>
            <p:cNvPr id="286" name="Freeform 285"/>
            <p:cNvSpPr/>
            <p:nvPr/>
          </p:nvSpPr>
          <p:spPr>
            <a:xfrm>
              <a:off x="7272338" y="1274763"/>
              <a:ext cx="101600"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7" name="TextBox 150"/>
            <p:cNvSpPr txBox="1">
              <a:spLocks noChangeArrowheads="1"/>
            </p:cNvSpPr>
            <p:nvPr/>
          </p:nvSpPr>
          <p:spPr bwMode="auto">
            <a:xfrm>
              <a:off x="7497763" y="1274762"/>
              <a:ext cx="1598612" cy="40005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ysClr val="windowText" lastClr="000000"/>
                  </a:solidFill>
                  <a:effectLst/>
                  <a:uLnTx/>
                  <a:uFillTx/>
                  <a:latin typeface="Calibri" panose="020F0502020204030204"/>
                  <a:ea typeface="+mn-ea"/>
                  <a:cs typeface="+mn-cs"/>
                </a:rPr>
                <a:t>= Thread</a:t>
              </a:r>
            </a:p>
          </p:txBody>
        </p:sp>
        <p:sp>
          <p:nvSpPr>
            <p:cNvPr id="288" name="Rectangle 287"/>
            <p:cNvSpPr/>
            <p:nvPr/>
          </p:nvSpPr>
          <p:spPr>
            <a:xfrm>
              <a:off x="1600201" y="1852612"/>
              <a:ext cx="8861425" cy="2228850"/>
            </a:xfrm>
            <a:prstGeom prst="rect">
              <a:avLst/>
            </a:prstGeom>
            <a:noFill/>
            <a:ln w="25400" cap="flat" cmpd="sng" algn="ctr">
              <a:solidFill>
                <a:srgbClr val="ADE2E2"/>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sp>
        <p:nvSpPr>
          <p:cNvPr id="289" name="Rectangle 288"/>
          <p:cNvSpPr/>
          <p:nvPr/>
        </p:nvSpPr>
        <p:spPr>
          <a:xfrm>
            <a:off x="1600201" y="4214812"/>
            <a:ext cx="8861425" cy="2109788"/>
          </a:xfrm>
          <a:prstGeom prst="rect">
            <a:avLst/>
          </a:prstGeom>
          <a:noFill/>
          <a:ln w="25400" cap="flat" cmpd="sng" algn="ctr">
            <a:solidFill>
              <a:srgbClr val="B9E700"/>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33" name="Rectangle 132"/>
          <p:cNvSpPr/>
          <p:nvPr/>
        </p:nvSpPr>
        <p:spPr>
          <a:xfrm>
            <a:off x="0" y="6620807"/>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09435549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5"/>
          <p:cNvSpPr>
            <a:spLocks noGrp="1"/>
          </p:cNvSpPr>
          <p:nvPr>
            <p:ph type="title"/>
          </p:nvPr>
        </p:nvSpPr>
        <p:spPr>
          <a:xfrm>
            <a:off x="0" y="0"/>
            <a:ext cx="4402667" cy="823393"/>
          </a:xfrm>
        </p:spPr>
        <p:txBody>
          <a:bodyPr>
            <a:normAutofit/>
          </a:bodyPr>
          <a:lstStyle/>
          <a:p>
            <a:r>
              <a:rPr lang="en-US" sz="2800" dirty="0"/>
              <a:t>The Parallel Implementation</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4A508-F6B4-4EF6-A328-49E29416B536}"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TextBox 9"/>
          <p:cNvSpPr txBox="1"/>
          <p:nvPr/>
        </p:nvSpPr>
        <p:spPr>
          <a:xfrm>
            <a:off x="4522523" y="80433"/>
            <a:ext cx="6796087" cy="4339650"/>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a:ln>
                  <a:noFill/>
                </a:ln>
                <a:solidFill>
                  <a:srgbClr val="000000"/>
                </a:solidFill>
                <a:effectLst/>
                <a:uLnTx/>
                <a:uFillTx/>
                <a:latin typeface="Consolas"/>
                <a:ea typeface="Tahoma"/>
                <a:cs typeface="Consolas" pitchFamily="49" charset="0"/>
              </a:rPr>
              <a:t>main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wsize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endParaRPr kumimoji="0" lang="en-US" sz="1200" b="0"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//allocate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*weights =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wsize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*in =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0"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*out=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0"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(weights, RADIUS);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initializeArray</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(in,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cudaMalloc</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&amp;</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wsize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err="1">
                <a:ln>
                  <a:noFill/>
                </a:ln>
                <a:solidFill>
                  <a:srgbClr val="C00000"/>
                </a:solidFill>
                <a:effectLst/>
                <a:uLnTx/>
                <a:uFillTx/>
                <a:latin typeface="Consolas"/>
                <a:ea typeface="Tahoma"/>
                <a:cs typeface="Consolas" pitchFamily="49" charset="0"/>
              </a:rPr>
              <a:t>sizeof</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cudaMalloc</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&amp;</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N * </a:t>
            </a:r>
            <a:r>
              <a:rPr kumimoji="0" lang="en-US" sz="1200" b="0" i="0" u="none" strike="noStrike" kern="0" cap="none" spc="0" normalizeH="0" baseline="0" noProof="0" dirty="0" err="1">
                <a:ln>
                  <a:noFill/>
                </a:ln>
                <a:solidFill>
                  <a:srgbClr val="C00000"/>
                </a:solidFill>
                <a:effectLst/>
                <a:uLnTx/>
                <a:uFillTx/>
                <a:latin typeface="Consolas"/>
                <a:ea typeface="Tahoma"/>
                <a:cs typeface="Consolas" pitchFamily="49" charset="0"/>
              </a:rPr>
              <a:t>sizeof</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d_out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cudaMalloc</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&amp;</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d_out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N * </a:t>
            </a:r>
            <a:r>
              <a:rPr kumimoji="0" lang="en-US" sz="1200" b="0" i="0" u="none" strike="noStrike" kern="0" cap="none" spc="0" normalizeH="0" baseline="0" noProof="0" dirty="0" err="1">
                <a:ln>
                  <a:noFill/>
                </a:ln>
                <a:solidFill>
                  <a:srgbClr val="C00000"/>
                </a:solidFill>
                <a:effectLst/>
                <a:uLnTx/>
                <a:uFillTx/>
                <a:latin typeface="Consolas"/>
                <a:ea typeface="Tahoma"/>
                <a:cs typeface="Consolas" pitchFamily="49" charset="0"/>
              </a:rPr>
              <a:t>sizeof</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cudaMemcpy</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weights,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wsize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0000"/>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ED7D31"/>
                </a:solidFill>
                <a:effectLst/>
                <a:uLnTx/>
                <a:uFillTx/>
                <a:latin typeface="Consolas"/>
                <a:ea typeface="Tahoma"/>
                <a:cs typeface="Consolas" pitchFamily="49" charset="0"/>
              </a:rPr>
              <a:t>cudaMemcpyHostToDevice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cudaMemcpy</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in, size, </a:t>
            </a:r>
            <a:r>
              <a:rPr kumimoji="0" lang="en-US" sz="1200" b="1" i="0" u="none" strike="noStrike" kern="0" cap="none" spc="0" normalizeH="0" baseline="0" noProof="0" dirty="0" err="1">
                <a:ln>
                  <a:noFill/>
                </a:ln>
                <a:solidFill>
                  <a:srgbClr val="ED7D31"/>
                </a:solidFill>
                <a:effectLst/>
                <a:uLnTx/>
                <a:uFillTx/>
                <a:latin typeface="Consolas"/>
                <a:ea typeface="Tahoma"/>
                <a:cs typeface="Consolas" pitchFamily="49" charset="0"/>
              </a:rPr>
              <a:t>cudaMemcpyHostToDevice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&lt;&lt;&lt;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N /</a:t>
            </a:r>
            <a:r>
              <a:rPr kumimoji="0" lang="en-US" sz="1200" b="0" i="0" u="none" strike="noStrike" kern="0" cap="none" spc="0" normalizeH="0" baseline="0" noProof="0" dirty="0">
                <a:ln>
                  <a:noFill/>
                </a:ln>
                <a:solidFill>
                  <a:srgbClr val="000000"/>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512</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512</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&gt;&gt;&gt;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(RADIUS, N-RADIUS,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d_out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cudaMemcpy</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(out,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d_out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size, </a:t>
            </a:r>
            <a:r>
              <a:rPr kumimoji="0" lang="en-US" sz="1200" b="1" i="0" u="none" strike="noStrike" kern="0" cap="none" spc="0" normalizeH="0" baseline="0" noProof="0" dirty="0" err="1">
                <a:ln>
                  <a:noFill/>
                </a:ln>
                <a:solidFill>
                  <a:srgbClr val="ED7D31"/>
                </a:solidFill>
                <a:effectLst/>
                <a:uLnTx/>
                <a:uFillTx/>
                <a:latin typeface="Consolas"/>
                <a:ea typeface="Tahoma"/>
                <a:cs typeface="Consolas" pitchFamily="49" charset="0"/>
              </a:rPr>
              <a:t>cudaMemcpyDeviceToHost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78A2D"/>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//free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weights;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in;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out;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cudaFree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cudaFree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cudaFree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d_out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p:txBody>
      </p:sp>
      <p:sp>
        <p:nvSpPr>
          <p:cNvPr id="14" name="Oval Callout 13"/>
          <p:cNvSpPr/>
          <p:nvPr/>
        </p:nvSpPr>
        <p:spPr>
          <a:xfrm>
            <a:off x="330200" y="2869671"/>
            <a:ext cx="1676400" cy="762000"/>
          </a:xfrm>
          <a:prstGeom prst="wedgeEllipseCallout">
            <a:avLst>
              <a:gd name="adj1" fmla="val 6212"/>
              <a:gd name="adj2" fmla="val 172594"/>
            </a:avLst>
          </a:prstGeom>
          <a:gradFill flip="none" rotWithShape="1">
            <a:gsLst>
              <a:gs pos="0">
                <a:srgbClr val="B9E700">
                  <a:lumMod val="75000"/>
                </a:srgbClr>
              </a:gs>
              <a:gs pos="100000">
                <a:srgbClr val="B9E700">
                  <a:lumMod val="60000"/>
                  <a:lumOff val="40000"/>
                </a:srgbClr>
              </a:gs>
            </a:gsLst>
            <a:path path="circle">
              <a:fillToRect t="100000" r="100000"/>
            </a:path>
            <a:tileRect l="-100000" b="-100000"/>
          </a:gradFill>
          <a:ln w="9525" cap="flat" cmpd="sng" algn="ctr">
            <a:solidFill>
              <a:srgbClr val="33CCCC">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mn-cs"/>
              </a:rPr>
              <a:t>The GPU kernel</a:t>
            </a:r>
          </a:p>
        </p:txBody>
      </p:sp>
      <p:sp>
        <p:nvSpPr>
          <p:cNvPr id="7" name="Rectangle 6"/>
          <p:cNvSpPr/>
          <p:nvPr/>
        </p:nvSpPr>
        <p:spPr>
          <a:xfrm>
            <a:off x="8991601" y="6541029"/>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2" name="TextBox 11"/>
          <p:cNvSpPr txBox="1"/>
          <p:nvPr/>
        </p:nvSpPr>
        <p:spPr>
          <a:xfrm>
            <a:off x="258233" y="4584700"/>
            <a:ext cx="8382000" cy="2123658"/>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__global__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void</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const float</a:t>
            </a: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*weights,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*in,</a:t>
            </a: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*out)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blockIdx.x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blockDim.x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threadIdx.x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if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&lt;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out[i] =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0</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200" b="0" i="0" u="none" strike="noStrike" kern="0" cap="none" spc="0" normalizeH="0" baseline="0" noProof="0" dirty="0">
                <a:ln>
                  <a:noFill/>
                </a:ln>
                <a:solidFill>
                  <a:srgbClr val="E78A2D"/>
                </a:solidFill>
                <a:effectLst/>
                <a:uLnTx/>
                <a:uFillTx/>
                <a:latin typeface="Consolas" pitchFamily="49" charset="0"/>
                <a:ea typeface="Tahoma" pitchFamily="34" charset="0"/>
                <a:cs typeface="Consolas" pitchFamily="49" charset="0"/>
              </a:rPr>
              <a:t>//loop over all elements in the stencil</a:t>
            </a:r>
            <a:endPar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j = -RADIUS; j &lt;= RADIUS; j++)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out[i] += weights[j + RADIUS] * in[i + 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out[i] = out[i] /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p:txBody>
      </p:sp>
      <p:sp>
        <p:nvSpPr>
          <p:cNvPr id="3" name="Left Brace 2">
            <a:extLst>
              <a:ext uri="{FF2B5EF4-FFF2-40B4-BE49-F238E27FC236}">
                <a16:creationId xmlns:a16="http://schemas.microsoft.com/office/drawing/2014/main" id="{0B5DA878-5F5C-001A-A996-CD3148294DD4}"/>
              </a:ext>
            </a:extLst>
          </p:cNvPr>
          <p:cNvSpPr/>
          <p:nvPr/>
        </p:nvSpPr>
        <p:spPr>
          <a:xfrm>
            <a:off x="4174912" y="1645920"/>
            <a:ext cx="281941" cy="1043940"/>
          </a:xfrm>
          <a:prstGeom prst="leftBrace">
            <a:avLst>
              <a:gd name="adj1" fmla="val 4887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9A6DC5D-769A-0106-7B8E-BBEE99282003}"/>
              </a:ext>
            </a:extLst>
          </p:cNvPr>
          <p:cNvSpPr txBox="1"/>
          <p:nvPr/>
        </p:nvSpPr>
        <p:spPr>
          <a:xfrm>
            <a:off x="3108960" y="1753562"/>
            <a:ext cx="1119292" cy="95410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 bit of a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nuisance, extra leg work</a:t>
            </a:r>
          </a:p>
        </p:txBody>
      </p:sp>
      <p:graphicFrame>
        <p:nvGraphicFramePr>
          <p:cNvPr id="4" name="Table 3">
            <a:extLst>
              <a:ext uri="{FF2B5EF4-FFF2-40B4-BE49-F238E27FC236}">
                <a16:creationId xmlns:a16="http://schemas.microsoft.com/office/drawing/2014/main" id="{42020522-54C4-AD9E-DA07-8FD9A7660189}"/>
              </a:ext>
            </a:extLst>
          </p:cNvPr>
          <p:cNvGraphicFramePr>
            <a:graphicFrameLocks noGrp="1"/>
          </p:cNvGraphicFramePr>
          <p:nvPr>
            <p:extLst>
              <p:ext uri="{D42A27DB-BD31-4B8C-83A1-F6EECF244321}">
                <p14:modId xmlns:p14="http://schemas.microsoft.com/office/powerpoint/2010/main" val="2950449764"/>
              </p:ext>
            </p:extLst>
          </p:nvPr>
        </p:nvGraphicFramePr>
        <p:xfrm>
          <a:off x="4689475" y="5206847"/>
          <a:ext cx="7502525" cy="1108076"/>
        </p:xfrm>
        <a:graphic>
          <a:graphicData uri="http://schemas.openxmlformats.org/drawingml/2006/table">
            <a:tbl>
              <a:tblPr firstRow="1"/>
              <a:tblGrid>
                <a:gridCol w="1925894">
                  <a:extLst>
                    <a:ext uri="{9D8B030D-6E8A-4147-A177-3AD203B41FA5}">
                      <a16:colId xmlns:a16="http://schemas.microsoft.com/office/drawing/2014/main" val="20000"/>
                    </a:ext>
                  </a:extLst>
                </a:gridCol>
                <a:gridCol w="2465569">
                  <a:extLst>
                    <a:ext uri="{9D8B030D-6E8A-4147-A177-3AD203B41FA5}">
                      <a16:colId xmlns:a16="http://schemas.microsoft.com/office/drawing/2014/main" val="20001"/>
                    </a:ext>
                  </a:extLst>
                </a:gridCol>
                <a:gridCol w="1801097">
                  <a:extLst>
                    <a:ext uri="{9D8B030D-6E8A-4147-A177-3AD203B41FA5}">
                      <a16:colId xmlns:a16="http://schemas.microsoft.com/office/drawing/2014/main" val="20002"/>
                    </a:ext>
                  </a:extLst>
                </a:gridCol>
                <a:gridCol w="1309965">
                  <a:extLst>
                    <a:ext uri="{9D8B030D-6E8A-4147-A177-3AD203B41FA5}">
                      <a16:colId xmlns:a16="http://schemas.microsoft.com/office/drawing/2014/main" val="20003"/>
                    </a:ext>
                  </a:extLst>
                </a:gridCol>
              </a:tblGrid>
              <a:tr h="37105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Device</a:t>
                      </a:r>
                    </a:p>
                  </a:txBody>
                  <a:tcPr marL="91446" marR="91446" marT="45746" marB="4574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Algorithm</a:t>
                      </a:r>
                    </a:p>
                  </a:txBody>
                  <a:tcPr marL="91446" marR="91446" marT="45746" marB="4574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err="1"/>
                        <a:t>MElements</a:t>
                      </a:r>
                      <a:r>
                        <a:rPr lang="en-US" sz="1800" dirty="0"/>
                        <a:t>/s</a:t>
                      </a:r>
                    </a:p>
                  </a:txBody>
                  <a:tcPr marL="91446" marR="91446" marT="45746" marB="4574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Speedup</a:t>
                      </a:r>
                    </a:p>
                  </a:txBody>
                  <a:tcPr marL="91446" marR="91446" marT="45746" marB="4574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extLst>
                  <a:ext uri="{0D108BD9-81ED-4DB2-BD59-A6C34878D82A}">
                    <a16:rowId xmlns:a16="http://schemas.microsoft.com/office/drawing/2014/main" val="10000"/>
                  </a:ext>
                </a:extLst>
              </a:tr>
              <a:tr h="36597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i7-930*</a:t>
                      </a:r>
                    </a:p>
                  </a:txBody>
                  <a:tcPr marL="91446" marR="91446" marT="45746" marB="4574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Optimized</a:t>
                      </a:r>
                      <a:r>
                        <a:rPr lang="en-US" sz="1800" b="1" baseline="0" dirty="0"/>
                        <a:t> &amp; </a:t>
                      </a:r>
                      <a:r>
                        <a:rPr lang="en-US" sz="1800" b="1" dirty="0"/>
                        <a:t>Parallel</a:t>
                      </a:r>
                    </a:p>
                  </a:txBody>
                  <a:tcPr marL="91446" marR="91446" marT="45746" marB="4574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130</a:t>
                      </a:r>
                    </a:p>
                  </a:txBody>
                  <a:tcPr marL="91446" marR="91446" marT="45746" marB="4574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1x</a:t>
                      </a:r>
                    </a:p>
                  </a:txBody>
                  <a:tcPr marL="91446" marR="91446" marT="45746" marB="4574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1"/>
                  </a:ext>
                </a:extLst>
              </a:tr>
              <a:tr h="37105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46" marB="4574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Simple</a:t>
                      </a:r>
                    </a:p>
                  </a:txBody>
                  <a:tcPr marL="91446" marR="91446" marT="45746" marB="4574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285</a:t>
                      </a:r>
                    </a:p>
                  </a:txBody>
                  <a:tcPr marL="91446" marR="91446" marT="45746" marB="4574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2.2x</a:t>
                      </a:r>
                    </a:p>
                  </a:txBody>
                  <a:tcPr marL="91446" marR="91446" marT="45746" marB="4574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1528900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p:cNvPicPr>
          <p:nvPr/>
        </p:nvPicPr>
        <p:blipFill>
          <a:blip r:embed="rId3" cstate="print"/>
          <a:srcRect/>
          <a:stretch>
            <a:fillRect/>
          </a:stretch>
        </p:blipFill>
        <p:spPr bwMode="auto">
          <a:xfrm>
            <a:off x="1524000" y="1463676"/>
            <a:ext cx="9105900" cy="5089525"/>
          </a:xfrm>
          <a:prstGeom prst="rect">
            <a:avLst/>
          </a:prstGeom>
          <a:noFill/>
          <a:ln w="9525">
            <a:noFill/>
            <a:miter lim="800000"/>
            <a:headEnd/>
            <a:tailEnd/>
          </a:ln>
        </p:spPr>
      </p:pic>
      <p:sp>
        <p:nvSpPr>
          <p:cNvPr id="34818" name="Title 1"/>
          <p:cNvSpPr>
            <a:spLocks noGrp="1"/>
          </p:cNvSpPr>
          <p:nvPr>
            <p:ph type="title"/>
          </p:nvPr>
        </p:nvSpPr>
        <p:spPr/>
        <p:txBody>
          <a:bodyPr/>
          <a:lstStyle/>
          <a:p>
            <a:r>
              <a:rPr lang="en-US" dirty="0"/>
              <a:t>NVIDIA Visual Profiler [</a:t>
            </a:r>
            <a:r>
              <a:rPr lang="en-US" dirty="0" err="1">
                <a:solidFill>
                  <a:srgbClr val="FFC000"/>
                </a:solidFill>
                <a:latin typeface="Consolas" panose="020B0609020204030204" pitchFamily="49" charset="0"/>
              </a:rPr>
              <a:t>nvvp</a:t>
            </a:r>
            <a:r>
              <a:rPr lang="en-US" dirty="0"/>
              <a:t>, part of CUDA installation]</a:t>
            </a:r>
          </a:p>
        </p:txBody>
      </p:sp>
      <p:sp>
        <p:nvSpPr>
          <p:cNvPr id="3" name="Slide Number Placeholder 2"/>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1CD414-73BF-4BD5-92AC-1C4E222807BA}"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Oval Callout 3"/>
          <p:cNvSpPr/>
          <p:nvPr/>
        </p:nvSpPr>
        <p:spPr>
          <a:xfrm>
            <a:off x="5562600" y="1371601"/>
            <a:ext cx="2235198" cy="907039"/>
          </a:xfrm>
          <a:prstGeom prst="wedgeEllipseCallout">
            <a:avLst>
              <a:gd name="adj1" fmla="val -56267"/>
              <a:gd name="adj2" fmla="val 127230"/>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CUDA API activity on CPU</a:t>
            </a:r>
          </a:p>
        </p:txBody>
      </p:sp>
      <p:sp>
        <p:nvSpPr>
          <p:cNvPr id="6" name="Oval Callout 5"/>
          <p:cNvSpPr/>
          <p:nvPr/>
        </p:nvSpPr>
        <p:spPr>
          <a:xfrm>
            <a:off x="6400800" y="3962401"/>
            <a:ext cx="2209800" cy="907039"/>
          </a:xfrm>
          <a:prstGeom prst="wedgeEllipseCallout">
            <a:avLst>
              <a:gd name="adj1" fmla="val -91548"/>
              <a:gd name="adj2" fmla="val -320"/>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white"/>
                </a:solidFill>
                <a:effectLst/>
                <a:uLnTx/>
                <a:uFillTx/>
                <a:latin typeface="Calibri" panose="020F0502020204030204"/>
                <a:ea typeface="+mn-ea"/>
                <a:cs typeface="+mn-cs"/>
              </a:rPr>
              <a:t>Memcpy</a:t>
            </a: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 and kernel activity on GPU</a:t>
            </a:r>
          </a:p>
        </p:txBody>
      </p:sp>
      <p:sp>
        <p:nvSpPr>
          <p:cNvPr id="8" name="Rectangle 7"/>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Left Brace 1"/>
          <p:cNvSpPr/>
          <p:nvPr/>
        </p:nvSpPr>
        <p:spPr>
          <a:xfrm>
            <a:off x="1202267" y="3441700"/>
            <a:ext cx="241300" cy="13843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p:cNvSpPr/>
          <p:nvPr/>
        </p:nvSpPr>
        <p:spPr>
          <a:xfrm rot="16200000">
            <a:off x="-232595" y="3685272"/>
            <a:ext cx="214295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interesting part,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done on the GPU</a:t>
            </a:r>
          </a:p>
        </p:txBody>
      </p:sp>
      <p:sp>
        <p:nvSpPr>
          <p:cNvPr id="9" name="Rectangle 8">
            <a:extLst>
              <a:ext uri="{FF2B5EF4-FFF2-40B4-BE49-F238E27FC236}">
                <a16:creationId xmlns:a16="http://schemas.microsoft.com/office/drawing/2014/main" id="{02A6F90E-F95F-B78D-0C5A-08B28D92C8D2}"/>
              </a:ext>
            </a:extLst>
          </p:cNvPr>
          <p:cNvSpPr/>
          <p:nvPr/>
        </p:nvSpPr>
        <p:spPr>
          <a:xfrm>
            <a:off x="4489807" y="3657600"/>
            <a:ext cx="287676" cy="1211840"/>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0" name="Rectangle 9">
            <a:extLst>
              <a:ext uri="{FF2B5EF4-FFF2-40B4-BE49-F238E27FC236}">
                <a16:creationId xmlns:a16="http://schemas.microsoft.com/office/drawing/2014/main" id="{6362EBCD-89E0-F81F-58EA-9903C8FF9448}"/>
              </a:ext>
            </a:extLst>
          </p:cNvPr>
          <p:cNvSpPr/>
          <p:nvPr/>
        </p:nvSpPr>
        <p:spPr>
          <a:xfrm>
            <a:off x="6310045" y="3784315"/>
            <a:ext cx="388706" cy="1085125"/>
          </a:xfrm>
          <a:prstGeom prst="rect">
            <a:avLst/>
          </a:prstGeom>
          <a:noFill/>
          <a:ln w="38100"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1" name="Rectangle 10">
            <a:extLst>
              <a:ext uri="{FF2B5EF4-FFF2-40B4-BE49-F238E27FC236}">
                <a16:creationId xmlns:a16="http://schemas.microsoft.com/office/drawing/2014/main" id="{9AC3197D-E62E-E183-6CDD-4D3864831A93}"/>
              </a:ext>
            </a:extLst>
          </p:cNvPr>
          <p:cNvSpPr/>
          <p:nvPr/>
        </p:nvSpPr>
        <p:spPr>
          <a:xfrm>
            <a:off x="5718237" y="2898564"/>
            <a:ext cx="956611" cy="354000"/>
          </a:xfrm>
          <a:prstGeom prst="rect">
            <a:avLst/>
          </a:prstGeom>
          <a:noFill/>
          <a:ln w="38100"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2" name="Rectangle 11">
            <a:extLst>
              <a:ext uri="{FF2B5EF4-FFF2-40B4-BE49-F238E27FC236}">
                <a16:creationId xmlns:a16="http://schemas.microsoft.com/office/drawing/2014/main" id="{89613DE7-BF9E-535D-9E07-A57E9C7CE4FF}"/>
              </a:ext>
            </a:extLst>
          </p:cNvPr>
          <p:cNvSpPr/>
          <p:nvPr/>
        </p:nvSpPr>
        <p:spPr>
          <a:xfrm>
            <a:off x="3896153" y="2895599"/>
            <a:ext cx="956611" cy="354000"/>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22325979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z="3200" dirty="0"/>
              <a:t>Detecting Low Memory Throughput</a:t>
            </a:r>
          </a:p>
        </p:txBody>
      </p:sp>
      <p:sp>
        <p:nvSpPr>
          <p:cNvPr id="8" name="Slide Number Placeholder 7"/>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BD5E9-B2AF-4CED-8270-E769573F1070}"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6868" name="Content Placeholder 2"/>
          <p:cNvSpPr>
            <a:spLocks noGrp="1"/>
          </p:cNvSpPr>
          <p:nvPr>
            <p:ph idx="4294967295"/>
          </p:nvPr>
        </p:nvSpPr>
        <p:spPr>
          <a:xfrm>
            <a:off x="1600201" y="4252086"/>
            <a:ext cx="9907639" cy="1861125"/>
          </a:xfrm>
        </p:spPr>
        <p:txBody>
          <a:bodyPr>
            <a:normAutofit/>
          </a:bodyPr>
          <a:lstStyle/>
          <a:p>
            <a:pPr eaLnBrk="1" hangingPunct="1"/>
            <a:r>
              <a:rPr lang="en-US" dirty="0"/>
              <a:t>Spent majority of time in data transfer</a:t>
            </a:r>
          </a:p>
          <a:p>
            <a:pPr lvl="1" eaLnBrk="1" hangingPunct="1"/>
            <a:r>
              <a:rPr lang="en-US" dirty="0"/>
              <a:t>Often can be overlapped with preceding or following computation</a:t>
            </a:r>
          </a:p>
          <a:p>
            <a:pPr eaLnBrk="1" hangingPunct="1"/>
            <a:endParaRPr lang="en-US" dirty="0"/>
          </a:p>
          <a:p>
            <a:pPr eaLnBrk="1" hangingPunct="1"/>
            <a:r>
              <a:rPr lang="en-US" dirty="0"/>
              <a:t>From timeline can see that throughput is low (happens over PCIe bus)</a:t>
            </a:r>
          </a:p>
        </p:txBody>
      </p:sp>
      <p:pic>
        <p:nvPicPr>
          <p:cNvPr id="6" name="Picture 2"/>
          <p:cNvPicPr>
            <a:picLocks noChangeAspect="1"/>
          </p:cNvPicPr>
          <p:nvPr/>
        </p:nvPicPr>
        <p:blipFill>
          <a:blip r:embed="rId3" cstate="print"/>
          <a:srcRect t="17941" b="31384"/>
          <a:stretch>
            <a:fillRect/>
          </a:stretch>
        </p:blipFill>
        <p:spPr bwMode="auto">
          <a:xfrm>
            <a:off x="1587436" y="924611"/>
            <a:ext cx="9017127" cy="2644214"/>
          </a:xfrm>
          <a:prstGeom prst="rect">
            <a:avLst/>
          </a:prstGeom>
          <a:noFill/>
          <a:ln w="9525">
            <a:noFill/>
            <a:miter lim="800000"/>
            <a:headEnd/>
            <a:tailEnd/>
          </a:ln>
        </p:spPr>
      </p:pic>
      <p:sp>
        <p:nvSpPr>
          <p:cNvPr id="7" name="Rectangle 6"/>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9779279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a:t>Visual Profiler Analysis</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9BB02-BF43-4B73-9CAA-E0A6E75A55A0}"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7891" name="Content Placeholder 2"/>
          <p:cNvSpPr>
            <a:spLocks noGrp="1"/>
          </p:cNvSpPr>
          <p:nvPr>
            <p:ph idx="4294967295"/>
          </p:nvPr>
        </p:nvSpPr>
        <p:spPr>
          <a:xfrm>
            <a:off x="867266" y="1949777"/>
            <a:ext cx="8839200" cy="3919538"/>
          </a:xfrm>
        </p:spPr>
        <p:txBody>
          <a:bodyPr/>
          <a:lstStyle/>
          <a:p>
            <a:r>
              <a:rPr lang="en-US" dirty="0"/>
              <a:t>How do we know when there is an optimization opportunity?</a:t>
            </a:r>
          </a:p>
          <a:p>
            <a:pPr lvl="1"/>
            <a:r>
              <a:rPr lang="en-US" dirty="0"/>
              <a:t>Timeline visualization seems to indicate an opportunity</a:t>
            </a:r>
          </a:p>
          <a:p>
            <a:pPr lvl="1"/>
            <a:r>
              <a:rPr lang="en-US" dirty="0"/>
              <a:t>Documentation gives guidance and strategies for tuning</a:t>
            </a:r>
          </a:p>
          <a:p>
            <a:pPr lvl="2"/>
            <a:r>
              <a:rPr lang="en-US" dirty="0"/>
              <a:t>CUDA Best Practices Guide</a:t>
            </a:r>
          </a:p>
          <a:p>
            <a:pPr lvl="2"/>
            <a:r>
              <a:rPr lang="en-US" dirty="0"/>
              <a:t>CUDA Programming Guide</a:t>
            </a:r>
          </a:p>
          <a:p>
            <a:pPr lvl="2"/>
            <a:endParaRPr lang="en-US" dirty="0"/>
          </a:p>
          <a:p>
            <a:r>
              <a:rPr lang="en-US" dirty="0"/>
              <a:t>Visual Profiler analyzes your application</a:t>
            </a:r>
          </a:p>
          <a:p>
            <a:pPr lvl="1"/>
            <a:r>
              <a:rPr lang="en-US" dirty="0"/>
              <a:t>Uses timeline and other collected information</a:t>
            </a:r>
          </a:p>
          <a:p>
            <a:pPr lvl="1"/>
            <a:r>
              <a:rPr lang="en-US" dirty="0"/>
              <a:t>Highlights specific guidance from Best Practices</a:t>
            </a:r>
          </a:p>
          <a:p>
            <a:pPr lvl="1"/>
            <a:r>
              <a:rPr lang="en-US" dirty="0"/>
              <a:t>Like having a customized Best Practices Guide for your application</a:t>
            </a:r>
          </a:p>
        </p:txBody>
      </p:sp>
      <p:sp>
        <p:nvSpPr>
          <p:cNvPr id="5" name="Rectangle 4"/>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56630557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a:t>Visual Profiler Analysis</a:t>
            </a:r>
          </a:p>
        </p:txBody>
      </p:sp>
      <p:sp>
        <p:nvSpPr>
          <p:cNvPr id="7" name="Slide Number Placeholder 6"/>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114A0-402D-4FDE-A3EB-213FB70FF135}"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Content Placeholder 3"/>
          <p:cNvPicPr>
            <a:picLocks noGrp="1" noChangeAspect="1"/>
          </p:cNvPicPr>
          <p:nvPr>
            <p:ph idx="4294967295"/>
          </p:nvPr>
        </p:nvPicPr>
        <p:blipFill>
          <a:blip r:embed="rId3" cstate="print"/>
          <a:srcRect/>
          <a:stretch>
            <a:fillRect/>
          </a:stretch>
        </p:blipFill>
        <p:spPr>
          <a:xfrm>
            <a:off x="1220772" y="1295400"/>
            <a:ext cx="8305800" cy="4806950"/>
          </a:xfrm>
        </p:spPr>
      </p:pic>
      <p:sp>
        <p:nvSpPr>
          <p:cNvPr id="5" name="Oval Callout 4"/>
          <p:cNvSpPr/>
          <p:nvPr/>
        </p:nvSpPr>
        <p:spPr>
          <a:xfrm>
            <a:off x="3582972" y="3351696"/>
            <a:ext cx="2133600" cy="991704"/>
          </a:xfrm>
          <a:prstGeom prst="wedgeEllipseCallout">
            <a:avLst>
              <a:gd name="adj1" fmla="val -17978"/>
              <a:gd name="adj2" fmla="val 124006"/>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Several types of analysis are provided</a:t>
            </a:r>
          </a:p>
        </p:txBody>
      </p:sp>
      <p:sp>
        <p:nvSpPr>
          <p:cNvPr id="6" name="Oval Callout 5"/>
          <p:cNvSpPr/>
          <p:nvPr/>
        </p:nvSpPr>
        <p:spPr>
          <a:xfrm>
            <a:off x="8713774" y="3005667"/>
            <a:ext cx="2717798" cy="1245704"/>
          </a:xfrm>
          <a:prstGeom prst="wedgeEllipseCallout">
            <a:avLst>
              <a:gd name="adj1" fmla="val -44916"/>
              <a:gd name="adj2" fmla="val 134028"/>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Analysis pointing out low </a:t>
            </a:r>
            <a:r>
              <a:rPr kumimoji="0" lang="en-US" sz="2000" b="1" i="0" u="none" strike="noStrike" kern="1200" cap="none" spc="0" normalizeH="0" baseline="0" noProof="0" dirty="0" err="1">
                <a:ln>
                  <a:noFill/>
                </a:ln>
                <a:solidFill>
                  <a:prstClr val="white"/>
                </a:solidFill>
                <a:effectLst/>
                <a:uLnTx/>
                <a:uFillTx/>
                <a:latin typeface="Courier New" pitchFamily="49" charset="0"/>
                <a:ea typeface="+mn-ea"/>
                <a:cs typeface="Courier New" pitchFamily="49" charset="0"/>
              </a:rPr>
              <a:t>memcpy</a:t>
            </a: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 throughput</a:t>
            </a:r>
          </a:p>
        </p:txBody>
      </p:sp>
      <p:sp>
        <p:nvSpPr>
          <p:cNvPr id="9" name="Rectangle 8"/>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9885411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a:t>Online Optimization Help</a:t>
            </a:r>
          </a:p>
        </p:txBody>
      </p:sp>
      <p:sp>
        <p:nvSpPr>
          <p:cNvPr id="7" name="Slide Number Placeholder 6"/>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57D7F-CAB1-4F9A-9C43-B35D6F49434B}"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9939" name="Content Placeholder 3"/>
          <p:cNvPicPr>
            <a:picLocks noGrp="1" noChangeAspect="1"/>
          </p:cNvPicPr>
          <p:nvPr>
            <p:ph idx="4294967295"/>
          </p:nvPr>
        </p:nvPicPr>
        <p:blipFill>
          <a:blip r:embed="rId3" cstate="print"/>
          <a:srcRect/>
          <a:stretch>
            <a:fillRect/>
          </a:stretch>
        </p:blipFill>
        <p:spPr>
          <a:xfrm>
            <a:off x="2050325" y="1856032"/>
            <a:ext cx="8077200" cy="4445000"/>
          </a:xfrm>
        </p:spPr>
      </p:pic>
      <p:pic>
        <p:nvPicPr>
          <p:cNvPr id="39940" name="Picture 4"/>
          <p:cNvPicPr>
            <a:picLocks noChangeAspect="1"/>
          </p:cNvPicPr>
          <p:nvPr/>
        </p:nvPicPr>
        <p:blipFill>
          <a:blip r:embed="rId4" cstate="print"/>
          <a:srcRect/>
          <a:stretch>
            <a:fillRect/>
          </a:stretch>
        </p:blipFill>
        <p:spPr bwMode="auto">
          <a:xfrm>
            <a:off x="1524000" y="1143002"/>
            <a:ext cx="7886700" cy="539751"/>
          </a:xfrm>
          <a:prstGeom prst="rect">
            <a:avLst/>
          </a:prstGeom>
          <a:noFill/>
          <a:ln w="9525">
            <a:noFill/>
            <a:miter lim="800000"/>
            <a:headEnd/>
            <a:tailEnd/>
          </a:ln>
        </p:spPr>
      </p:pic>
      <p:sp>
        <p:nvSpPr>
          <p:cNvPr id="6" name="Oval Callout 5"/>
          <p:cNvSpPr/>
          <p:nvPr/>
        </p:nvSpPr>
        <p:spPr>
          <a:xfrm>
            <a:off x="8229600" y="2159000"/>
            <a:ext cx="2362200" cy="1245704"/>
          </a:xfrm>
          <a:prstGeom prst="wedgeEllipseCallout">
            <a:avLst>
              <a:gd name="adj1" fmla="val -14236"/>
              <a:gd name="adj2" fmla="val -95682"/>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Each analysis has link to Best Practices documentation</a:t>
            </a:r>
          </a:p>
        </p:txBody>
      </p:sp>
      <p:sp>
        <p:nvSpPr>
          <p:cNvPr id="8" name="Rectangle 7"/>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p:cNvSpPr/>
          <p:nvPr/>
        </p:nvSpPr>
        <p:spPr>
          <a:xfrm>
            <a:off x="4496581" y="2620500"/>
            <a:ext cx="15240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DECA1EB-C4E7-919D-87F7-837CE1AA35C4}"/>
              </a:ext>
            </a:extLst>
          </p:cNvPr>
          <p:cNvSpPr/>
          <p:nvPr/>
        </p:nvSpPr>
        <p:spPr>
          <a:xfrm>
            <a:off x="1790700" y="1417320"/>
            <a:ext cx="5105400" cy="35052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664089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209800" y="1525589"/>
            <a:ext cx="5791200" cy="3570287"/>
          </a:xfrm>
          <a:prstGeom prst="rect">
            <a:avLst/>
          </a:prstGeom>
          <a:solidFill>
            <a:schemeClr val="bg1">
              <a:lumMod val="95000"/>
            </a:schemeClr>
          </a:solidFill>
          <a:ln>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rgbClr val="33CCCC"/>
                </a:solidFill>
                <a:effectLst/>
                <a:uLnTx/>
                <a:uFillTx/>
                <a:latin typeface="Consolas" pitchFamily="49" charset="0"/>
                <a:ea typeface="Tahoma" pitchFamily="34" charset="0"/>
                <a:cs typeface="Consolas" pitchFamily="49" charset="0"/>
              </a:rPr>
              <a:t>int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rgbClr val="33CCCC"/>
                </a:solidFill>
                <a:effectLst/>
                <a:uLnTx/>
                <a:uFillTx/>
                <a:latin typeface="Consolas" pitchFamily="49" charset="0"/>
                <a:ea typeface="Tahoma" pitchFamily="34" charset="0"/>
                <a:cs typeface="Consolas" pitchFamily="49" charset="0"/>
              </a:rPr>
              <a:t>int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size = N * </a:t>
            </a:r>
            <a:r>
              <a:rPr kumimoji="0" lang="en-US" sz="1600" b="0" i="0" u="none" strike="noStrike" kern="0" cap="none" spc="0" normalizeH="0" baseline="0" noProof="0" dirty="0" err="1">
                <a:ln>
                  <a:noFill/>
                </a:ln>
                <a:solidFill>
                  <a:srgbClr val="33CCCC"/>
                </a:solidFill>
                <a:effectLst/>
                <a:uLnTx/>
                <a:uFillTx/>
                <a:latin typeface="Consolas" pitchFamily="49" charset="0"/>
                <a:ea typeface="Tahoma" pitchFamily="34" charset="0"/>
                <a:cs typeface="Consolas" pitchFamily="49" charset="0"/>
              </a:rPr>
              <a:t>sizeof</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r>
              <a:rPr kumimoji="0" lang="en-US" sz="1600" b="0"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rPr>
              <a:t>float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rgbClr val="33CCCC"/>
                </a:solidFill>
                <a:effectLst/>
                <a:uLnTx/>
                <a:uFillTx/>
                <a:latin typeface="Consolas" pitchFamily="49" charset="0"/>
                <a:ea typeface="Tahoma" pitchFamily="34" charset="0"/>
                <a:cs typeface="Consolas" pitchFamily="49" charset="0"/>
              </a:rPr>
              <a:t>int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wsize</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 (2 * RADIUS + 1) * </a:t>
            </a:r>
            <a:r>
              <a:rPr kumimoji="0" lang="en-US" sz="1600" b="0" i="0" u="none" strike="noStrike" kern="0" cap="none" spc="0" normalizeH="0" baseline="0" noProof="0" dirty="0" err="1">
                <a:ln>
                  <a:noFill/>
                </a:ln>
                <a:solidFill>
                  <a:srgbClr val="33CCCC"/>
                </a:solidFill>
                <a:effectLst/>
                <a:uLnTx/>
                <a:uFillTx/>
                <a:latin typeface="Consolas" pitchFamily="49" charset="0"/>
                <a:ea typeface="Tahoma" pitchFamily="34" charset="0"/>
                <a:cs typeface="Consolas" pitchFamily="49" charset="0"/>
              </a:rPr>
              <a:t>sizeof</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r>
              <a:rPr kumimoji="0" lang="en-US" sz="1600" b="0"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rPr>
              <a:t>float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a:ln>
                  <a:noFill/>
                </a:ln>
                <a:solidFill>
                  <a:srgbClr val="E78A2D"/>
                </a:solidFill>
                <a:effectLst/>
                <a:uLnTx/>
                <a:uFillTx/>
                <a:latin typeface="Consolas" pitchFamily="49" charset="0"/>
                <a:ea typeface="Tahoma" pitchFamily="34" charset="0"/>
                <a:cs typeface="Consolas" pitchFamily="49" charset="0"/>
              </a:rPr>
              <a:t>//allocate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  float *weights; </a:t>
            </a:r>
            <a:r>
              <a:rPr kumimoji="0" lang="en-US" sz="1600" b="1" i="0" u="none" strike="noStrike" kern="0" cap="none" spc="0" normalizeH="0" baseline="0" noProof="0" dirty="0" err="1">
                <a:ln>
                  <a:noFill/>
                </a:ln>
                <a:solidFill>
                  <a:srgbClr val="0000FF"/>
                </a:solidFill>
                <a:effectLst/>
                <a:uLnTx/>
                <a:uFillTx/>
                <a:latin typeface="Consolas" pitchFamily="49" charset="0"/>
                <a:ea typeface="Tahoma" pitchFamily="34" charset="0"/>
                <a:cs typeface="Consolas" pitchFamily="49" charset="0"/>
              </a:rPr>
              <a:t>cudaMallocHost</a:t>
            </a: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(&amp;weights, </a:t>
            </a:r>
            <a:r>
              <a:rPr kumimoji="0" lang="en-US" sz="1600" b="1" i="0" u="none" strike="noStrike" kern="0" cap="none" spc="0" normalizeH="0" baseline="0" noProof="0" dirty="0" err="1">
                <a:ln>
                  <a:noFill/>
                </a:ln>
                <a:solidFill>
                  <a:srgbClr val="0000FF"/>
                </a:solidFill>
                <a:effectLst/>
                <a:uLnTx/>
                <a:uFillTx/>
                <a:latin typeface="Consolas" pitchFamily="49" charset="0"/>
                <a:ea typeface="Tahoma" pitchFamily="34" charset="0"/>
                <a:cs typeface="Consolas" pitchFamily="49" charset="0"/>
              </a:rPr>
              <a:t>wsize</a:t>
            </a: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  float *in;      </a:t>
            </a:r>
            <a:r>
              <a:rPr kumimoji="0" lang="en-US" sz="1600" b="1" i="0" u="none" strike="noStrike" kern="0" cap="none" spc="0" normalizeH="0" baseline="0" noProof="0" dirty="0" err="1">
                <a:ln>
                  <a:noFill/>
                </a:ln>
                <a:solidFill>
                  <a:srgbClr val="0000FF"/>
                </a:solidFill>
                <a:effectLst/>
                <a:uLnTx/>
                <a:uFillTx/>
                <a:latin typeface="Consolas" pitchFamily="49" charset="0"/>
                <a:ea typeface="Tahoma" pitchFamily="34" charset="0"/>
                <a:cs typeface="Consolas" pitchFamily="49" charset="0"/>
              </a:rPr>
              <a:t>cudaMallocHost</a:t>
            </a: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(&amp;in,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  float *out;     </a:t>
            </a:r>
            <a:r>
              <a:rPr kumimoji="0" lang="en-US" sz="1600" b="1" i="0" u="none" strike="noStrike" kern="0" cap="none" spc="0" normalizeH="0" baseline="0" noProof="0" dirty="0" err="1">
                <a:ln>
                  <a:noFill/>
                </a:ln>
                <a:solidFill>
                  <a:srgbClr val="0000FF"/>
                </a:solidFill>
                <a:effectLst/>
                <a:uLnTx/>
                <a:uFillTx/>
                <a:latin typeface="Consolas" pitchFamily="49" charset="0"/>
                <a:ea typeface="Tahoma" pitchFamily="34" charset="0"/>
                <a:cs typeface="Consolas" pitchFamily="49" charset="0"/>
              </a:rPr>
              <a:t>cudaMallocHost</a:t>
            </a: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(&amp;out,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initializeWeights</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(weights, RADIUS);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initializeArray</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(in,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rPr>
              <a:t>float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d_weights</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cudaMalloc</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(&amp;</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d_weights</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rPr>
              <a:t>float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d_in</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cudaMalloc</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(&amp;</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d_in</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rPr>
              <a:t>float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d_out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cudaMalloc</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(&amp;</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d_out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0963" name="Title 1"/>
          <p:cNvSpPr>
            <a:spLocks noGrp="1"/>
          </p:cNvSpPr>
          <p:nvPr>
            <p:ph type="title"/>
          </p:nvPr>
        </p:nvSpPr>
        <p:spPr/>
        <p:txBody>
          <a:bodyPr/>
          <a:lstStyle/>
          <a:p>
            <a:r>
              <a:rPr lang="en-US" sz="3400" dirty="0"/>
              <a:t>Pinned CPU Memory Implementation </a:t>
            </a:r>
          </a:p>
        </p:txBody>
      </p:sp>
      <p:sp>
        <p:nvSpPr>
          <p:cNvPr id="7" name="Slide Number Placeholder 6"/>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147E9E-7AA2-4D88-89C6-B2D62400FA39}"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Oval Callout 4"/>
          <p:cNvSpPr/>
          <p:nvPr/>
        </p:nvSpPr>
        <p:spPr>
          <a:xfrm>
            <a:off x="7696200" y="3200400"/>
            <a:ext cx="2794000" cy="1330208"/>
          </a:xfrm>
          <a:prstGeom prst="wedgeEllipseCallout">
            <a:avLst>
              <a:gd name="adj1" fmla="val -65775"/>
              <a:gd name="adj2" fmla="val -70182"/>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CPU allocations use pinned memory to enable fast </a:t>
            </a:r>
            <a:r>
              <a:rPr kumimoji="0" lang="en-US" sz="1600" b="1" i="0" u="none" strike="noStrike" kern="1200" cap="none" spc="0" normalizeH="0" baseline="0" noProof="0" dirty="0" err="1">
                <a:ln>
                  <a:noFill/>
                </a:ln>
                <a:solidFill>
                  <a:prstClr val="white"/>
                </a:solidFill>
                <a:effectLst/>
                <a:uLnTx/>
                <a:uFillTx/>
                <a:latin typeface="Calibri" panose="020F0502020204030204"/>
                <a:ea typeface="+mn-ea"/>
                <a:cs typeface="+mn-cs"/>
              </a:rPr>
              <a:t>memcpy</a:t>
            </a: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ounded Rectangle 7"/>
          <p:cNvSpPr/>
          <p:nvPr/>
        </p:nvSpPr>
        <p:spPr>
          <a:xfrm>
            <a:off x="5257801" y="5334001"/>
            <a:ext cx="1699951" cy="907039"/>
          </a:xfrm>
          <a:prstGeom prst="roundRect">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No other changes</a:t>
            </a:r>
          </a:p>
        </p:txBody>
      </p:sp>
      <p:sp>
        <p:nvSpPr>
          <p:cNvPr id="10" name="Rectangle 9"/>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847052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Good to Remember</a:t>
            </a:r>
          </a:p>
        </p:txBody>
      </p:sp>
      <p:sp>
        <p:nvSpPr>
          <p:cNvPr id="3" name="Content Placeholder 2"/>
          <p:cNvSpPr>
            <a:spLocks noGrp="1"/>
          </p:cNvSpPr>
          <p:nvPr>
            <p:ph idx="1"/>
          </p:nvPr>
        </p:nvSpPr>
        <p:spPr/>
        <p:txBody>
          <a:bodyPr>
            <a:normAutofit/>
          </a:bodyPr>
          <a:lstStyle/>
          <a:p>
            <a:r>
              <a:rPr lang="en-US" sz="2000" dirty="0"/>
              <a:t>Balanced pipeline: each of pipeline stage takes the same amount of time to complete</a:t>
            </a:r>
          </a:p>
          <a:p>
            <a:r>
              <a:rPr lang="en-US" sz="2000" dirty="0"/>
              <a:t>Non-balanced: will be stations that wait for the laggard station at every single cycle</a:t>
            </a:r>
          </a:p>
          <a:p>
            <a:r>
              <a:rPr lang="en-US" sz="2000" dirty="0"/>
              <a:t>Common sense: If there is a station that takes a significantly longer time since it does significantly more than other stations, it should be broken into two and the length of the pipeline increases by one station</a:t>
            </a:r>
          </a:p>
          <a:p>
            <a:pPr lvl="1"/>
            <a:r>
              <a:rPr lang="en-US" sz="1600" dirty="0"/>
              <a:t>Leads to deeper pipelines</a:t>
            </a:r>
          </a:p>
          <a:p>
            <a:pPr lvl="1"/>
            <a:r>
              <a:rPr lang="en-US" sz="1600" dirty="0"/>
              <a:t>Typical pipeline depth today: 12-15 stages</a:t>
            </a:r>
          </a:p>
          <a:p>
            <a:endParaRPr lang="en-US" sz="2000" dirty="0"/>
          </a:p>
          <a:p>
            <a:r>
              <a:rPr lang="en-US" sz="2000" dirty="0"/>
              <a:t>The amount of time required to complete one stage of the pipeline: one clock cycle</a:t>
            </a:r>
          </a:p>
          <a:p>
            <a:r>
              <a:rPr lang="en-US" sz="2000" dirty="0"/>
              <a:t>Pipelined processor: one instruction retired at each clock cycle</a:t>
            </a:r>
          </a:p>
          <a:p>
            <a:r>
              <a:rPr lang="en-US" sz="2000" dirty="0"/>
              <a:t>Non-pipelined processor: no overlap when executing instructions</a:t>
            </a:r>
          </a:p>
          <a:p>
            <a:r>
              <a:rPr lang="en-US" sz="2000" dirty="0"/>
              <a:t>Important Remark:</a:t>
            </a:r>
          </a:p>
          <a:p>
            <a:pPr lvl="1"/>
            <a:r>
              <a:rPr lang="en-US" sz="1800" dirty="0"/>
              <a:t>Pipelining does not decrease the time to complete one instruction but rather it increases the throughput of the processor by overlapping different stages of processing of different instructions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00702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t>Pinned Memory</a:t>
            </a:r>
          </a:p>
        </p:txBody>
      </p:sp>
      <p:sp>
        <p:nvSpPr>
          <p:cNvPr id="18435" name="Content Placeholder 2"/>
          <p:cNvSpPr>
            <a:spLocks noGrp="1"/>
          </p:cNvSpPr>
          <p:nvPr>
            <p:ph sz="half" idx="1"/>
          </p:nvPr>
        </p:nvSpPr>
        <p:spPr/>
        <p:txBody>
          <a:bodyPr/>
          <a:lstStyle/>
          <a:p>
            <a:endParaRPr lang="en-US" dirty="0"/>
          </a:p>
          <a:p>
            <a:r>
              <a:rPr lang="en-US" dirty="0"/>
              <a:t>DMA (direct memory access) uses </a:t>
            </a:r>
            <a:r>
              <a:rPr lang="en-US" dirty="0">
                <a:solidFill>
                  <a:srgbClr val="0070C0"/>
                </a:solidFill>
              </a:rPr>
              <a:t>physical addresses</a:t>
            </a:r>
          </a:p>
          <a:p>
            <a:endParaRPr lang="en-US" dirty="0"/>
          </a:p>
          <a:p>
            <a:r>
              <a:rPr lang="en-US" dirty="0"/>
              <a:t>The OS could accidentally page out the data that is being read or written by a DMA and page in another virtual page into the same location</a:t>
            </a:r>
          </a:p>
          <a:p>
            <a:endParaRPr lang="en-US" dirty="0"/>
          </a:p>
          <a:p>
            <a:r>
              <a:rPr lang="en-US" dirty="0"/>
              <a:t>Pinned memory cannot not be paged out</a:t>
            </a:r>
          </a:p>
          <a:p>
            <a:endParaRPr lang="en-US" dirty="0"/>
          </a:p>
        </p:txBody>
      </p:sp>
      <p:sp>
        <p:nvSpPr>
          <p:cNvPr id="18436" name="Content Placeholder 3"/>
          <p:cNvSpPr>
            <a:spLocks noGrp="1"/>
          </p:cNvSpPr>
          <p:nvPr>
            <p:ph sz="half" idx="2"/>
          </p:nvPr>
        </p:nvSpPr>
        <p:spPr/>
        <p:txBody>
          <a:bodyPr/>
          <a:lstStyle/>
          <a:p>
            <a:endParaRPr lang="en-US" dirty="0"/>
          </a:p>
          <a:p>
            <a:r>
              <a:rPr lang="en-US" dirty="0"/>
              <a:t>If a source or destination of a </a:t>
            </a:r>
            <a:r>
              <a:rPr lang="en-US" dirty="0" err="1">
                <a:latin typeface="Courier New" panose="02070309020205020404" pitchFamily="49" charset="0"/>
                <a:cs typeface="Courier New" panose="02070309020205020404" pitchFamily="49" charset="0"/>
              </a:rPr>
              <a:t>cudaMemCpy</a:t>
            </a:r>
            <a:r>
              <a:rPr lang="en-US" dirty="0">
                <a:latin typeface="Courier New" panose="02070309020205020404" pitchFamily="49" charset="0"/>
                <a:cs typeface="Courier New" panose="02070309020205020404" pitchFamily="49" charset="0"/>
              </a:rPr>
              <a:t>()</a:t>
            </a:r>
            <a:r>
              <a:rPr lang="en-US" dirty="0"/>
              <a:t> in the host memory is not pinned, it needs to be first copied to a pinned memory – extra overhead</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cudaMemcpy</a:t>
            </a:r>
            <a:r>
              <a:rPr lang="en-US" dirty="0"/>
              <a:t> faster with pinned host memory source or destination</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normAutofit/>
          </a:bodyPr>
          <a:lstStyle/>
          <a:p>
            <a:r>
              <a:rPr lang="en-US" dirty="0"/>
              <a:t>Allocate/Free Pinned Memory (a.k.a. Page Locked Memory)</a:t>
            </a:r>
          </a:p>
        </p:txBody>
      </p:sp>
      <p:sp>
        <p:nvSpPr>
          <p:cNvPr id="3" name="Content Placeholder 2"/>
          <p:cNvSpPr>
            <a:spLocks noGrp="1"/>
          </p:cNvSpPr>
          <p:nvPr>
            <p:ph idx="1"/>
          </p:nvPr>
        </p:nvSpPr>
        <p:spPr/>
        <p:txBody>
          <a:bodyPr/>
          <a:lstStyle/>
          <a:p>
            <a:pPr>
              <a:defRPr/>
            </a:pPr>
            <a:endParaRPr lang="en-US" sz="2400" dirty="0">
              <a:latin typeface="Courier New" panose="02070309020205020404" pitchFamily="49" charset="0"/>
              <a:ea typeface="ＭＳ Ｐゴシック" pitchFamily="34" charset="-128"/>
              <a:cs typeface="Courier New" panose="02070309020205020404" pitchFamily="49" charset="0"/>
            </a:endParaRPr>
          </a:p>
          <a:p>
            <a:pPr>
              <a:defRPr/>
            </a:pPr>
            <a:r>
              <a:rPr lang="en-US" sz="2400" dirty="0" err="1">
                <a:latin typeface="Courier New" panose="02070309020205020404" pitchFamily="49" charset="0"/>
                <a:ea typeface="ＭＳ Ｐゴシック" pitchFamily="34" charset="-128"/>
                <a:cs typeface="Courier New" panose="02070309020205020404" pitchFamily="49" charset="0"/>
              </a:rPr>
              <a:t>cudaHostAlloc</a:t>
            </a:r>
            <a:r>
              <a:rPr lang="en-US" sz="2400" dirty="0">
                <a:latin typeface="Courier New" panose="02070309020205020404" pitchFamily="49" charset="0"/>
                <a:ea typeface="ＭＳ Ｐゴシック" pitchFamily="34" charset="-128"/>
                <a:cs typeface="Courier New" panose="02070309020205020404" pitchFamily="49" charset="0"/>
              </a:rPr>
              <a:t>()</a:t>
            </a:r>
          </a:p>
          <a:p>
            <a:pPr lvl="1">
              <a:defRPr/>
            </a:pPr>
            <a:r>
              <a:rPr lang="en-US" sz="1600" dirty="0">
                <a:ea typeface="ＭＳ Ｐゴシック" charset="-128"/>
              </a:rPr>
              <a:t>Three parameters</a:t>
            </a:r>
          </a:p>
          <a:p>
            <a:pPr lvl="1">
              <a:defRPr/>
            </a:pPr>
            <a:r>
              <a:rPr lang="en-US" sz="1600" dirty="0">
                <a:ea typeface="ＭＳ Ｐゴシック" charset="-128"/>
              </a:rPr>
              <a:t>Address of pointer to the allocated memory</a:t>
            </a:r>
          </a:p>
          <a:p>
            <a:pPr lvl="1">
              <a:defRPr/>
            </a:pPr>
            <a:r>
              <a:rPr lang="en-US" sz="1600" dirty="0">
                <a:ea typeface="ＭＳ Ｐゴシック" charset="-128"/>
              </a:rPr>
              <a:t>Size of the allocated memory in bytes</a:t>
            </a:r>
          </a:p>
          <a:p>
            <a:pPr lvl="1">
              <a:defRPr/>
            </a:pPr>
            <a:r>
              <a:rPr lang="en-US" sz="1600" dirty="0">
                <a:ea typeface="ＭＳ Ｐゴシック" charset="-128"/>
              </a:rPr>
              <a:t>Option – use </a:t>
            </a:r>
            <a:r>
              <a:rPr lang="en-US" sz="1600" dirty="0" err="1">
                <a:latin typeface="Courier New" panose="02070309020205020404" pitchFamily="49" charset="0"/>
                <a:ea typeface="ＭＳ Ｐゴシック" charset="-128"/>
                <a:cs typeface="Courier New" panose="02070309020205020404" pitchFamily="49" charset="0"/>
              </a:rPr>
              <a:t>cudaHostAllocDefault</a:t>
            </a:r>
            <a:r>
              <a:rPr lang="en-US" sz="1600" dirty="0">
                <a:ea typeface="ＭＳ Ｐゴシック" charset="-128"/>
              </a:rPr>
              <a:t> for now</a:t>
            </a:r>
          </a:p>
          <a:p>
            <a:pPr lvl="2">
              <a:defRPr/>
            </a:pPr>
            <a:endParaRPr lang="en-US" sz="1600" dirty="0">
              <a:ea typeface="ＭＳ Ｐゴシック" charset="-128"/>
            </a:endParaRPr>
          </a:p>
          <a:p>
            <a:pPr>
              <a:defRPr/>
            </a:pPr>
            <a:r>
              <a:rPr lang="en-US" sz="2400" dirty="0" err="1">
                <a:latin typeface="Courier New" panose="02070309020205020404" pitchFamily="49" charset="0"/>
                <a:ea typeface="ＭＳ Ｐゴシック" pitchFamily="34" charset="-128"/>
                <a:cs typeface="Courier New" panose="02070309020205020404" pitchFamily="49" charset="0"/>
              </a:rPr>
              <a:t>cudaFreeHost</a:t>
            </a:r>
            <a:r>
              <a:rPr lang="en-US" sz="2400" dirty="0">
                <a:latin typeface="Courier New" panose="02070309020205020404" pitchFamily="49" charset="0"/>
                <a:ea typeface="ＭＳ Ｐゴシック" pitchFamily="34" charset="-128"/>
                <a:cs typeface="Courier New" panose="02070309020205020404" pitchFamily="49" charset="0"/>
              </a:rPr>
              <a:t>()</a:t>
            </a:r>
          </a:p>
          <a:p>
            <a:pPr lvl="1">
              <a:defRPr/>
            </a:pPr>
            <a:r>
              <a:rPr lang="en-US" sz="1600" dirty="0">
                <a:ea typeface="ＭＳ Ｐゴシック" charset="-128"/>
              </a:rPr>
              <a:t>One parameter</a:t>
            </a:r>
          </a:p>
          <a:p>
            <a:pPr lvl="1">
              <a:defRPr/>
            </a:pPr>
            <a:r>
              <a:rPr lang="en-US" sz="1600" dirty="0">
                <a:ea typeface="ＭＳ Ｐゴシック" charset="-128"/>
              </a:rPr>
              <a:t>Pointer to the memory to be freed</a:t>
            </a:r>
          </a:p>
          <a:p>
            <a:pPr marL="0" indent="0">
              <a:buNone/>
              <a:defRPr/>
            </a:pPr>
            <a:endParaRPr lang="en-US" sz="2400" dirty="0">
              <a:ea typeface="ＭＳ Ｐゴシック" pitchFamily="34" charset="-128"/>
            </a:endParaRPr>
          </a:p>
        </p:txBody>
      </p:sp>
    </p:spTree>
    <p:extLst>
      <p:ext uri="{BB962C8B-B14F-4D97-AF65-F5344CB8AC3E}">
        <p14:creationId xmlns:p14="http://schemas.microsoft.com/office/powerpoint/2010/main" val="409756189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Pinned CPU Memory Result</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F0CDE-C4FE-4251-9F15-185A547C4D7D}"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Content Placeholder 4"/>
          <p:cNvPicPr>
            <a:picLocks noGrp="1" noChangeAspect="1"/>
          </p:cNvPicPr>
          <p:nvPr>
            <p:ph idx="4294967295"/>
          </p:nvPr>
        </p:nvPicPr>
        <p:blipFill>
          <a:blip r:embed="rId3" cstate="print"/>
          <a:srcRect t="18747" b="6665"/>
          <a:stretch>
            <a:fillRect/>
          </a:stretch>
        </p:blipFill>
        <p:spPr>
          <a:xfrm>
            <a:off x="1127125" y="1824124"/>
            <a:ext cx="9045575" cy="3697288"/>
          </a:xfrm>
        </p:spPr>
      </p:pic>
      <p:sp>
        <p:nvSpPr>
          <p:cNvPr id="5" name="Rectangle 4"/>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83993594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Pinned CPU Memory Result</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F0CDE-C4FE-4251-9F15-185A547C4D7D}"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Content Placeholder 4"/>
          <p:cNvPicPr>
            <a:picLocks noGrp="1" noChangeAspect="1"/>
          </p:cNvPicPr>
          <p:nvPr>
            <p:ph idx="4294967295"/>
          </p:nvPr>
        </p:nvPicPr>
        <p:blipFill>
          <a:blip r:embed="rId3" cstate="print"/>
          <a:srcRect t="18747" b="6665"/>
          <a:stretch>
            <a:fillRect/>
          </a:stretch>
        </p:blipFill>
        <p:spPr>
          <a:xfrm>
            <a:off x="1127125" y="1824124"/>
            <a:ext cx="9045575" cy="3697288"/>
          </a:xfrm>
        </p:spPr>
      </p:pic>
      <p:sp>
        <p:nvSpPr>
          <p:cNvPr id="5" name="Rectangle 4"/>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aphicFrame>
        <p:nvGraphicFramePr>
          <p:cNvPr id="7" name="Table 6"/>
          <p:cNvGraphicFramePr>
            <a:graphicFrameLocks noGrp="1"/>
          </p:cNvGraphicFramePr>
          <p:nvPr/>
        </p:nvGraphicFramePr>
        <p:xfrm>
          <a:off x="2517776" y="4364567"/>
          <a:ext cx="7502525" cy="1477962"/>
        </p:xfrm>
        <a:graphic>
          <a:graphicData uri="http://schemas.openxmlformats.org/drawingml/2006/table">
            <a:tbl>
              <a:tblPr firstRow="1"/>
              <a:tblGrid>
                <a:gridCol w="1925894">
                  <a:extLst>
                    <a:ext uri="{9D8B030D-6E8A-4147-A177-3AD203B41FA5}">
                      <a16:colId xmlns:a16="http://schemas.microsoft.com/office/drawing/2014/main" val="20000"/>
                    </a:ext>
                  </a:extLst>
                </a:gridCol>
                <a:gridCol w="2465569">
                  <a:extLst>
                    <a:ext uri="{9D8B030D-6E8A-4147-A177-3AD203B41FA5}">
                      <a16:colId xmlns:a16="http://schemas.microsoft.com/office/drawing/2014/main" val="20001"/>
                    </a:ext>
                  </a:extLst>
                </a:gridCol>
                <a:gridCol w="1801097">
                  <a:extLst>
                    <a:ext uri="{9D8B030D-6E8A-4147-A177-3AD203B41FA5}">
                      <a16:colId xmlns:a16="http://schemas.microsoft.com/office/drawing/2014/main" val="20002"/>
                    </a:ext>
                  </a:extLst>
                </a:gridCol>
                <a:gridCol w="1309965">
                  <a:extLst>
                    <a:ext uri="{9D8B030D-6E8A-4147-A177-3AD203B41FA5}">
                      <a16:colId xmlns:a16="http://schemas.microsoft.com/office/drawing/2014/main" val="20003"/>
                    </a:ext>
                  </a:extLst>
                </a:gridCol>
              </a:tblGrid>
              <a:tr h="370742">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Device</a:t>
                      </a:r>
                    </a:p>
                  </a:txBody>
                  <a:tcPr marL="91446" marR="91446" marT="45708" marB="4570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Algorithm</a:t>
                      </a:r>
                    </a:p>
                  </a:txBody>
                  <a:tcPr marL="91446" marR="91446" marT="45708" marB="4570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err="1"/>
                        <a:t>MElements</a:t>
                      </a:r>
                      <a:r>
                        <a:rPr lang="en-US" sz="1800" dirty="0"/>
                        <a:t>/s</a:t>
                      </a:r>
                    </a:p>
                  </a:txBody>
                  <a:tcPr marL="91446" marR="91446" marT="45708" marB="4570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Speedup</a:t>
                      </a:r>
                    </a:p>
                  </a:txBody>
                  <a:tcPr marL="91446" marR="91446" marT="45708" marB="4570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extLst>
                  <a:ext uri="{0D108BD9-81ED-4DB2-BD59-A6C34878D82A}">
                    <a16:rowId xmlns:a16="http://schemas.microsoft.com/office/drawing/2014/main" val="10000"/>
                  </a:ext>
                </a:extLst>
              </a:tr>
              <a:tr h="36573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i7-930*</a:t>
                      </a:r>
                    </a:p>
                  </a:txBody>
                  <a:tcPr marL="91446" marR="91446" marT="45708" marB="4570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Optimized</a:t>
                      </a:r>
                      <a:r>
                        <a:rPr lang="en-US" sz="1800" b="1" baseline="0" dirty="0"/>
                        <a:t> &amp; </a:t>
                      </a:r>
                      <a:r>
                        <a:rPr lang="en-US" sz="1800" b="1" dirty="0"/>
                        <a:t>Parallel</a:t>
                      </a:r>
                    </a:p>
                  </a:txBody>
                  <a:tcPr marL="91446" marR="91446" marT="45708" marB="4570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130</a:t>
                      </a:r>
                    </a:p>
                  </a:txBody>
                  <a:tcPr marL="91446" marR="91446" marT="45708" marB="4570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1x</a:t>
                      </a:r>
                    </a:p>
                  </a:txBody>
                  <a:tcPr marL="91446" marR="91446" marT="45708" marB="4570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1"/>
                  </a:ext>
                </a:extLst>
              </a:tr>
              <a:tr h="37074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Simple</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285</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2.2x</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2"/>
                  </a:ext>
                </a:extLst>
              </a:tr>
              <a:tr h="37074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Pinned Memory</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560</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4.3x</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5943877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normAutofit fontScale="90000"/>
          </a:bodyPr>
          <a:lstStyle/>
          <a:p>
            <a:r>
              <a:rPr lang="en-US" dirty="0"/>
              <a:t>Application Optimization Process </a:t>
            </a:r>
            <a:br>
              <a:rPr lang="en-US" dirty="0"/>
            </a:br>
            <a:r>
              <a:rPr lang="en-US" sz="2000" dirty="0"/>
              <a:t>[Revisited]</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5D6E9B-67E5-44B8-81E3-A76ADFF62084}"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4039" name="Content Placeholder 2"/>
          <p:cNvSpPr txBox="1">
            <a:spLocks/>
          </p:cNvSpPr>
          <p:nvPr/>
        </p:nvSpPr>
        <p:spPr bwMode="auto">
          <a:xfrm>
            <a:off x="2667000" y="1828448"/>
            <a:ext cx="7772400" cy="4191352"/>
          </a:xfrm>
          <a:prstGeom prst="rect">
            <a:avLst/>
          </a:prstGeom>
          <a:noFill/>
          <a:ln w="9525">
            <a:noFill/>
            <a:miter lim="800000"/>
            <a:headEnd/>
            <a:tailEnd/>
          </a:ln>
        </p:spPr>
        <p:txBody>
          <a:bodyPr/>
          <a:lstStyle/>
          <a:p>
            <a:pPr marL="342900" marR="0" lvl="0"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Identify Optimization Opportunities</a:t>
            </a:r>
          </a:p>
          <a:p>
            <a:pPr marL="914400" marR="0" lvl="1"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1D stencil algorithm</a:t>
            </a:r>
          </a:p>
          <a:p>
            <a:pPr marL="342900" marR="0" lvl="0" indent="-342900" algn="l" defTabSz="914400" rtl="0" eaLnBrk="0" fontAlgn="auto" latinLnBrk="0" hangingPunct="0">
              <a:lnSpc>
                <a:spcPct val="100000"/>
              </a:lnSpc>
              <a:spcBef>
                <a:spcPct val="20000"/>
              </a:spcBef>
              <a:spcAft>
                <a:spcPts val="0"/>
              </a:spcAft>
              <a:buClrTx/>
              <a:buSzPct val="100000"/>
              <a:buFontTx/>
              <a:buBlip>
                <a:blip r:embed="rId3"/>
              </a:buBlip>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Parallelize with CUDA, confirm functional correctness</a:t>
            </a:r>
          </a:p>
          <a:p>
            <a:pPr marL="914400" marR="0" lvl="1"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Debugger</a:t>
            </a:r>
          </a:p>
          <a:p>
            <a:pPr marL="914400" marR="0" lvl="1"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Memory Checker</a:t>
            </a:r>
          </a:p>
          <a:p>
            <a:pPr marL="342900" marR="0" lvl="0" indent="-342900" algn="l" defTabSz="914400" rtl="0" eaLnBrk="0" fontAlgn="auto" latinLnBrk="0" hangingPunct="0">
              <a:lnSpc>
                <a:spcPct val="100000"/>
              </a:lnSpc>
              <a:spcBef>
                <a:spcPct val="20000"/>
              </a:spcBef>
              <a:spcAft>
                <a:spcPts val="0"/>
              </a:spcAft>
              <a:buClrTx/>
              <a:buSzPct val="100000"/>
              <a:buFontTx/>
              <a:buBlip>
                <a:blip r:embed="rId3"/>
              </a:buBlip>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Optimize</a:t>
            </a:r>
          </a:p>
          <a:p>
            <a:pPr marL="914400" marR="0" lvl="1"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Profiler (pinned memory)</a:t>
            </a:r>
          </a:p>
        </p:txBody>
      </p:sp>
      <p:sp>
        <p:nvSpPr>
          <p:cNvPr id="6" name="Circular Arrow 5"/>
          <p:cNvSpPr/>
          <p:nvPr/>
        </p:nvSpPr>
        <p:spPr>
          <a:xfrm>
            <a:off x="1600200" y="4191000"/>
            <a:ext cx="1295400" cy="1371600"/>
          </a:xfrm>
          <a:prstGeom prst="circularArrow">
            <a:avLst>
              <a:gd name="adj1" fmla="val 12500"/>
              <a:gd name="adj2" fmla="val 1142319"/>
              <a:gd name="adj3" fmla="val 20457681"/>
              <a:gd name="adj4" fmla="val 3967645"/>
              <a:gd name="adj5" fmla="val 12500"/>
            </a:avLst>
          </a:prstGeom>
          <a:gradFill flip="none" rotWithShape="1">
            <a:gsLst>
              <a:gs pos="0">
                <a:srgbClr val="B9E700">
                  <a:shade val="30000"/>
                  <a:satMod val="115000"/>
                </a:srgbClr>
              </a:gs>
              <a:gs pos="50000">
                <a:srgbClr val="B9E700">
                  <a:shade val="67500"/>
                  <a:satMod val="115000"/>
                </a:srgbClr>
              </a:gs>
              <a:gs pos="100000">
                <a:srgbClr val="B9E700">
                  <a:shade val="100000"/>
                  <a:satMod val="115000"/>
                </a:srgbClr>
              </a:gs>
            </a:gsLst>
            <a:lin ang="2700000" scaled="1"/>
            <a:tileRect/>
          </a:gradFill>
          <a:ln w="25400" cap="flat" cmpd="sng" algn="ctr">
            <a:solidFill>
              <a:srgbClr val="B9E700"/>
            </a:solidFill>
            <a:prstDash val="solid"/>
          </a:ln>
          <a:effectLst/>
          <a:scene3d>
            <a:camera prst="orthographicFront"/>
            <a:lightRig rig="threePt" dir="t"/>
          </a:scene3d>
          <a:sp3d>
            <a:bevelT/>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0443427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1600201" y="5031628"/>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1600201" y="1887478"/>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106" name="Title 1"/>
          <p:cNvSpPr>
            <a:spLocks noGrp="1"/>
          </p:cNvSpPr>
          <p:nvPr>
            <p:ph type="title"/>
          </p:nvPr>
        </p:nvSpPr>
        <p:spPr/>
        <p:txBody>
          <a:bodyPr/>
          <a:lstStyle/>
          <a:p>
            <a:r>
              <a:rPr lang="en-US" dirty="0"/>
              <a:t>Data Partitioning Example</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8515EA-D128-446E-9F7B-42325BFB8E21}"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8" name="Cube 157"/>
          <p:cNvSpPr/>
          <p:nvPr/>
        </p:nvSpPr>
        <p:spPr>
          <a:xfrm>
            <a:off x="1982788"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9" name="Cube 158"/>
          <p:cNvSpPr/>
          <p:nvPr/>
        </p:nvSpPr>
        <p:spPr>
          <a:xfrm>
            <a:off x="2286000"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0" name="Cube 159"/>
          <p:cNvSpPr/>
          <p:nvPr/>
        </p:nvSpPr>
        <p:spPr>
          <a:xfrm>
            <a:off x="2590800"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1" name="Cube 160"/>
          <p:cNvSpPr/>
          <p:nvPr/>
        </p:nvSpPr>
        <p:spPr>
          <a:xfrm>
            <a:off x="2894013"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2" name="Cube 161"/>
          <p:cNvSpPr/>
          <p:nvPr/>
        </p:nvSpPr>
        <p:spPr>
          <a:xfrm>
            <a:off x="3197225"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3" name="Cube 162"/>
          <p:cNvSpPr/>
          <p:nvPr/>
        </p:nvSpPr>
        <p:spPr>
          <a:xfrm>
            <a:off x="3502025"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4" name="Cube 163"/>
          <p:cNvSpPr/>
          <p:nvPr/>
        </p:nvSpPr>
        <p:spPr>
          <a:xfrm>
            <a:off x="3805238"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5" name="Cube 164"/>
          <p:cNvSpPr/>
          <p:nvPr/>
        </p:nvSpPr>
        <p:spPr>
          <a:xfrm>
            <a:off x="4106862" y="2370138"/>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6" name="Cube 165"/>
          <p:cNvSpPr/>
          <p:nvPr/>
        </p:nvSpPr>
        <p:spPr>
          <a:xfrm>
            <a:off x="4411663"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7" name="Cube 166"/>
          <p:cNvSpPr/>
          <p:nvPr/>
        </p:nvSpPr>
        <p:spPr>
          <a:xfrm>
            <a:off x="4714875"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8" name="Cube 167"/>
          <p:cNvSpPr/>
          <p:nvPr/>
        </p:nvSpPr>
        <p:spPr>
          <a:xfrm>
            <a:off x="5019675"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9" name="Cube 168"/>
          <p:cNvSpPr/>
          <p:nvPr/>
        </p:nvSpPr>
        <p:spPr>
          <a:xfrm>
            <a:off x="5322888"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0" name="Cube 169"/>
          <p:cNvSpPr/>
          <p:nvPr/>
        </p:nvSpPr>
        <p:spPr>
          <a:xfrm>
            <a:off x="5626100"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1" name="Cube 170"/>
          <p:cNvSpPr/>
          <p:nvPr/>
        </p:nvSpPr>
        <p:spPr>
          <a:xfrm>
            <a:off x="5930900"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2" name="Cube 171"/>
          <p:cNvSpPr/>
          <p:nvPr/>
        </p:nvSpPr>
        <p:spPr>
          <a:xfrm>
            <a:off x="6213475"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3" name="Cube 172"/>
          <p:cNvSpPr/>
          <p:nvPr/>
        </p:nvSpPr>
        <p:spPr>
          <a:xfrm>
            <a:off x="6518275"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4" name="Cube 173"/>
          <p:cNvSpPr/>
          <p:nvPr/>
        </p:nvSpPr>
        <p:spPr>
          <a:xfrm>
            <a:off x="6821488" y="23622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5" name="Cube 174"/>
          <p:cNvSpPr/>
          <p:nvPr/>
        </p:nvSpPr>
        <p:spPr>
          <a:xfrm>
            <a:off x="7124700" y="23622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6" name="Cube 175"/>
          <p:cNvSpPr/>
          <p:nvPr/>
        </p:nvSpPr>
        <p:spPr>
          <a:xfrm>
            <a:off x="7429500"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7" name="Cube 176"/>
          <p:cNvSpPr/>
          <p:nvPr/>
        </p:nvSpPr>
        <p:spPr>
          <a:xfrm>
            <a:off x="7732713" y="23622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8" name="Cube 177"/>
          <p:cNvSpPr/>
          <p:nvPr/>
        </p:nvSpPr>
        <p:spPr>
          <a:xfrm>
            <a:off x="8035925" y="23622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9" name="Cube 178"/>
          <p:cNvSpPr/>
          <p:nvPr/>
        </p:nvSpPr>
        <p:spPr>
          <a:xfrm>
            <a:off x="8356600"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0" name="Cube 179"/>
          <p:cNvSpPr/>
          <p:nvPr/>
        </p:nvSpPr>
        <p:spPr>
          <a:xfrm>
            <a:off x="8659813" y="23622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1" name="Cube 180"/>
          <p:cNvSpPr/>
          <p:nvPr/>
        </p:nvSpPr>
        <p:spPr>
          <a:xfrm>
            <a:off x="8963025" y="23622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2" name="Cube 181"/>
          <p:cNvSpPr/>
          <p:nvPr/>
        </p:nvSpPr>
        <p:spPr>
          <a:xfrm>
            <a:off x="9267825"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3" name="Cube 182"/>
          <p:cNvSpPr/>
          <p:nvPr/>
        </p:nvSpPr>
        <p:spPr>
          <a:xfrm>
            <a:off x="9571038" y="23622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4" name="Cube 183"/>
          <p:cNvSpPr/>
          <p:nvPr/>
        </p:nvSpPr>
        <p:spPr>
          <a:xfrm>
            <a:off x="9874250" y="23622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5" name="Cube 184"/>
          <p:cNvSpPr/>
          <p:nvPr/>
        </p:nvSpPr>
        <p:spPr>
          <a:xfrm>
            <a:off x="10179050"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6" name="TextBox 145"/>
          <p:cNvSpPr txBox="1">
            <a:spLocks noChangeArrowheads="1"/>
          </p:cNvSpPr>
          <p:nvPr/>
        </p:nvSpPr>
        <p:spPr bwMode="auto">
          <a:xfrm>
            <a:off x="1988570" y="2751721"/>
            <a:ext cx="587375"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in</a:t>
            </a:r>
          </a:p>
        </p:txBody>
      </p:sp>
      <p:sp>
        <p:nvSpPr>
          <p:cNvPr id="187" name="TextBox 146"/>
          <p:cNvSpPr txBox="1">
            <a:spLocks noChangeArrowheads="1"/>
          </p:cNvSpPr>
          <p:nvPr/>
        </p:nvSpPr>
        <p:spPr bwMode="auto">
          <a:xfrm>
            <a:off x="1972302" y="5810004"/>
            <a:ext cx="585787"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out</a:t>
            </a:r>
          </a:p>
        </p:txBody>
      </p:sp>
      <p:cxnSp>
        <p:nvCxnSpPr>
          <p:cNvPr id="188" name="Straight Connector 187"/>
          <p:cNvCxnSpPr/>
          <p:nvPr/>
        </p:nvCxnSpPr>
        <p:spPr>
          <a:xfrm>
            <a:off x="6213475" y="1828800"/>
            <a:ext cx="0" cy="1371600"/>
          </a:xfrm>
          <a:prstGeom prst="line">
            <a:avLst/>
          </a:prstGeom>
          <a:noFill/>
          <a:ln w="19050" cap="flat" cmpd="sng" algn="ctr">
            <a:solidFill>
              <a:srgbClr val="C00000"/>
            </a:solidFill>
            <a:prstDash val="dash"/>
          </a:ln>
          <a:effectLst/>
        </p:spPr>
      </p:cxnSp>
      <p:sp>
        <p:nvSpPr>
          <p:cNvPr id="189" name="Oval Callout 188"/>
          <p:cNvSpPr/>
          <p:nvPr/>
        </p:nvSpPr>
        <p:spPr>
          <a:xfrm>
            <a:off x="7168354" y="1012466"/>
            <a:ext cx="2128046" cy="816334"/>
          </a:xfrm>
          <a:prstGeom prst="wedgeEllipseCallout">
            <a:avLst>
              <a:gd name="adj1" fmla="val -89602"/>
              <a:gd name="adj2" fmla="val 91171"/>
            </a:avLst>
          </a:prstGeom>
          <a:gradFill flip="none" rotWithShape="1">
            <a:gsLst>
              <a:gs pos="0">
                <a:srgbClr val="B9E700">
                  <a:lumMod val="75000"/>
                </a:srgbClr>
              </a:gs>
              <a:gs pos="100000">
                <a:srgbClr val="B9E700">
                  <a:lumMod val="60000"/>
                  <a:lumOff val="40000"/>
                </a:srgbClr>
              </a:gs>
            </a:gsLst>
            <a:path path="circle">
              <a:fillToRect t="100000" r="100000"/>
            </a:path>
            <a:tileRect l="-100000" b="-100000"/>
          </a:gradFill>
          <a:ln w="9525" cap="flat" cmpd="sng" algn="ctr">
            <a:solidFill>
              <a:srgbClr val="33CCCC">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mn-cs"/>
              </a:rPr>
              <a:t>Partition data into TWO chunks</a:t>
            </a:r>
          </a:p>
        </p:txBody>
      </p:sp>
      <p:sp>
        <p:nvSpPr>
          <p:cNvPr id="190" name="TextBox 145"/>
          <p:cNvSpPr txBox="1">
            <a:spLocks noChangeArrowheads="1"/>
          </p:cNvSpPr>
          <p:nvPr/>
        </p:nvSpPr>
        <p:spPr bwMode="auto">
          <a:xfrm>
            <a:off x="3663951" y="19939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chunk 1</a:t>
            </a:r>
          </a:p>
        </p:txBody>
      </p:sp>
      <p:sp>
        <p:nvSpPr>
          <p:cNvPr id="191" name="TextBox 145"/>
          <p:cNvSpPr txBox="1">
            <a:spLocks noChangeArrowheads="1"/>
          </p:cNvSpPr>
          <p:nvPr/>
        </p:nvSpPr>
        <p:spPr bwMode="auto">
          <a:xfrm>
            <a:off x="7702551" y="19939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chunk 2</a:t>
            </a:r>
          </a:p>
        </p:txBody>
      </p:sp>
      <p:sp>
        <p:nvSpPr>
          <p:cNvPr id="192" name="Cube 191"/>
          <p:cNvSpPr/>
          <p:nvPr/>
        </p:nvSpPr>
        <p:spPr>
          <a:xfrm>
            <a:off x="1984375"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3" name="Cube 192"/>
          <p:cNvSpPr/>
          <p:nvPr/>
        </p:nvSpPr>
        <p:spPr>
          <a:xfrm>
            <a:off x="2287587" y="54721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4" name="Cube 193"/>
          <p:cNvSpPr/>
          <p:nvPr/>
        </p:nvSpPr>
        <p:spPr>
          <a:xfrm>
            <a:off x="2592388"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5" name="Cube 194"/>
          <p:cNvSpPr/>
          <p:nvPr/>
        </p:nvSpPr>
        <p:spPr>
          <a:xfrm>
            <a:off x="2895600"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6" name="Cube 195"/>
          <p:cNvSpPr/>
          <p:nvPr/>
        </p:nvSpPr>
        <p:spPr>
          <a:xfrm>
            <a:off x="3198812" y="54721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7" name="Cube 196"/>
          <p:cNvSpPr/>
          <p:nvPr/>
        </p:nvSpPr>
        <p:spPr>
          <a:xfrm>
            <a:off x="3503613"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8" name="Cube 197"/>
          <p:cNvSpPr/>
          <p:nvPr/>
        </p:nvSpPr>
        <p:spPr>
          <a:xfrm>
            <a:off x="3806825"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9" name="Cube 198"/>
          <p:cNvSpPr/>
          <p:nvPr/>
        </p:nvSpPr>
        <p:spPr>
          <a:xfrm>
            <a:off x="4110038"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0" name="Cube 199"/>
          <p:cNvSpPr/>
          <p:nvPr/>
        </p:nvSpPr>
        <p:spPr>
          <a:xfrm>
            <a:off x="4413250"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1" name="Cube 200"/>
          <p:cNvSpPr/>
          <p:nvPr/>
        </p:nvSpPr>
        <p:spPr>
          <a:xfrm>
            <a:off x="4716462" y="54721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2" name="Cube 201"/>
          <p:cNvSpPr/>
          <p:nvPr/>
        </p:nvSpPr>
        <p:spPr>
          <a:xfrm>
            <a:off x="5021263"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3" name="Cube 202"/>
          <p:cNvSpPr/>
          <p:nvPr/>
        </p:nvSpPr>
        <p:spPr>
          <a:xfrm>
            <a:off x="5324475"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4" name="Cube 203"/>
          <p:cNvSpPr/>
          <p:nvPr/>
        </p:nvSpPr>
        <p:spPr>
          <a:xfrm>
            <a:off x="5627687" y="54721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5" name="Cube 204"/>
          <p:cNvSpPr/>
          <p:nvPr/>
        </p:nvSpPr>
        <p:spPr>
          <a:xfrm>
            <a:off x="5932488"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6" name="Cube 205"/>
          <p:cNvSpPr/>
          <p:nvPr/>
        </p:nvSpPr>
        <p:spPr>
          <a:xfrm>
            <a:off x="6215062" y="5464175"/>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7" name="Cube 206"/>
          <p:cNvSpPr/>
          <p:nvPr/>
        </p:nvSpPr>
        <p:spPr>
          <a:xfrm>
            <a:off x="6519863"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8" name="Cube 207"/>
          <p:cNvSpPr/>
          <p:nvPr/>
        </p:nvSpPr>
        <p:spPr>
          <a:xfrm>
            <a:off x="6823075"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9" name="Cube 208"/>
          <p:cNvSpPr/>
          <p:nvPr/>
        </p:nvSpPr>
        <p:spPr>
          <a:xfrm>
            <a:off x="7127875"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0" name="Cube 209"/>
          <p:cNvSpPr/>
          <p:nvPr/>
        </p:nvSpPr>
        <p:spPr>
          <a:xfrm>
            <a:off x="7431088"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1" name="Cube 210"/>
          <p:cNvSpPr/>
          <p:nvPr/>
        </p:nvSpPr>
        <p:spPr>
          <a:xfrm>
            <a:off x="7734300"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2" name="Cube 211"/>
          <p:cNvSpPr/>
          <p:nvPr/>
        </p:nvSpPr>
        <p:spPr>
          <a:xfrm>
            <a:off x="8039100"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3" name="Cube 212"/>
          <p:cNvSpPr/>
          <p:nvPr/>
        </p:nvSpPr>
        <p:spPr>
          <a:xfrm>
            <a:off x="8358188"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4" name="Cube 213"/>
          <p:cNvSpPr/>
          <p:nvPr/>
        </p:nvSpPr>
        <p:spPr>
          <a:xfrm>
            <a:off x="8661400"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5" name="Cube 214"/>
          <p:cNvSpPr/>
          <p:nvPr/>
        </p:nvSpPr>
        <p:spPr>
          <a:xfrm>
            <a:off x="8966200"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6" name="Cube 215"/>
          <p:cNvSpPr/>
          <p:nvPr/>
        </p:nvSpPr>
        <p:spPr>
          <a:xfrm>
            <a:off x="9269413"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7" name="Cube 216"/>
          <p:cNvSpPr/>
          <p:nvPr/>
        </p:nvSpPr>
        <p:spPr>
          <a:xfrm>
            <a:off x="9572625"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8" name="Cube 217"/>
          <p:cNvSpPr/>
          <p:nvPr/>
        </p:nvSpPr>
        <p:spPr>
          <a:xfrm>
            <a:off x="9877425"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9" name="Cube 218"/>
          <p:cNvSpPr/>
          <p:nvPr/>
        </p:nvSpPr>
        <p:spPr>
          <a:xfrm>
            <a:off x="10180638"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6" name="Rectangle 65"/>
          <p:cNvSpPr/>
          <p:nvPr/>
        </p:nvSpPr>
        <p:spPr>
          <a:xfrm>
            <a:off x="113690" y="662716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Rectangle 2"/>
          <p:cNvSpPr/>
          <p:nvPr/>
        </p:nvSpPr>
        <p:spPr>
          <a:xfrm>
            <a:off x="9493419" y="1940173"/>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Rectangle 69"/>
          <p:cNvSpPr/>
          <p:nvPr/>
        </p:nvSpPr>
        <p:spPr>
          <a:xfrm>
            <a:off x="9483101" y="5054904"/>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38352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0201" y="3208338"/>
            <a:ext cx="9167226" cy="130364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p:cNvSpPr/>
          <p:nvPr/>
        </p:nvSpPr>
        <p:spPr>
          <a:xfrm>
            <a:off x="1600201" y="4821362"/>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p:cNvSpPr/>
          <p:nvPr/>
        </p:nvSpPr>
        <p:spPr>
          <a:xfrm>
            <a:off x="1600201" y="1647872"/>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130" name="Title 1"/>
          <p:cNvSpPr>
            <a:spLocks noGrp="1"/>
          </p:cNvSpPr>
          <p:nvPr>
            <p:ph type="title"/>
          </p:nvPr>
        </p:nvSpPr>
        <p:spPr/>
        <p:txBody>
          <a:bodyPr/>
          <a:lstStyle/>
          <a:p>
            <a:r>
              <a:rPr lang="en-US" dirty="0"/>
              <a:t>Data Partitioning Example</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D677B4-DAA1-46EB-8C33-BAE544CF6845}"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6" name="Cube 135"/>
          <p:cNvSpPr/>
          <p:nvPr/>
        </p:nvSpPr>
        <p:spPr>
          <a:xfrm>
            <a:off x="1906588"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37" name="Cube 136"/>
          <p:cNvSpPr/>
          <p:nvPr/>
        </p:nvSpPr>
        <p:spPr>
          <a:xfrm>
            <a:off x="2209800"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38" name="Cube 137"/>
          <p:cNvSpPr/>
          <p:nvPr/>
        </p:nvSpPr>
        <p:spPr>
          <a:xfrm>
            <a:off x="2514600"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39" name="Cube 138"/>
          <p:cNvSpPr/>
          <p:nvPr/>
        </p:nvSpPr>
        <p:spPr>
          <a:xfrm>
            <a:off x="2817813"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0" name="Cube 139"/>
          <p:cNvSpPr/>
          <p:nvPr/>
        </p:nvSpPr>
        <p:spPr>
          <a:xfrm>
            <a:off x="3121025"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1" name="Cube 140"/>
          <p:cNvSpPr/>
          <p:nvPr/>
        </p:nvSpPr>
        <p:spPr>
          <a:xfrm>
            <a:off x="3425825"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2" name="Cube 141"/>
          <p:cNvSpPr/>
          <p:nvPr/>
        </p:nvSpPr>
        <p:spPr>
          <a:xfrm>
            <a:off x="3729038"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3" name="Cube 142"/>
          <p:cNvSpPr/>
          <p:nvPr/>
        </p:nvSpPr>
        <p:spPr>
          <a:xfrm>
            <a:off x="4030662" y="2217738"/>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4" name="Cube 143"/>
          <p:cNvSpPr/>
          <p:nvPr/>
        </p:nvSpPr>
        <p:spPr>
          <a:xfrm>
            <a:off x="4335463"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5" name="Cube 144"/>
          <p:cNvSpPr/>
          <p:nvPr/>
        </p:nvSpPr>
        <p:spPr>
          <a:xfrm>
            <a:off x="4638675"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6" name="Cube 145"/>
          <p:cNvSpPr/>
          <p:nvPr/>
        </p:nvSpPr>
        <p:spPr>
          <a:xfrm>
            <a:off x="4943475"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7" name="Cube 146"/>
          <p:cNvSpPr/>
          <p:nvPr/>
        </p:nvSpPr>
        <p:spPr>
          <a:xfrm>
            <a:off x="5246688"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8" name="Cube 147"/>
          <p:cNvSpPr/>
          <p:nvPr/>
        </p:nvSpPr>
        <p:spPr>
          <a:xfrm>
            <a:off x="5549900"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9" name="Cube 148"/>
          <p:cNvSpPr/>
          <p:nvPr/>
        </p:nvSpPr>
        <p:spPr>
          <a:xfrm>
            <a:off x="5854700"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0" name="Cube 149"/>
          <p:cNvSpPr/>
          <p:nvPr/>
        </p:nvSpPr>
        <p:spPr>
          <a:xfrm>
            <a:off x="6137275"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1" name="Cube 150"/>
          <p:cNvSpPr/>
          <p:nvPr/>
        </p:nvSpPr>
        <p:spPr>
          <a:xfrm>
            <a:off x="6442075"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2" name="Cube 151"/>
          <p:cNvSpPr/>
          <p:nvPr/>
        </p:nvSpPr>
        <p:spPr>
          <a:xfrm>
            <a:off x="6745288"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3" name="Cube 152"/>
          <p:cNvSpPr/>
          <p:nvPr/>
        </p:nvSpPr>
        <p:spPr>
          <a:xfrm>
            <a:off x="7048500"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4" name="Cube 153"/>
          <p:cNvSpPr/>
          <p:nvPr/>
        </p:nvSpPr>
        <p:spPr>
          <a:xfrm>
            <a:off x="7353300"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5" name="Cube 154"/>
          <p:cNvSpPr/>
          <p:nvPr/>
        </p:nvSpPr>
        <p:spPr>
          <a:xfrm>
            <a:off x="7656513"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6" name="Cube 155"/>
          <p:cNvSpPr/>
          <p:nvPr/>
        </p:nvSpPr>
        <p:spPr>
          <a:xfrm>
            <a:off x="7959725"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7" name="Cube 156"/>
          <p:cNvSpPr/>
          <p:nvPr/>
        </p:nvSpPr>
        <p:spPr>
          <a:xfrm>
            <a:off x="8280400"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8" name="Cube 157"/>
          <p:cNvSpPr/>
          <p:nvPr/>
        </p:nvSpPr>
        <p:spPr>
          <a:xfrm>
            <a:off x="8583613"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9" name="Cube 158"/>
          <p:cNvSpPr/>
          <p:nvPr/>
        </p:nvSpPr>
        <p:spPr>
          <a:xfrm>
            <a:off x="8886825"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0" name="Cube 159"/>
          <p:cNvSpPr/>
          <p:nvPr/>
        </p:nvSpPr>
        <p:spPr>
          <a:xfrm>
            <a:off x="9191625"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1" name="Cube 160"/>
          <p:cNvSpPr/>
          <p:nvPr/>
        </p:nvSpPr>
        <p:spPr>
          <a:xfrm>
            <a:off x="9494838"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2" name="Cube 161"/>
          <p:cNvSpPr/>
          <p:nvPr/>
        </p:nvSpPr>
        <p:spPr>
          <a:xfrm>
            <a:off x="9798050"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3" name="Cube 162"/>
          <p:cNvSpPr/>
          <p:nvPr/>
        </p:nvSpPr>
        <p:spPr>
          <a:xfrm>
            <a:off x="10102850"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4" name="Cube 163"/>
          <p:cNvSpPr/>
          <p:nvPr/>
        </p:nvSpPr>
        <p:spPr>
          <a:xfrm>
            <a:off x="1908175"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5" name="Cube 164"/>
          <p:cNvSpPr/>
          <p:nvPr/>
        </p:nvSpPr>
        <p:spPr>
          <a:xfrm>
            <a:off x="2211387"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6" name="Cube 165"/>
          <p:cNvSpPr/>
          <p:nvPr/>
        </p:nvSpPr>
        <p:spPr>
          <a:xfrm>
            <a:off x="2516188"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7" name="Cube 166"/>
          <p:cNvSpPr/>
          <p:nvPr/>
        </p:nvSpPr>
        <p:spPr>
          <a:xfrm>
            <a:off x="2819400"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8" name="Cube 167"/>
          <p:cNvSpPr/>
          <p:nvPr/>
        </p:nvSpPr>
        <p:spPr>
          <a:xfrm>
            <a:off x="3122612"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9" name="Cube 168"/>
          <p:cNvSpPr/>
          <p:nvPr/>
        </p:nvSpPr>
        <p:spPr>
          <a:xfrm>
            <a:off x="3427413"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0" name="Cube 169"/>
          <p:cNvSpPr/>
          <p:nvPr/>
        </p:nvSpPr>
        <p:spPr>
          <a:xfrm>
            <a:off x="3730625"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1" name="Cube 170"/>
          <p:cNvSpPr/>
          <p:nvPr/>
        </p:nvSpPr>
        <p:spPr>
          <a:xfrm>
            <a:off x="4033838"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2" name="Cube 171"/>
          <p:cNvSpPr/>
          <p:nvPr/>
        </p:nvSpPr>
        <p:spPr>
          <a:xfrm>
            <a:off x="4337050"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3" name="Cube 172"/>
          <p:cNvSpPr/>
          <p:nvPr/>
        </p:nvSpPr>
        <p:spPr>
          <a:xfrm>
            <a:off x="4640262"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4" name="Cube 173"/>
          <p:cNvSpPr/>
          <p:nvPr/>
        </p:nvSpPr>
        <p:spPr>
          <a:xfrm>
            <a:off x="4945063"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5" name="Cube 174"/>
          <p:cNvSpPr/>
          <p:nvPr/>
        </p:nvSpPr>
        <p:spPr>
          <a:xfrm>
            <a:off x="5248275"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6" name="Cube 175"/>
          <p:cNvSpPr/>
          <p:nvPr/>
        </p:nvSpPr>
        <p:spPr>
          <a:xfrm>
            <a:off x="5551487"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7" name="Cube 176"/>
          <p:cNvSpPr/>
          <p:nvPr/>
        </p:nvSpPr>
        <p:spPr>
          <a:xfrm>
            <a:off x="5856288"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8" name="Cube 177"/>
          <p:cNvSpPr/>
          <p:nvPr/>
        </p:nvSpPr>
        <p:spPr>
          <a:xfrm>
            <a:off x="6138862" y="5311775"/>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9" name="Cube 178"/>
          <p:cNvSpPr/>
          <p:nvPr/>
        </p:nvSpPr>
        <p:spPr>
          <a:xfrm>
            <a:off x="6443663"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0" name="Cube 179"/>
          <p:cNvSpPr/>
          <p:nvPr/>
        </p:nvSpPr>
        <p:spPr>
          <a:xfrm>
            <a:off x="6746875"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1" name="Cube 180"/>
          <p:cNvSpPr/>
          <p:nvPr/>
        </p:nvSpPr>
        <p:spPr>
          <a:xfrm>
            <a:off x="7051675"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2" name="Cube 181"/>
          <p:cNvSpPr/>
          <p:nvPr/>
        </p:nvSpPr>
        <p:spPr>
          <a:xfrm>
            <a:off x="7354888"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3" name="Cube 182"/>
          <p:cNvSpPr/>
          <p:nvPr/>
        </p:nvSpPr>
        <p:spPr>
          <a:xfrm>
            <a:off x="7658100"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4" name="Cube 183"/>
          <p:cNvSpPr/>
          <p:nvPr/>
        </p:nvSpPr>
        <p:spPr>
          <a:xfrm>
            <a:off x="7962900"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5" name="Cube 184"/>
          <p:cNvSpPr/>
          <p:nvPr/>
        </p:nvSpPr>
        <p:spPr>
          <a:xfrm>
            <a:off x="8281988"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6" name="Cube 185"/>
          <p:cNvSpPr/>
          <p:nvPr/>
        </p:nvSpPr>
        <p:spPr>
          <a:xfrm>
            <a:off x="8585200"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7" name="Cube 186"/>
          <p:cNvSpPr/>
          <p:nvPr/>
        </p:nvSpPr>
        <p:spPr>
          <a:xfrm>
            <a:off x="8890000"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8" name="Cube 187"/>
          <p:cNvSpPr/>
          <p:nvPr/>
        </p:nvSpPr>
        <p:spPr>
          <a:xfrm>
            <a:off x="9193213"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9" name="Cube 188"/>
          <p:cNvSpPr/>
          <p:nvPr/>
        </p:nvSpPr>
        <p:spPr>
          <a:xfrm>
            <a:off x="9496425"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0" name="Cube 189"/>
          <p:cNvSpPr/>
          <p:nvPr/>
        </p:nvSpPr>
        <p:spPr>
          <a:xfrm>
            <a:off x="9801225"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1" name="Cube 190"/>
          <p:cNvSpPr/>
          <p:nvPr/>
        </p:nvSpPr>
        <p:spPr>
          <a:xfrm>
            <a:off x="10104438"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2" name="TextBox 145"/>
          <p:cNvSpPr txBox="1">
            <a:spLocks noChangeArrowheads="1"/>
          </p:cNvSpPr>
          <p:nvPr/>
        </p:nvSpPr>
        <p:spPr bwMode="auto">
          <a:xfrm>
            <a:off x="1743869" y="2514600"/>
            <a:ext cx="587375"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in</a:t>
            </a:r>
          </a:p>
        </p:txBody>
      </p:sp>
      <p:sp>
        <p:nvSpPr>
          <p:cNvPr id="193" name="TextBox 146"/>
          <p:cNvSpPr txBox="1">
            <a:spLocks noChangeArrowheads="1"/>
          </p:cNvSpPr>
          <p:nvPr/>
        </p:nvSpPr>
        <p:spPr bwMode="auto">
          <a:xfrm>
            <a:off x="1778001" y="5638801"/>
            <a:ext cx="585787"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out</a:t>
            </a:r>
          </a:p>
        </p:txBody>
      </p:sp>
      <p:cxnSp>
        <p:nvCxnSpPr>
          <p:cNvPr id="194" name="Straight Connector 193"/>
          <p:cNvCxnSpPr/>
          <p:nvPr/>
        </p:nvCxnSpPr>
        <p:spPr>
          <a:xfrm>
            <a:off x="6137275" y="1676400"/>
            <a:ext cx="0" cy="1371600"/>
          </a:xfrm>
          <a:prstGeom prst="line">
            <a:avLst/>
          </a:prstGeom>
          <a:noFill/>
          <a:ln w="19050" cap="flat" cmpd="sng" algn="ctr">
            <a:solidFill>
              <a:srgbClr val="C00000"/>
            </a:solidFill>
            <a:prstDash val="dash"/>
          </a:ln>
          <a:effectLst/>
        </p:spPr>
      </p:cxnSp>
      <p:sp>
        <p:nvSpPr>
          <p:cNvPr id="195" name="TextBox 145"/>
          <p:cNvSpPr txBox="1">
            <a:spLocks noChangeArrowheads="1"/>
          </p:cNvSpPr>
          <p:nvPr/>
        </p:nvSpPr>
        <p:spPr bwMode="auto">
          <a:xfrm>
            <a:off x="3587751" y="18415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chunk 1</a:t>
            </a:r>
          </a:p>
        </p:txBody>
      </p:sp>
      <p:sp>
        <p:nvSpPr>
          <p:cNvPr id="196" name="TextBox 145"/>
          <p:cNvSpPr txBox="1">
            <a:spLocks noChangeArrowheads="1"/>
          </p:cNvSpPr>
          <p:nvPr/>
        </p:nvSpPr>
        <p:spPr bwMode="auto">
          <a:xfrm>
            <a:off x="7626351" y="18415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chunk 2</a:t>
            </a:r>
          </a:p>
        </p:txBody>
      </p:sp>
      <p:sp>
        <p:nvSpPr>
          <p:cNvPr id="197" name="Cube 196"/>
          <p:cNvSpPr/>
          <p:nvPr/>
        </p:nvSpPr>
        <p:spPr>
          <a:xfrm>
            <a:off x="39544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8" name="Cube 197"/>
          <p:cNvSpPr/>
          <p:nvPr/>
        </p:nvSpPr>
        <p:spPr>
          <a:xfrm>
            <a:off x="41068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9" name="Cube 198"/>
          <p:cNvSpPr/>
          <p:nvPr/>
        </p:nvSpPr>
        <p:spPr>
          <a:xfrm>
            <a:off x="42592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0" name="Cube 199"/>
          <p:cNvSpPr/>
          <p:nvPr/>
        </p:nvSpPr>
        <p:spPr>
          <a:xfrm>
            <a:off x="44116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1" name="Cube 200"/>
          <p:cNvSpPr/>
          <p:nvPr/>
        </p:nvSpPr>
        <p:spPr>
          <a:xfrm>
            <a:off x="45640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2" name="Cube 201"/>
          <p:cNvSpPr/>
          <p:nvPr/>
        </p:nvSpPr>
        <p:spPr>
          <a:xfrm>
            <a:off x="47164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3" name="Cube 202"/>
          <p:cNvSpPr/>
          <p:nvPr/>
        </p:nvSpPr>
        <p:spPr>
          <a:xfrm>
            <a:off x="48688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4" name="Cube 203"/>
          <p:cNvSpPr/>
          <p:nvPr/>
        </p:nvSpPr>
        <p:spPr>
          <a:xfrm>
            <a:off x="5021262" y="3524250"/>
            <a:ext cx="152400"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5" name="Cube 204"/>
          <p:cNvSpPr/>
          <p:nvPr/>
        </p:nvSpPr>
        <p:spPr>
          <a:xfrm>
            <a:off x="51736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6" name="Cube 205"/>
          <p:cNvSpPr/>
          <p:nvPr/>
        </p:nvSpPr>
        <p:spPr>
          <a:xfrm>
            <a:off x="53260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7" name="Cube 206"/>
          <p:cNvSpPr/>
          <p:nvPr/>
        </p:nvSpPr>
        <p:spPr>
          <a:xfrm>
            <a:off x="5489575"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8" name="Cube 207"/>
          <p:cNvSpPr/>
          <p:nvPr/>
        </p:nvSpPr>
        <p:spPr>
          <a:xfrm>
            <a:off x="5641975"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9" name="Cube 208"/>
          <p:cNvSpPr/>
          <p:nvPr/>
        </p:nvSpPr>
        <p:spPr>
          <a:xfrm>
            <a:off x="5794375"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0" name="Cube 209"/>
          <p:cNvSpPr/>
          <p:nvPr/>
        </p:nvSpPr>
        <p:spPr>
          <a:xfrm>
            <a:off x="5946775"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1" name="Cube 210"/>
          <p:cNvSpPr/>
          <p:nvPr/>
        </p:nvSpPr>
        <p:spPr>
          <a:xfrm>
            <a:off x="16684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2" name="Cube 211"/>
          <p:cNvSpPr/>
          <p:nvPr/>
        </p:nvSpPr>
        <p:spPr>
          <a:xfrm>
            <a:off x="18208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3" name="Cube 212"/>
          <p:cNvSpPr/>
          <p:nvPr/>
        </p:nvSpPr>
        <p:spPr>
          <a:xfrm>
            <a:off x="19732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4" name="Cube 213"/>
          <p:cNvSpPr/>
          <p:nvPr/>
        </p:nvSpPr>
        <p:spPr>
          <a:xfrm>
            <a:off x="21256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5" name="Cube 214"/>
          <p:cNvSpPr/>
          <p:nvPr/>
        </p:nvSpPr>
        <p:spPr>
          <a:xfrm>
            <a:off x="22780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6" name="Cube 215"/>
          <p:cNvSpPr/>
          <p:nvPr/>
        </p:nvSpPr>
        <p:spPr>
          <a:xfrm>
            <a:off x="24304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7" name="Cube 216"/>
          <p:cNvSpPr/>
          <p:nvPr/>
        </p:nvSpPr>
        <p:spPr>
          <a:xfrm>
            <a:off x="25828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8" name="Cube 217"/>
          <p:cNvSpPr/>
          <p:nvPr/>
        </p:nvSpPr>
        <p:spPr>
          <a:xfrm>
            <a:off x="2735262" y="35242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9" name="Cube 218"/>
          <p:cNvSpPr/>
          <p:nvPr/>
        </p:nvSpPr>
        <p:spPr>
          <a:xfrm>
            <a:off x="28876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0" name="Cube 219"/>
          <p:cNvSpPr/>
          <p:nvPr/>
        </p:nvSpPr>
        <p:spPr>
          <a:xfrm>
            <a:off x="30400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1" name="Cube 220"/>
          <p:cNvSpPr/>
          <p:nvPr/>
        </p:nvSpPr>
        <p:spPr>
          <a:xfrm>
            <a:off x="32035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2" name="Cube 221"/>
          <p:cNvSpPr/>
          <p:nvPr/>
        </p:nvSpPr>
        <p:spPr>
          <a:xfrm>
            <a:off x="33559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3" name="Cube 222"/>
          <p:cNvSpPr/>
          <p:nvPr/>
        </p:nvSpPr>
        <p:spPr>
          <a:xfrm>
            <a:off x="35083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4" name="Cube 223"/>
          <p:cNvSpPr/>
          <p:nvPr/>
        </p:nvSpPr>
        <p:spPr>
          <a:xfrm>
            <a:off x="36607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cxnSp>
        <p:nvCxnSpPr>
          <p:cNvPr id="225" name="Straight Connector 224"/>
          <p:cNvCxnSpPr/>
          <p:nvPr/>
        </p:nvCxnSpPr>
        <p:spPr>
          <a:xfrm>
            <a:off x="6130925" y="4724400"/>
            <a:ext cx="0" cy="1371600"/>
          </a:xfrm>
          <a:prstGeom prst="line">
            <a:avLst/>
          </a:prstGeom>
          <a:noFill/>
          <a:ln w="19050" cap="flat" cmpd="sng" algn="ctr">
            <a:solidFill>
              <a:srgbClr val="C00000"/>
            </a:solidFill>
            <a:prstDash val="dash"/>
          </a:ln>
          <a:effectLst/>
        </p:spPr>
      </p:cxnSp>
      <p:sp>
        <p:nvSpPr>
          <p:cNvPr id="226" name="TextBox 145"/>
          <p:cNvSpPr txBox="1">
            <a:spLocks noChangeArrowheads="1"/>
          </p:cNvSpPr>
          <p:nvPr/>
        </p:nvSpPr>
        <p:spPr bwMode="auto">
          <a:xfrm>
            <a:off x="2058988" y="3155950"/>
            <a:ext cx="1325563"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227" name="TextBox 145"/>
          <p:cNvSpPr txBox="1">
            <a:spLocks noChangeArrowheads="1"/>
          </p:cNvSpPr>
          <p:nvPr/>
        </p:nvSpPr>
        <p:spPr bwMode="auto">
          <a:xfrm>
            <a:off x="4497388" y="3157539"/>
            <a:ext cx="1325563"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compute</a:t>
            </a:r>
          </a:p>
        </p:txBody>
      </p:sp>
      <p:sp>
        <p:nvSpPr>
          <p:cNvPr id="228" name="Cube 227"/>
          <p:cNvSpPr/>
          <p:nvPr/>
        </p:nvSpPr>
        <p:spPr>
          <a:xfrm>
            <a:off x="62404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9" name="Cube 228"/>
          <p:cNvSpPr/>
          <p:nvPr/>
        </p:nvSpPr>
        <p:spPr>
          <a:xfrm>
            <a:off x="63928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0" name="Cube 229"/>
          <p:cNvSpPr/>
          <p:nvPr/>
        </p:nvSpPr>
        <p:spPr>
          <a:xfrm>
            <a:off x="65452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1" name="Cube 230"/>
          <p:cNvSpPr/>
          <p:nvPr/>
        </p:nvSpPr>
        <p:spPr>
          <a:xfrm>
            <a:off x="66976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2" name="Cube 231"/>
          <p:cNvSpPr/>
          <p:nvPr/>
        </p:nvSpPr>
        <p:spPr>
          <a:xfrm>
            <a:off x="68500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3" name="Cube 232"/>
          <p:cNvSpPr/>
          <p:nvPr/>
        </p:nvSpPr>
        <p:spPr>
          <a:xfrm>
            <a:off x="70024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4" name="Cube 233"/>
          <p:cNvSpPr/>
          <p:nvPr/>
        </p:nvSpPr>
        <p:spPr>
          <a:xfrm>
            <a:off x="71548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5" name="Cube 234"/>
          <p:cNvSpPr/>
          <p:nvPr/>
        </p:nvSpPr>
        <p:spPr>
          <a:xfrm>
            <a:off x="7307262" y="35242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6" name="Cube 235"/>
          <p:cNvSpPr/>
          <p:nvPr/>
        </p:nvSpPr>
        <p:spPr>
          <a:xfrm>
            <a:off x="74596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7" name="Cube 236"/>
          <p:cNvSpPr/>
          <p:nvPr/>
        </p:nvSpPr>
        <p:spPr>
          <a:xfrm>
            <a:off x="76120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8" name="Cube 237"/>
          <p:cNvSpPr/>
          <p:nvPr/>
        </p:nvSpPr>
        <p:spPr>
          <a:xfrm>
            <a:off x="77755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9" name="Cube 238"/>
          <p:cNvSpPr/>
          <p:nvPr/>
        </p:nvSpPr>
        <p:spPr>
          <a:xfrm>
            <a:off x="79279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0" name="Cube 239"/>
          <p:cNvSpPr/>
          <p:nvPr/>
        </p:nvSpPr>
        <p:spPr>
          <a:xfrm>
            <a:off x="80803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1" name="Cube 240"/>
          <p:cNvSpPr/>
          <p:nvPr/>
        </p:nvSpPr>
        <p:spPr>
          <a:xfrm>
            <a:off x="82327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2" name="TextBox 145"/>
          <p:cNvSpPr txBox="1">
            <a:spLocks noChangeArrowheads="1"/>
          </p:cNvSpPr>
          <p:nvPr/>
        </p:nvSpPr>
        <p:spPr bwMode="auto">
          <a:xfrm>
            <a:off x="6630988" y="3155950"/>
            <a:ext cx="1325563"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243" name="Freeform 242"/>
          <p:cNvSpPr/>
          <p:nvPr/>
        </p:nvSpPr>
        <p:spPr>
          <a:xfrm>
            <a:off x="3975101" y="3735388"/>
            <a:ext cx="65087" cy="2016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4" name="Freeform 243"/>
          <p:cNvSpPr/>
          <p:nvPr/>
        </p:nvSpPr>
        <p:spPr>
          <a:xfrm>
            <a:off x="41275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5" name="Freeform 244"/>
          <p:cNvSpPr/>
          <p:nvPr/>
        </p:nvSpPr>
        <p:spPr>
          <a:xfrm>
            <a:off x="42799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6" name="Freeform 245"/>
          <p:cNvSpPr/>
          <p:nvPr/>
        </p:nvSpPr>
        <p:spPr>
          <a:xfrm>
            <a:off x="44323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7" name="Freeform 246"/>
          <p:cNvSpPr/>
          <p:nvPr/>
        </p:nvSpPr>
        <p:spPr>
          <a:xfrm>
            <a:off x="45847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8" name="Freeform 247"/>
          <p:cNvSpPr/>
          <p:nvPr/>
        </p:nvSpPr>
        <p:spPr>
          <a:xfrm>
            <a:off x="47371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9" name="Freeform 248"/>
          <p:cNvSpPr/>
          <p:nvPr/>
        </p:nvSpPr>
        <p:spPr>
          <a:xfrm>
            <a:off x="48895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0" name="Freeform 249"/>
          <p:cNvSpPr/>
          <p:nvPr/>
        </p:nvSpPr>
        <p:spPr>
          <a:xfrm>
            <a:off x="50419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1" name="Freeform 250"/>
          <p:cNvSpPr/>
          <p:nvPr/>
        </p:nvSpPr>
        <p:spPr>
          <a:xfrm>
            <a:off x="51943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2" name="Freeform 251"/>
          <p:cNvSpPr/>
          <p:nvPr/>
        </p:nvSpPr>
        <p:spPr>
          <a:xfrm>
            <a:off x="53467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3" name="Freeform 252"/>
          <p:cNvSpPr/>
          <p:nvPr/>
        </p:nvSpPr>
        <p:spPr>
          <a:xfrm>
            <a:off x="54991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4" name="Freeform 253"/>
          <p:cNvSpPr/>
          <p:nvPr/>
        </p:nvSpPr>
        <p:spPr>
          <a:xfrm>
            <a:off x="56515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5" name="Freeform 254"/>
          <p:cNvSpPr/>
          <p:nvPr/>
        </p:nvSpPr>
        <p:spPr>
          <a:xfrm>
            <a:off x="58039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6" name="Freeform 255"/>
          <p:cNvSpPr/>
          <p:nvPr/>
        </p:nvSpPr>
        <p:spPr>
          <a:xfrm>
            <a:off x="59563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cxnSp>
        <p:nvCxnSpPr>
          <p:cNvPr id="257" name="Straight Arrow Connector 256"/>
          <p:cNvCxnSpPr/>
          <p:nvPr/>
        </p:nvCxnSpPr>
        <p:spPr>
          <a:xfrm flipH="1">
            <a:off x="3038475" y="2814722"/>
            <a:ext cx="992188" cy="614278"/>
          </a:xfrm>
          <a:prstGeom prst="straightConnector1">
            <a:avLst/>
          </a:prstGeom>
          <a:noFill/>
          <a:ln w="41275" cap="flat" cmpd="sng" algn="ctr">
            <a:solidFill>
              <a:srgbClr val="00B050"/>
            </a:solidFill>
            <a:prstDash val="solid"/>
            <a:tailEnd type="arrow"/>
          </a:ln>
          <a:effectLst/>
        </p:spPr>
      </p:cxnSp>
      <p:cxnSp>
        <p:nvCxnSpPr>
          <p:cNvPr id="258" name="Straight Arrow Connector 257"/>
          <p:cNvCxnSpPr>
            <a:stCxn id="129" idx="1"/>
          </p:cNvCxnSpPr>
          <p:nvPr/>
        </p:nvCxnSpPr>
        <p:spPr>
          <a:xfrm flipH="1">
            <a:off x="4159252" y="3935414"/>
            <a:ext cx="3182997" cy="1246187"/>
          </a:xfrm>
          <a:prstGeom prst="straightConnector1">
            <a:avLst/>
          </a:prstGeom>
          <a:noFill/>
          <a:ln w="41275" cap="flat" cmpd="sng" algn="ctr">
            <a:solidFill>
              <a:srgbClr val="00B050"/>
            </a:solidFill>
            <a:prstDash val="solid"/>
            <a:tailEnd type="arrow"/>
          </a:ln>
          <a:effectLst/>
        </p:spPr>
      </p:cxnSp>
      <p:sp>
        <p:nvSpPr>
          <p:cNvPr id="2" name="Left Brace 1"/>
          <p:cNvSpPr/>
          <p:nvPr/>
        </p:nvSpPr>
        <p:spPr>
          <a:xfrm rot="16200000">
            <a:off x="3998912" y="701675"/>
            <a:ext cx="203200" cy="399415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Left Brace 128"/>
          <p:cNvSpPr/>
          <p:nvPr/>
        </p:nvSpPr>
        <p:spPr>
          <a:xfrm rot="16200000">
            <a:off x="7240647" y="2742467"/>
            <a:ext cx="203200" cy="2182693"/>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Rectangle 129"/>
          <p:cNvSpPr/>
          <p:nvPr/>
        </p:nvSpPr>
        <p:spPr>
          <a:xfrm>
            <a:off x="50121" y="662716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32" name="Rectangle 131"/>
          <p:cNvSpPr/>
          <p:nvPr/>
        </p:nvSpPr>
        <p:spPr>
          <a:xfrm>
            <a:off x="9448950" y="1624422"/>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 name="Rectangle 133"/>
          <p:cNvSpPr/>
          <p:nvPr/>
        </p:nvSpPr>
        <p:spPr>
          <a:xfrm>
            <a:off x="9464612" y="4851699"/>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Rectangle 134"/>
          <p:cNvSpPr/>
          <p:nvPr/>
        </p:nvSpPr>
        <p:spPr>
          <a:xfrm>
            <a:off x="9364915" y="3188391"/>
            <a:ext cx="13099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GPU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8832A12-2DFB-9B2D-9229-97F889BD5ED3}"/>
              </a:ext>
            </a:extLst>
          </p:cNvPr>
          <p:cNvSpPr txBox="1"/>
          <p:nvPr/>
        </p:nvSpPr>
        <p:spPr>
          <a:xfrm>
            <a:off x="13017" y="3385535"/>
            <a:ext cx="1590151" cy="73866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NOTE: Image in the green-</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ish</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box not quite to scale…</a:t>
            </a:r>
          </a:p>
        </p:txBody>
      </p:sp>
    </p:spTree>
    <p:extLst>
      <p:ext uri="{BB962C8B-B14F-4D97-AF65-F5344CB8AC3E}">
        <p14:creationId xmlns:p14="http://schemas.microsoft.com/office/powerpoint/2010/main" val="122413244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ctangle 190"/>
          <p:cNvSpPr/>
          <p:nvPr/>
        </p:nvSpPr>
        <p:spPr>
          <a:xfrm>
            <a:off x="1609226" y="4990738"/>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Rectangle 191"/>
          <p:cNvSpPr/>
          <p:nvPr/>
        </p:nvSpPr>
        <p:spPr>
          <a:xfrm>
            <a:off x="9457975" y="4967288"/>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9" name="Rectangle 188"/>
          <p:cNvSpPr/>
          <p:nvPr/>
        </p:nvSpPr>
        <p:spPr>
          <a:xfrm>
            <a:off x="1600201" y="1647872"/>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p:cNvSpPr/>
          <p:nvPr/>
        </p:nvSpPr>
        <p:spPr>
          <a:xfrm>
            <a:off x="9448950" y="1624422"/>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7" name="Rectangle 186"/>
          <p:cNvSpPr/>
          <p:nvPr/>
        </p:nvSpPr>
        <p:spPr>
          <a:xfrm>
            <a:off x="1600201" y="3208338"/>
            <a:ext cx="9167226" cy="158052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154" name="Title 1"/>
          <p:cNvSpPr>
            <a:spLocks noGrp="1"/>
          </p:cNvSpPr>
          <p:nvPr>
            <p:ph type="title"/>
          </p:nvPr>
        </p:nvSpPr>
        <p:spPr/>
        <p:txBody>
          <a:bodyPr/>
          <a:lstStyle/>
          <a:p>
            <a:r>
              <a:rPr lang="en-US" dirty="0"/>
              <a:t>Data Partitioning Example</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CEE9D-2664-45E1-9C8B-26AF300888C9}"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94" name="Cube 193"/>
          <p:cNvSpPr/>
          <p:nvPr/>
        </p:nvSpPr>
        <p:spPr>
          <a:xfrm>
            <a:off x="1838326"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5" name="Cube 194"/>
          <p:cNvSpPr/>
          <p:nvPr/>
        </p:nvSpPr>
        <p:spPr>
          <a:xfrm>
            <a:off x="2141538"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6" name="Cube 195"/>
          <p:cNvSpPr/>
          <p:nvPr/>
        </p:nvSpPr>
        <p:spPr>
          <a:xfrm>
            <a:off x="2446338"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7" name="Cube 196"/>
          <p:cNvSpPr/>
          <p:nvPr/>
        </p:nvSpPr>
        <p:spPr>
          <a:xfrm>
            <a:off x="2749551"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8" name="Cube 197"/>
          <p:cNvSpPr/>
          <p:nvPr/>
        </p:nvSpPr>
        <p:spPr>
          <a:xfrm>
            <a:off x="3052763"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9" name="Cube 198"/>
          <p:cNvSpPr/>
          <p:nvPr/>
        </p:nvSpPr>
        <p:spPr>
          <a:xfrm>
            <a:off x="3357563"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0" name="Cube 199"/>
          <p:cNvSpPr/>
          <p:nvPr/>
        </p:nvSpPr>
        <p:spPr>
          <a:xfrm>
            <a:off x="3660776"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1" name="Cube 200"/>
          <p:cNvSpPr/>
          <p:nvPr/>
        </p:nvSpPr>
        <p:spPr>
          <a:xfrm>
            <a:off x="3962400" y="2217738"/>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2" name="Cube 201"/>
          <p:cNvSpPr/>
          <p:nvPr/>
        </p:nvSpPr>
        <p:spPr>
          <a:xfrm>
            <a:off x="4267201"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3" name="Cube 202"/>
          <p:cNvSpPr/>
          <p:nvPr/>
        </p:nvSpPr>
        <p:spPr>
          <a:xfrm>
            <a:off x="4570413"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4" name="Cube 203"/>
          <p:cNvSpPr/>
          <p:nvPr/>
        </p:nvSpPr>
        <p:spPr>
          <a:xfrm>
            <a:off x="4875213"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5" name="Cube 204"/>
          <p:cNvSpPr/>
          <p:nvPr/>
        </p:nvSpPr>
        <p:spPr>
          <a:xfrm>
            <a:off x="5178426"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6" name="Cube 205"/>
          <p:cNvSpPr/>
          <p:nvPr/>
        </p:nvSpPr>
        <p:spPr>
          <a:xfrm>
            <a:off x="5481638"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7" name="Cube 206"/>
          <p:cNvSpPr/>
          <p:nvPr/>
        </p:nvSpPr>
        <p:spPr>
          <a:xfrm>
            <a:off x="5786438"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8" name="Cube 207"/>
          <p:cNvSpPr/>
          <p:nvPr/>
        </p:nvSpPr>
        <p:spPr>
          <a:xfrm>
            <a:off x="6069013"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9" name="Cube 208"/>
          <p:cNvSpPr/>
          <p:nvPr/>
        </p:nvSpPr>
        <p:spPr>
          <a:xfrm>
            <a:off x="6373813"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0" name="Cube 209"/>
          <p:cNvSpPr/>
          <p:nvPr/>
        </p:nvSpPr>
        <p:spPr>
          <a:xfrm>
            <a:off x="6677026"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1" name="Cube 210"/>
          <p:cNvSpPr/>
          <p:nvPr/>
        </p:nvSpPr>
        <p:spPr>
          <a:xfrm>
            <a:off x="6980238"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2" name="Cube 211"/>
          <p:cNvSpPr/>
          <p:nvPr/>
        </p:nvSpPr>
        <p:spPr>
          <a:xfrm>
            <a:off x="7285038"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3" name="Cube 212"/>
          <p:cNvSpPr/>
          <p:nvPr/>
        </p:nvSpPr>
        <p:spPr>
          <a:xfrm>
            <a:off x="7588251"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4" name="Cube 213"/>
          <p:cNvSpPr/>
          <p:nvPr/>
        </p:nvSpPr>
        <p:spPr>
          <a:xfrm>
            <a:off x="7891463"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5" name="Cube 214"/>
          <p:cNvSpPr/>
          <p:nvPr/>
        </p:nvSpPr>
        <p:spPr>
          <a:xfrm>
            <a:off x="8212138"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6" name="Cube 215"/>
          <p:cNvSpPr/>
          <p:nvPr/>
        </p:nvSpPr>
        <p:spPr>
          <a:xfrm>
            <a:off x="8515351"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7" name="Cube 216"/>
          <p:cNvSpPr/>
          <p:nvPr/>
        </p:nvSpPr>
        <p:spPr>
          <a:xfrm>
            <a:off x="8818563"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8" name="Cube 217"/>
          <p:cNvSpPr/>
          <p:nvPr/>
        </p:nvSpPr>
        <p:spPr>
          <a:xfrm>
            <a:off x="9123363"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9" name="Cube 218"/>
          <p:cNvSpPr/>
          <p:nvPr/>
        </p:nvSpPr>
        <p:spPr>
          <a:xfrm>
            <a:off x="9426576"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0" name="Cube 219"/>
          <p:cNvSpPr/>
          <p:nvPr/>
        </p:nvSpPr>
        <p:spPr>
          <a:xfrm>
            <a:off x="9729788"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1" name="Cube 220"/>
          <p:cNvSpPr/>
          <p:nvPr/>
        </p:nvSpPr>
        <p:spPr>
          <a:xfrm>
            <a:off x="10034588"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2" name="Cube 221"/>
          <p:cNvSpPr/>
          <p:nvPr/>
        </p:nvSpPr>
        <p:spPr>
          <a:xfrm>
            <a:off x="1839913"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3" name="Cube 222"/>
          <p:cNvSpPr/>
          <p:nvPr/>
        </p:nvSpPr>
        <p:spPr>
          <a:xfrm>
            <a:off x="2143125"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4" name="Cube 223"/>
          <p:cNvSpPr/>
          <p:nvPr/>
        </p:nvSpPr>
        <p:spPr>
          <a:xfrm>
            <a:off x="2447926"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5" name="Cube 224"/>
          <p:cNvSpPr/>
          <p:nvPr/>
        </p:nvSpPr>
        <p:spPr>
          <a:xfrm>
            <a:off x="2751138"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6" name="Cube 225"/>
          <p:cNvSpPr/>
          <p:nvPr/>
        </p:nvSpPr>
        <p:spPr>
          <a:xfrm>
            <a:off x="3054350"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7" name="Cube 226"/>
          <p:cNvSpPr/>
          <p:nvPr/>
        </p:nvSpPr>
        <p:spPr>
          <a:xfrm>
            <a:off x="3359151"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8" name="Cube 227"/>
          <p:cNvSpPr/>
          <p:nvPr/>
        </p:nvSpPr>
        <p:spPr>
          <a:xfrm>
            <a:off x="3662363"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9" name="Cube 228"/>
          <p:cNvSpPr/>
          <p:nvPr/>
        </p:nvSpPr>
        <p:spPr>
          <a:xfrm>
            <a:off x="3965576"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0" name="Cube 229"/>
          <p:cNvSpPr/>
          <p:nvPr/>
        </p:nvSpPr>
        <p:spPr>
          <a:xfrm>
            <a:off x="4268788"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1" name="Cube 230"/>
          <p:cNvSpPr/>
          <p:nvPr/>
        </p:nvSpPr>
        <p:spPr>
          <a:xfrm>
            <a:off x="4572000"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2" name="Cube 231"/>
          <p:cNvSpPr/>
          <p:nvPr/>
        </p:nvSpPr>
        <p:spPr>
          <a:xfrm>
            <a:off x="4876801"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3" name="Cube 232"/>
          <p:cNvSpPr/>
          <p:nvPr/>
        </p:nvSpPr>
        <p:spPr>
          <a:xfrm>
            <a:off x="5180013"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4" name="Cube 233"/>
          <p:cNvSpPr/>
          <p:nvPr/>
        </p:nvSpPr>
        <p:spPr>
          <a:xfrm>
            <a:off x="5483225"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5" name="Cube 234"/>
          <p:cNvSpPr/>
          <p:nvPr/>
        </p:nvSpPr>
        <p:spPr>
          <a:xfrm>
            <a:off x="5788026"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6" name="Cube 235"/>
          <p:cNvSpPr/>
          <p:nvPr/>
        </p:nvSpPr>
        <p:spPr>
          <a:xfrm>
            <a:off x="6070600" y="5311775"/>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7" name="Cube 236"/>
          <p:cNvSpPr/>
          <p:nvPr/>
        </p:nvSpPr>
        <p:spPr>
          <a:xfrm>
            <a:off x="6375401"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8" name="Cube 237"/>
          <p:cNvSpPr/>
          <p:nvPr/>
        </p:nvSpPr>
        <p:spPr>
          <a:xfrm>
            <a:off x="6678613"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9" name="Cube 238"/>
          <p:cNvSpPr/>
          <p:nvPr/>
        </p:nvSpPr>
        <p:spPr>
          <a:xfrm>
            <a:off x="6983413"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0" name="Cube 239"/>
          <p:cNvSpPr/>
          <p:nvPr/>
        </p:nvSpPr>
        <p:spPr>
          <a:xfrm>
            <a:off x="7286626"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1" name="Cube 240"/>
          <p:cNvSpPr/>
          <p:nvPr/>
        </p:nvSpPr>
        <p:spPr>
          <a:xfrm>
            <a:off x="7589838"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2" name="Cube 241"/>
          <p:cNvSpPr/>
          <p:nvPr/>
        </p:nvSpPr>
        <p:spPr>
          <a:xfrm>
            <a:off x="7894638"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3" name="Cube 242"/>
          <p:cNvSpPr/>
          <p:nvPr/>
        </p:nvSpPr>
        <p:spPr>
          <a:xfrm>
            <a:off x="8213726"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4" name="Cube 243"/>
          <p:cNvSpPr/>
          <p:nvPr/>
        </p:nvSpPr>
        <p:spPr>
          <a:xfrm>
            <a:off x="8516938"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5" name="Cube 244"/>
          <p:cNvSpPr/>
          <p:nvPr/>
        </p:nvSpPr>
        <p:spPr>
          <a:xfrm>
            <a:off x="8821738"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6" name="Cube 245"/>
          <p:cNvSpPr/>
          <p:nvPr/>
        </p:nvSpPr>
        <p:spPr>
          <a:xfrm>
            <a:off x="9124951"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7" name="Cube 246"/>
          <p:cNvSpPr/>
          <p:nvPr/>
        </p:nvSpPr>
        <p:spPr>
          <a:xfrm>
            <a:off x="9428163"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8" name="Cube 247"/>
          <p:cNvSpPr/>
          <p:nvPr/>
        </p:nvSpPr>
        <p:spPr>
          <a:xfrm>
            <a:off x="9732963"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9" name="Cube 248"/>
          <p:cNvSpPr/>
          <p:nvPr/>
        </p:nvSpPr>
        <p:spPr>
          <a:xfrm>
            <a:off x="10036176"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0" name="TextBox 145"/>
          <p:cNvSpPr txBox="1">
            <a:spLocks noChangeArrowheads="1"/>
          </p:cNvSpPr>
          <p:nvPr/>
        </p:nvSpPr>
        <p:spPr bwMode="auto">
          <a:xfrm>
            <a:off x="1773239" y="2496322"/>
            <a:ext cx="587375"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in</a:t>
            </a:r>
          </a:p>
        </p:txBody>
      </p:sp>
      <p:sp>
        <p:nvSpPr>
          <p:cNvPr id="251" name="TextBox 146"/>
          <p:cNvSpPr txBox="1">
            <a:spLocks noChangeArrowheads="1"/>
          </p:cNvSpPr>
          <p:nvPr/>
        </p:nvSpPr>
        <p:spPr bwMode="auto">
          <a:xfrm>
            <a:off x="1782662" y="5638801"/>
            <a:ext cx="585787"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out</a:t>
            </a:r>
          </a:p>
        </p:txBody>
      </p:sp>
      <p:cxnSp>
        <p:nvCxnSpPr>
          <p:cNvPr id="252" name="Straight Connector 251"/>
          <p:cNvCxnSpPr/>
          <p:nvPr/>
        </p:nvCxnSpPr>
        <p:spPr>
          <a:xfrm>
            <a:off x="6069013" y="1676400"/>
            <a:ext cx="0" cy="1371600"/>
          </a:xfrm>
          <a:prstGeom prst="line">
            <a:avLst/>
          </a:prstGeom>
          <a:noFill/>
          <a:ln w="19050" cap="flat" cmpd="sng" algn="ctr">
            <a:solidFill>
              <a:srgbClr val="C00000"/>
            </a:solidFill>
            <a:prstDash val="dash"/>
          </a:ln>
          <a:effectLst/>
        </p:spPr>
      </p:cxnSp>
      <p:sp>
        <p:nvSpPr>
          <p:cNvPr id="253" name="TextBox 145"/>
          <p:cNvSpPr txBox="1">
            <a:spLocks noChangeArrowheads="1"/>
          </p:cNvSpPr>
          <p:nvPr/>
        </p:nvSpPr>
        <p:spPr bwMode="auto">
          <a:xfrm>
            <a:off x="3519489" y="18415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chunk 1</a:t>
            </a:r>
          </a:p>
        </p:txBody>
      </p:sp>
      <p:sp>
        <p:nvSpPr>
          <p:cNvPr id="254" name="TextBox 145"/>
          <p:cNvSpPr txBox="1">
            <a:spLocks noChangeArrowheads="1"/>
          </p:cNvSpPr>
          <p:nvPr/>
        </p:nvSpPr>
        <p:spPr bwMode="auto">
          <a:xfrm>
            <a:off x="7558089" y="18415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chunk 2</a:t>
            </a:r>
          </a:p>
        </p:txBody>
      </p:sp>
      <p:sp>
        <p:nvSpPr>
          <p:cNvPr id="255" name="Cube 254"/>
          <p:cNvSpPr/>
          <p:nvPr/>
        </p:nvSpPr>
        <p:spPr>
          <a:xfrm>
            <a:off x="38862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6" name="Cube 255"/>
          <p:cNvSpPr/>
          <p:nvPr/>
        </p:nvSpPr>
        <p:spPr>
          <a:xfrm>
            <a:off x="40386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7" name="Cube 256"/>
          <p:cNvSpPr/>
          <p:nvPr/>
        </p:nvSpPr>
        <p:spPr>
          <a:xfrm>
            <a:off x="41910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8" name="Cube 257"/>
          <p:cNvSpPr/>
          <p:nvPr/>
        </p:nvSpPr>
        <p:spPr>
          <a:xfrm>
            <a:off x="43434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9" name="Cube 258"/>
          <p:cNvSpPr/>
          <p:nvPr/>
        </p:nvSpPr>
        <p:spPr>
          <a:xfrm>
            <a:off x="44958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0" name="Cube 259"/>
          <p:cNvSpPr/>
          <p:nvPr/>
        </p:nvSpPr>
        <p:spPr>
          <a:xfrm>
            <a:off x="46482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1" name="Cube 260"/>
          <p:cNvSpPr/>
          <p:nvPr/>
        </p:nvSpPr>
        <p:spPr>
          <a:xfrm>
            <a:off x="48006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2" name="Cube 261"/>
          <p:cNvSpPr/>
          <p:nvPr/>
        </p:nvSpPr>
        <p:spPr>
          <a:xfrm>
            <a:off x="4953000" y="3524250"/>
            <a:ext cx="152400"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3" name="Cube 262"/>
          <p:cNvSpPr/>
          <p:nvPr/>
        </p:nvSpPr>
        <p:spPr>
          <a:xfrm>
            <a:off x="51054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4" name="Cube 263"/>
          <p:cNvSpPr/>
          <p:nvPr/>
        </p:nvSpPr>
        <p:spPr>
          <a:xfrm>
            <a:off x="52578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5" name="Cube 264"/>
          <p:cNvSpPr/>
          <p:nvPr/>
        </p:nvSpPr>
        <p:spPr>
          <a:xfrm>
            <a:off x="5421313"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6" name="Cube 265"/>
          <p:cNvSpPr/>
          <p:nvPr/>
        </p:nvSpPr>
        <p:spPr>
          <a:xfrm>
            <a:off x="5573713"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7" name="Cube 266"/>
          <p:cNvSpPr/>
          <p:nvPr/>
        </p:nvSpPr>
        <p:spPr>
          <a:xfrm>
            <a:off x="5726113"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8" name="Cube 267"/>
          <p:cNvSpPr/>
          <p:nvPr/>
        </p:nvSpPr>
        <p:spPr>
          <a:xfrm>
            <a:off x="5878513"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9" name="Cube 268"/>
          <p:cNvSpPr/>
          <p:nvPr/>
        </p:nvSpPr>
        <p:spPr>
          <a:xfrm>
            <a:off x="16002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0" name="Cube 269"/>
          <p:cNvSpPr/>
          <p:nvPr/>
        </p:nvSpPr>
        <p:spPr>
          <a:xfrm>
            <a:off x="17526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1" name="Cube 270"/>
          <p:cNvSpPr/>
          <p:nvPr/>
        </p:nvSpPr>
        <p:spPr>
          <a:xfrm>
            <a:off x="19050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2" name="Cube 271"/>
          <p:cNvSpPr/>
          <p:nvPr/>
        </p:nvSpPr>
        <p:spPr>
          <a:xfrm>
            <a:off x="20574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3" name="Cube 272"/>
          <p:cNvSpPr/>
          <p:nvPr/>
        </p:nvSpPr>
        <p:spPr>
          <a:xfrm>
            <a:off x="22098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4" name="Cube 273"/>
          <p:cNvSpPr/>
          <p:nvPr/>
        </p:nvSpPr>
        <p:spPr>
          <a:xfrm>
            <a:off x="23622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5" name="Cube 274"/>
          <p:cNvSpPr/>
          <p:nvPr/>
        </p:nvSpPr>
        <p:spPr>
          <a:xfrm>
            <a:off x="25146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6" name="Cube 275"/>
          <p:cNvSpPr/>
          <p:nvPr/>
        </p:nvSpPr>
        <p:spPr>
          <a:xfrm>
            <a:off x="2667000" y="35242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7" name="Cube 276"/>
          <p:cNvSpPr/>
          <p:nvPr/>
        </p:nvSpPr>
        <p:spPr>
          <a:xfrm>
            <a:off x="28194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8" name="Cube 277"/>
          <p:cNvSpPr/>
          <p:nvPr/>
        </p:nvSpPr>
        <p:spPr>
          <a:xfrm>
            <a:off x="29718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9" name="Cube 278"/>
          <p:cNvSpPr/>
          <p:nvPr/>
        </p:nvSpPr>
        <p:spPr>
          <a:xfrm>
            <a:off x="31353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0" name="Cube 279"/>
          <p:cNvSpPr/>
          <p:nvPr/>
        </p:nvSpPr>
        <p:spPr>
          <a:xfrm>
            <a:off x="32877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1" name="Cube 280"/>
          <p:cNvSpPr/>
          <p:nvPr/>
        </p:nvSpPr>
        <p:spPr>
          <a:xfrm>
            <a:off x="34401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2" name="Cube 281"/>
          <p:cNvSpPr/>
          <p:nvPr/>
        </p:nvSpPr>
        <p:spPr>
          <a:xfrm>
            <a:off x="35925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cxnSp>
        <p:nvCxnSpPr>
          <p:cNvPr id="283" name="Straight Connector 282"/>
          <p:cNvCxnSpPr/>
          <p:nvPr/>
        </p:nvCxnSpPr>
        <p:spPr>
          <a:xfrm>
            <a:off x="6062663" y="4724400"/>
            <a:ext cx="0" cy="1371600"/>
          </a:xfrm>
          <a:prstGeom prst="line">
            <a:avLst/>
          </a:prstGeom>
          <a:noFill/>
          <a:ln w="19050" cap="flat" cmpd="sng" algn="ctr">
            <a:solidFill>
              <a:srgbClr val="C00000"/>
            </a:solidFill>
            <a:prstDash val="dash"/>
          </a:ln>
          <a:effectLst/>
        </p:spPr>
      </p:cxnSp>
      <p:sp>
        <p:nvSpPr>
          <p:cNvPr id="284" name="TextBox 145"/>
          <p:cNvSpPr txBox="1">
            <a:spLocks noChangeArrowheads="1"/>
          </p:cNvSpPr>
          <p:nvPr/>
        </p:nvSpPr>
        <p:spPr bwMode="auto">
          <a:xfrm>
            <a:off x="1990726" y="3155950"/>
            <a:ext cx="1325563"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285" name="TextBox 145"/>
          <p:cNvSpPr txBox="1">
            <a:spLocks noChangeArrowheads="1"/>
          </p:cNvSpPr>
          <p:nvPr/>
        </p:nvSpPr>
        <p:spPr bwMode="auto">
          <a:xfrm>
            <a:off x="4429126" y="3157539"/>
            <a:ext cx="1325563"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compute</a:t>
            </a:r>
          </a:p>
        </p:txBody>
      </p:sp>
      <p:sp>
        <p:nvSpPr>
          <p:cNvPr id="286" name="Cube 285"/>
          <p:cNvSpPr/>
          <p:nvPr/>
        </p:nvSpPr>
        <p:spPr>
          <a:xfrm>
            <a:off x="61722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7" name="Cube 286"/>
          <p:cNvSpPr/>
          <p:nvPr/>
        </p:nvSpPr>
        <p:spPr>
          <a:xfrm>
            <a:off x="63246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8" name="Cube 287"/>
          <p:cNvSpPr/>
          <p:nvPr/>
        </p:nvSpPr>
        <p:spPr>
          <a:xfrm>
            <a:off x="64770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9" name="Cube 288"/>
          <p:cNvSpPr/>
          <p:nvPr/>
        </p:nvSpPr>
        <p:spPr>
          <a:xfrm>
            <a:off x="66294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0" name="Cube 289"/>
          <p:cNvSpPr/>
          <p:nvPr/>
        </p:nvSpPr>
        <p:spPr>
          <a:xfrm>
            <a:off x="67818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1" name="Cube 290"/>
          <p:cNvSpPr/>
          <p:nvPr/>
        </p:nvSpPr>
        <p:spPr>
          <a:xfrm>
            <a:off x="69342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2" name="Cube 291"/>
          <p:cNvSpPr/>
          <p:nvPr/>
        </p:nvSpPr>
        <p:spPr>
          <a:xfrm>
            <a:off x="70866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3" name="Cube 292"/>
          <p:cNvSpPr/>
          <p:nvPr/>
        </p:nvSpPr>
        <p:spPr>
          <a:xfrm>
            <a:off x="7239000" y="35242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4" name="Cube 293"/>
          <p:cNvSpPr/>
          <p:nvPr/>
        </p:nvSpPr>
        <p:spPr>
          <a:xfrm>
            <a:off x="73914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5" name="Cube 294"/>
          <p:cNvSpPr/>
          <p:nvPr/>
        </p:nvSpPr>
        <p:spPr>
          <a:xfrm>
            <a:off x="75438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6" name="Cube 295"/>
          <p:cNvSpPr/>
          <p:nvPr/>
        </p:nvSpPr>
        <p:spPr>
          <a:xfrm>
            <a:off x="77073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7" name="Cube 296"/>
          <p:cNvSpPr/>
          <p:nvPr/>
        </p:nvSpPr>
        <p:spPr>
          <a:xfrm>
            <a:off x="78597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8" name="Cube 297"/>
          <p:cNvSpPr/>
          <p:nvPr/>
        </p:nvSpPr>
        <p:spPr>
          <a:xfrm>
            <a:off x="80121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9" name="Cube 298"/>
          <p:cNvSpPr/>
          <p:nvPr/>
        </p:nvSpPr>
        <p:spPr>
          <a:xfrm>
            <a:off x="81645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0" name="TextBox 145"/>
          <p:cNvSpPr txBox="1">
            <a:spLocks noChangeArrowheads="1"/>
          </p:cNvSpPr>
          <p:nvPr/>
        </p:nvSpPr>
        <p:spPr bwMode="auto">
          <a:xfrm>
            <a:off x="6827838" y="3155950"/>
            <a:ext cx="1325563"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301" name="Freeform 300"/>
          <p:cNvSpPr/>
          <p:nvPr/>
        </p:nvSpPr>
        <p:spPr>
          <a:xfrm>
            <a:off x="3906839" y="3735388"/>
            <a:ext cx="65087" cy="2016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2" name="Freeform 301"/>
          <p:cNvSpPr/>
          <p:nvPr/>
        </p:nvSpPr>
        <p:spPr>
          <a:xfrm>
            <a:off x="40592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3" name="Freeform 302"/>
          <p:cNvSpPr/>
          <p:nvPr/>
        </p:nvSpPr>
        <p:spPr>
          <a:xfrm>
            <a:off x="42116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4" name="Freeform 303"/>
          <p:cNvSpPr/>
          <p:nvPr/>
        </p:nvSpPr>
        <p:spPr>
          <a:xfrm>
            <a:off x="43640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5" name="Freeform 304"/>
          <p:cNvSpPr/>
          <p:nvPr/>
        </p:nvSpPr>
        <p:spPr>
          <a:xfrm>
            <a:off x="45164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6" name="Freeform 305"/>
          <p:cNvSpPr/>
          <p:nvPr/>
        </p:nvSpPr>
        <p:spPr>
          <a:xfrm>
            <a:off x="46688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7" name="Freeform 306"/>
          <p:cNvSpPr/>
          <p:nvPr/>
        </p:nvSpPr>
        <p:spPr>
          <a:xfrm>
            <a:off x="48212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8" name="Freeform 307"/>
          <p:cNvSpPr/>
          <p:nvPr/>
        </p:nvSpPr>
        <p:spPr>
          <a:xfrm>
            <a:off x="49736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9" name="Freeform 308"/>
          <p:cNvSpPr/>
          <p:nvPr/>
        </p:nvSpPr>
        <p:spPr>
          <a:xfrm>
            <a:off x="51260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0" name="Freeform 309"/>
          <p:cNvSpPr/>
          <p:nvPr/>
        </p:nvSpPr>
        <p:spPr>
          <a:xfrm>
            <a:off x="52784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1" name="Freeform 310"/>
          <p:cNvSpPr/>
          <p:nvPr/>
        </p:nvSpPr>
        <p:spPr>
          <a:xfrm>
            <a:off x="54308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2" name="Freeform 311"/>
          <p:cNvSpPr/>
          <p:nvPr/>
        </p:nvSpPr>
        <p:spPr>
          <a:xfrm>
            <a:off x="55832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3" name="Freeform 312"/>
          <p:cNvSpPr/>
          <p:nvPr/>
        </p:nvSpPr>
        <p:spPr>
          <a:xfrm>
            <a:off x="57356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4" name="Freeform 313"/>
          <p:cNvSpPr/>
          <p:nvPr/>
        </p:nvSpPr>
        <p:spPr>
          <a:xfrm>
            <a:off x="58880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5" name="Cube 314"/>
          <p:cNvSpPr/>
          <p:nvPr/>
        </p:nvSpPr>
        <p:spPr>
          <a:xfrm>
            <a:off x="61722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6" name="Cube 315"/>
          <p:cNvSpPr/>
          <p:nvPr/>
        </p:nvSpPr>
        <p:spPr>
          <a:xfrm>
            <a:off x="63246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7" name="Cube 316"/>
          <p:cNvSpPr/>
          <p:nvPr/>
        </p:nvSpPr>
        <p:spPr>
          <a:xfrm>
            <a:off x="64770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8" name="Cube 317"/>
          <p:cNvSpPr/>
          <p:nvPr/>
        </p:nvSpPr>
        <p:spPr>
          <a:xfrm>
            <a:off x="66294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9" name="Cube 318"/>
          <p:cNvSpPr/>
          <p:nvPr/>
        </p:nvSpPr>
        <p:spPr>
          <a:xfrm>
            <a:off x="67818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0" name="Cube 319"/>
          <p:cNvSpPr/>
          <p:nvPr/>
        </p:nvSpPr>
        <p:spPr>
          <a:xfrm>
            <a:off x="69342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1" name="Cube 320"/>
          <p:cNvSpPr/>
          <p:nvPr/>
        </p:nvSpPr>
        <p:spPr>
          <a:xfrm>
            <a:off x="70866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2" name="Cube 321"/>
          <p:cNvSpPr/>
          <p:nvPr/>
        </p:nvSpPr>
        <p:spPr>
          <a:xfrm>
            <a:off x="7239000" y="4311650"/>
            <a:ext cx="152400"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3" name="Cube 322"/>
          <p:cNvSpPr/>
          <p:nvPr/>
        </p:nvSpPr>
        <p:spPr>
          <a:xfrm>
            <a:off x="73914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4" name="Cube 323"/>
          <p:cNvSpPr/>
          <p:nvPr/>
        </p:nvSpPr>
        <p:spPr>
          <a:xfrm>
            <a:off x="75438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5" name="Cube 324"/>
          <p:cNvSpPr/>
          <p:nvPr/>
        </p:nvSpPr>
        <p:spPr>
          <a:xfrm>
            <a:off x="7707313" y="43116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6" name="Cube 325"/>
          <p:cNvSpPr/>
          <p:nvPr/>
        </p:nvSpPr>
        <p:spPr>
          <a:xfrm>
            <a:off x="7859713" y="43116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7" name="Cube 326"/>
          <p:cNvSpPr/>
          <p:nvPr/>
        </p:nvSpPr>
        <p:spPr>
          <a:xfrm>
            <a:off x="8012113" y="43116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8" name="Cube 327"/>
          <p:cNvSpPr/>
          <p:nvPr/>
        </p:nvSpPr>
        <p:spPr>
          <a:xfrm>
            <a:off x="8164513" y="43116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9" name="Cube 328"/>
          <p:cNvSpPr/>
          <p:nvPr/>
        </p:nvSpPr>
        <p:spPr>
          <a:xfrm>
            <a:off x="38862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0" name="Cube 329"/>
          <p:cNvSpPr/>
          <p:nvPr/>
        </p:nvSpPr>
        <p:spPr>
          <a:xfrm>
            <a:off x="40386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1" name="Cube 330"/>
          <p:cNvSpPr/>
          <p:nvPr/>
        </p:nvSpPr>
        <p:spPr>
          <a:xfrm>
            <a:off x="41910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2" name="Cube 331"/>
          <p:cNvSpPr/>
          <p:nvPr/>
        </p:nvSpPr>
        <p:spPr>
          <a:xfrm>
            <a:off x="43434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3" name="Cube 332"/>
          <p:cNvSpPr/>
          <p:nvPr/>
        </p:nvSpPr>
        <p:spPr>
          <a:xfrm>
            <a:off x="44958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4" name="Cube 333"/>
          <p:cNvSpPr/>
          <p:nvPr/>
        </p:nvSpPr>
        <p:spPr>
          <a:xfrm>
            <a:off x="46482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5" name="Cube 334"/>
          <p:cNvSpPr/>
          <p:nvPr/>
        </p:nvSpPr>
        <p:spPr>
          <a:xfrm>
            <a:off x="48006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6" name="Cube 335"/>
          <p:cNvSpPr/>
          <p:nvPr/>
        </p:nvSpPr>
        <p:spPr>
          <a:xfrm>
            <a:off x="4953000" y="43116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7" name="Cube 336"/>
          <p:cNvSpPr/>
          <p:nvPr/>
        </p:nvSpPr>
        <p:spPr>
          <a:xfrm>
            <a:off x="51054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8" name="Cube 337"/>
          <p:cNvSpPr/>
          <p:nvPr/>
        </p:nvSpPr>
        <p:spPr>
          <a:xfrm>
            <a:off x="52578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9" name="Cube 338"/>
          <p:cNvSpPr/>
          <p:nvPr/>
        </p:nvSpPr>
        <p:spPr>
          <a:xfrm>
            <a:off x="54213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0" name="Cube 339"/>
          <p:cNvSpPr/>
          <p:nvPr/>
        </p:nvSpPr>
        <p:spPr>
          <a:xfrm>
            <a:off x="55737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1" name="Cube 340"/>
          <p:cNvSpPr/>
          <p:nvPr/>
        </p:nvSpPr>
        <p:spPr>
          <a:xfrm>
            <a:off x="57261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2" name="Cube 341"/>
          <p:cNvSpPr/>
          <p:nvPr/>
        </p:nvSpPr>
        <p:spPr>
          <a:xfrm>
            <a:off x="58785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3" name="TextBox 145"/>
          <p:cNvSpPr txBox="1">
            <a:spLocks noChangeArrowheads="1"/>
          </p:cNvSpPr>
          <p:nvPr/>
        </p:nvSpPr>
        <p:spPr bwMode="auto">
          <a:xfrm>
            <a:off x="4276726" y="3943350"/>
            <a:ext cx="1325563" cy="3698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344" name="TextBox 145"/>
          <p:cNvSpPr txBox="1">
            <a:spLocks noChangeArrowheads="1"/>
          </p:cNvSpPr>
          <p:nvPr/>
        </p:nvSpPr>
        <p:spPr bwMode="auto">
          <a:xfrm>
            <a:off x="6715126" y="3946525"/>
            <a:ext cx="1325563"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compute</a:t>
            </a:r>
          </a:p>
        </p:txBody>
      </p:sp>
      <p:sp>
        <p:nvSpPr>
          <p:cNvPr id="345" name="Cube 344"/>
          <p:cNvSpPr/>
          <p:nvPr/>
        </p:nvSpPr>
        <p:spPr>
          <a:xfrm>
            <a:off x="84582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6" name="Cube 345"/>
          <p:cNvSpPr/>
          <p:nvPr/>
        </p:nvSpPr>
        <p:spPr>
          <a:xfrm>
            <a:off x="86106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7" name="Cube 346"/>
          <p:cNvSpPr/>
          <p:nvPr/>
        </p:nvSpPr>
        <p:spPr>
          <a:xfrm>
            <a:off x="87630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8" name="Cube 347"/>
          <p:cNvSpPr/>
          <p:nvPr/>
        </p:nvSpPr>
        <p:spPr>
          <a:xfrm>
            <a:off x="89154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9" name="Cube 348"/>
          <p:cNvSpPr/>
          <p:nvPr/>
        </p:nvSpPr>
        <p:spPr>
          <a:xfrm>
            <a:off x="90678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0" name="Cube 349"/>
          <p:cNvSpPr/>
          <p:nvPr/>
        </p:nvSpPr>
        <p:spPr>
          <a:xfrm>
            <a:off x="92202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1" name="Cube 350"/>
          <p:cNvSpPr/>
          <p:nvPr/>
        </p:nvSpPr>
        <p:spPr>
          <a:xfrm>
            <a:off x="93726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2" name="Cube 351"/>
          <p:cNvSpPr/>
          <p:nvPr/>
        </p:nvSpPr>
        <p:spPr>
          <a:xfrm>
            <a:off x="9525000" y="43116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3" name="Cube 352"/>
          <p:cNvSpPr/>
          <p:nvPr/>
        </p:nvSpPr>
        <p:spPr>
          <a:xfrm>
            <a:off x="96774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4" name="Cube 353"/>
          <p:cNvSpPr/>
          <p:nvPr/>
        </p:nvSpPr>
        <p:spPr>
          <a:xfrm>
            <a:off x="98298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5" name="Cube 354"/>
          <p:cNvSpPr/>
          <p:nvPr/>
        </p:nvSpPr>
        <p:spPr>
          <a:xfrm>
            <a:off x="99933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6" name="Cube 355"/>
          <p:cNvSpPr/>
          <p:nvPr/>
        </p:nvSpPr>
        <p:spPr>
          <a:xfrm>
            <a:off x="101457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7" name="Cube 356"/>
          <p:cNvSpPr/>
          <p:nvPr/>
        </p:nvSpPr>
        <p:spPr>
          <a:xfrm>
            <a:off x="102981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8" name="Cube 357"/>
          <p:cNvSpPr/>
          <p:nvPr/>
        </p:nvSpPr>
        <p:spPr>
          <a:xfrm>
            <a:off x="104505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9" name="TextBox 145"/>
          <p:cNvSpPr txBox="1">
            <a:spLocks noChangeArrowheads="1"/>
          </p:cNvSpPr>
          <p:nvPr/>
        </p:nvSpPr>
        <p:spPr bwMode="auto">
          <a:xfrm>
            <a:off x="8848726" y="3943350"/>
            <a:ext cx="1325563" cy="3698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360" name="Freeform 359"/>
          <p:cNvSpPr/>
          <p:nvPr/>
        </p:nvSpPr>
        <p:spPr>
          <a:xfrm>
            <a:off x="6192839" y="4522788"/>
            <a:ext cx="65087" cy="2016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1" name="Freeform 360"/>
          <p:cNvSpPr/>
          <p:nvPr/>
        </p:nvSpPr>
        <p:spPr>
          <a:xfrm>
            <a:off x="63452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2" name="Freeform 361"/>
          <p:cNvSpPr/>
          <p:nvPr/>
        </p:nvSpPr>
        <p:spPr>
          <a:xfrm>
            <a:off x="64976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3" name="Freeform 362"/>
          <p:cNvSpPr/>
          <p:nvPr/>
        </p:nvSpPr>
        <p:spPr>
          <a:xfrm>
            <a:off x="66500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4" name="Freeform 363"/>
          <p:cNvSpPr/>
          <p:nvPr/>
        </p:nvSpPr>
        <p:spPr>
          <a:xfrm>
            <a:off x="68024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5" name="Freeform 364"/>
          <p:cNvSpPr/>
          <p:nvPr/>
        </p:nvSpPr>
        <p:spPr>
          <a:xfrm>
            <a:off x="69548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6" name="Freeform 365"/>
          <p:cNvSpPr/>
          <p:nvPr/>
        </p:nvSpPr>
        <p:spPr>
          <a:xfrm>
            <a:off x="71072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7" name="Freeform 366"/>
          <p:cNvSpPr/>
          <p:nvPr/>
        </p:nvSpPr>
        <p:spPr>
          <a:xfrm>
            <a:off x="72596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8" name="Freeform 367"/>
          <p:cNvSpPr/>
          <p:nvPr/>
        </p:nvSpPr>
        <p:spPr>
          <a:xfrm>
            <a:off x="74120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9" name="Freeform 368"/>
          <p:cNvSpPr/>
          <p:nvPr/>
        </p:nvSpPr>
        <p:spPr>
          <a:xfrm>
            <a:off x="75644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70" name="Freeform 369"/>
          <p:cNvSpPr/>
          <p:nvPr/>
        </p:nvSpPr>
        <p:spPr>
          <a:xfrm>
            <a:off x="77168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71" name="Freeform 370"/>
          <p:cNvSpPr/>
          <p:nvPr/>
        </p:nvSpPr>
        <p:spPr>
          <a:xfrm>
            <a:off x="78692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72" name="Freeform 371"/>
          <p:cNvSpPr/>
          <p:nvPr/>
        </p:nvSpPr>
        <p:spPr>
          <a:xfrm>
            <a:off x="80216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73" name="Freeform 372"/>
          <p:cNvSpPr/>
          <p:nvPr/>
        </p:nvSpPr>
        <p:spPr>
          <a:xfrm>
            <a:off x="81740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cxnSp>
        <p:nvCxnSpPr>
          <p:cNvPr id="374" name="Straight Arrow Connector 373"/>
          <p:cNvCxnSpPr/>
          <p:nvPr/>
        </p:nvCxnSpPr>
        <p:spPr>
          <a:xfrm flipH="1">
            <a:off x="8658226" y="4522788"/>
            <a:ext cx="815975" cy="690562"/>
          </a:xfrm>
          <a:prstGeom prst="straightConnector1">
            <a:avLst/>
          </a:prstGeom>
          <a:noFill/>
          <a:ln w="41275" cap="flat" cmpd="sng" algn="ctr">
            <a:solidFill>
              <a:srgbClr val="00B050"/>
            </a:solidFill>
            <a:prstDash val="solid"/>
            <a:tailEnd type="arrow"/>
          </a:ln>
          <a:effectLst/>
        </p:spPr>
      </p:cxnSp>
      <p:cxnSp>
        <p:nvCxnSpPr>
          <p:cNvPr id="375" name="Straight Arrow Connector 374"/>
          <p:cNvCxnSpPr/>
          <p:nvPr/>
        </p:nvCxnSpPr>
        <p:spPr>
          <a:xfrm flipH="1">
            <a:off x="5462589" y="2595564"/>
            <a:ext cx="2276475" cy="1531937"/>
          </a:xfrm>
          <a:prstGeom prst="straightConnector1">
            <a:avLst/>
          </a:prstGeom>
          <a:noFill/>
          <a:ln w="41275" cap="flat" cmpd="sng" algn="ctr">
            <a:solidFill>
              <a:srgbClr val="00B050"/>
            </a:solidFill>
            <a:prstDash val="solid"/>
            <a:tailEnd type="arrow"/>
          </a:ln>
          <a:effectLst/>
        </p:spPr>
      </p:cxnSp>
      <p:sp>
        <p:nvSpPr>
          <p:cNvPr id="186" name="Rectangle 185"/>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88" name="Rectangle 187"/>
          <p:cNvSpPr/>
          <p:nvPr/>
        </p:nvSpPr>
        <p:spPr>
          <a:xfrm>
            <a:off x="9364915" y="3188391"/>
            <a:ext cx="13099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GPU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804A7D3-C259-E682-921D-7AA0D74042CC}"/>
              </a:ext>
            </a:extLst>
          </p:cNvPr>
          <p:cNvSpPr txBox="1"/>
          <p:nvPr/>
        </p:nvSpPr>
        <p:spPr>
          <a:xfrm>
            <a:off x="13017" y="3385535"/>
            <a:ext cx="1590151" cy="73866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NOTE: Image in the green-</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ish</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box not quite to scale…</a:t>
            </a:r>
          </a:p>
        </p:txBody>
      </p:sp>
    </p:spTree>
    <p:extLst>
      <p:ext uri="{BB962C8B-B14F-4D97-AF65-F5344CB8AC3E}">
        <p14:creationId xmlns:p14="http://schemas.microsoft.com/office/powerpoint/2010/main" val="105392845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Overlapped Compute/</a:t>
            </a:r>
            <a:r>
              <a:rPr lang="en-US" dirty="0" err="1"/>
              <a:t>Memcpy</a:t>
            </a:r>
            <a:br>
              <a:rPr lang="en-US" dirty="0"/>
            </a:br>
            <a:r>
              <a:rPr lang="en-US" sz="1600" dirty="0"/>
              <a:t>[problem broken into </a:t>
            </a:r>
            <a:r>
              <a:rPr lang="en-US" sz="1600" u="sng" dirty="0"/>
              <a:t>16 chunks</a:t>
            </a:r>
            <a:r>
              <a:rPr lang="en-US" sz="1600" dirty="0"/>
              <a:t>]</a:t>
            </a:r>
            <a:endParaRPr lang="en-US" dirty="0"/>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4EAF1-A71A-4180-8427-7F9D9246C91B}"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Content Placeholder 4"/>
          <p:cNvPicPr>
            <a:picLocks noGrp="1" noChangeAspect="1"/>
          </p:cNvPicPr>
          <p:nvPr>
            <p:ph idx="4294967295"/>
          </p:nvPr>
        </p:nvPicPr>
        <p:blipFill>
          <a:blip r:embed="rId3" cstate="print"/>
          <a:srcRect/>
          <a:stretch>
            <a:fillRect/>
          </a:stretch>
        </p:blipFill>
        <p:spPr>
          <a:xfrm>
            <a:off x="1570038" y="1684866"/>
            <a:ext cx="8577262" cy="4114800"/>
          </a:xfrm>
        </p:spPr>
      </p:pic>
      <p:sp>
        <p:nvSpPr>
          <p:cNvPr id="5" name="Rectangle 4"/>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84366492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Overlapped Compute/</a:t>
            </a:r>
            <a:r>
              <a:rPr lang="en-US" dirty="0" err="1"/>
              <a:t>Memcpy</a:t>
            </a:r>
            <a:endParaRPr lang="en-US" dirty="0"/>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4EAF1-A71A-4180-8427-7F9D9246C91B}"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Content Placeholder 4"/>
          <p:cNvPicPr>
            <a:picLocks noGrp="1" noChangeAspect="1"/>
          </p:cNvPicPr>
          <p:nvPr>
            <p:ph idx="4294967295"/>
          </p:nvPr>
        </p:nvPicPr>
        <p:blipFill>
          <a:blip r:embed="rId3" cstate="print"/>
          <a:srcRect/>
          <a:stretch>
            <a:fillRect/>
          </a:stretch>
        </p:blipFill>
        <p:spPr>
          <a:xfrm>
            <a:off x="1434572" y="1557867"/>
            <a:ext cx="8577262" cy="4114800"/>
          </a:xfrm>
        </p:spPr>
      </p:pic>
      <p:sp>
        <p:nvSpPr>
          <p:cNvPr id="5" name="Oval Callout 4"/>
          <p:cNvSpPr/>
          <p:nvPr/>
        </p:nvSpPr>
        <p:spPr>
          <a:xfrm>
            <a:off x="6286501" y="1976229"/>
            <a:ext cx="2039941" cy="892534"/>
          </a:xfrm>
          <a:prstGeom prst="wedgeEllipseCallout">
            <a:avLst>
              <a:gd name="adj1" fmla="val -18215"/>
              <a:gd name="adj2" fmla="val 112692"/>
            </a:avLst>
          </a:prstGeom>
          <a:gradFill flip="none" rotWithShape="1">
            <a:gsLst>
              <a:gs pos="0">
                <a:srgbClr val="B9E700">
                  <a:lumMod val="75000"/>
                </a:srgbClr>
              </a:gs>
              <a:gs pos="100000">
                <a:srgbClr val="B9E700">
                  <a:lumMod val="60000"/>
                  <a:lumOff val="40000"/>
                </a:srgbClr>
              </a:gs>
            </a:gsLst>
            <a:path path="circle">
              <a:fillToRect t="100000" r="100000"/>
            </a:path>
            <a:tileRect l="-100000" b="-100000"/>
          </a:gradFill>
          <a:ln w="9525" cap="flat" cmpd="sng" algn="ctr">
            <a:solidFill>
              <a:srgbClr val="33CCCC">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mn-cs"/>
              </a:rPr>
              <a:t>Exploit dual </a:t>
            </a:r>
            <a:r>
              <a:rPr kumimoji="0" lang="en-US" sz="1600" b="1" i="0" u="none" strike="noStrike" kern="0" cap="none" spc="0" normalizeH="0" baseline="0" noProof="0" dirty="0" err="1">
                <a:ln>
                  <a:noFill/>
                </a:ln>
                <a:solidFill>
                  <a:srgbClr val="000000"/>
                </a:solidFill>
                <a:effectLst/>
                <a:uLnTx/>
                <a:uFillTx/>
                <a:latin typeface="Arial"/>
                <a:ea typeface="+mn-ea"/>
                <a:cs typeface="+mn-cs"/>
              </a:rPr>
              <a:t>memcpy</a:t>
            </a:r>
            <a:r>
              <a:rPr kumimoji="0" lang="en-US" sz="1600" b="1" i="0" u="none" strike="noStrike" kern="0" cap="none" spc="0" normalizeH="0" baseline="0" noProof="0" dirty="0">
                <a:ln>
                  <a:noFill/>
                </a:ln>
                <a:solidFill>
                  <a:srgbClr val="000000"/>
                </a:solidFill>
                <a:effectLst/>
                <a:uLnTx/>
                <a:uFillTx/>
                <a:latin typeface="Arial"/>
                <a:ea typeface="+mn-ea"/>
                <a:cs typeface="+mn-cs"/>
              </a:rPr>
              <a:t> engines</a:t>
            </a:r>
          </a:p>
        </p:txBody>
      </p:sp>
      <p:sp>
        <p:nvSpPr>
          <p:cNvPr id="7" name="Oval Callout 6"/>
          <p:cNvSpPr/>
          <p:nvPr/>
        </p:nvSpPr>
        <p:spPr>
          <a:xfrm>
            <a:off x="495301" y="2125134"/>
            <a:ext cx="2192341" cy="990612"/>
          </a:xfrm>
          <a:prstGeom prst="wedgeEllipseCallout">
            <a:avLst>
              <a:gd name="adj1" fmla="val 47975"/>
              <a:gd name="adj2" fmla="val 140045"/>
            </a:avLst>
          </a:prstGeom>
          <a:gradFill flip="none" rotWithShape="1">
            <a:gsLst>
              <a:gs pos="0">
                <a:srgbClr val="B9E700">
                  <a:lumMod val="75000"/>
                </a:srgbClr>
              </a:gs>
              <a:gs pos="100000">
                <a:srgbClr val="B9E700">
                  <a:lumMod val="60000"/>
                  <a:lumOff val="40000"/>
                </a:srgbClr>
              </a:gs>
            </a:gsLst>
            <a:path path="circle">
              <a:fillToRect t="100000" r="100000"/>
            </a:path>
            <a:tileRect l="-100000" b="-100000"/>
          </a:gradFill>
          <a:ln w="9525" cap="flat" cmpd="sng" algn="ctr">
            <a:solidFill>
              <a:srgbClr val="33CCCC">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mn-cs"/>
              </a:rPr>
              <a:t>Compute time completely “hidden”</a:t>
            </a:r>
          </a:p>
        </p:txBody>
      </p:sp>
      <p:sp>
        <p:nvSpPr>
          <p:cNvPr id="8" name="Rectangle 7"/>
          <p:cNvSpPr/>
          <p:nvPr/>
        </p:nvSpPr>
        <p:spPr>
          <a:xfrm>
            <a:off x="173567" y="6574171"/>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 name="Rectangle 8"/>
          <p:cNvSpPr/>
          <p:nvPr/>
        </p:nvSpPr>
        <p:spPr>
          <a:xfrm>
            <a:off x="4229101" y="6246912"/>
            <a:ext cx="352064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ME759: Use of multiple streams covered later</a:t>
            </a:r>
          </a:p>
        </p:txBody>
      </p:sp>
    </p:spTree>
    <p:extLst>
      <p:ext uri="{BB962C8B-B14F-4D97-AF65-F5344CB8AC3E}">
        <p14:creationId xmlns:p14="http://schemas.microsoft.com/office/powerpoint/2010/main" val="2102127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sz="3600" dirty="0"/>
              <a:t>eep </a:t>
            </a:r>
            <a:r>
              <a:rPr lang="en-US" dirty="0"/>
              <a:t>P</a:t>
            </a:r>
            <a:r>
              <a:rPr lang="en-US" sz="3600" dirty="0"/>
              <a:t>ipelines </a:t>
            </a:r>
            <a:r>
              <a:rPr lang="en-US" dirty="0"/>
              <a:t>P</a:t>
            </a:r>
            <a:r>
              <a:rPr lang="en-US" sz="3600" dirty="0"/>
              <a:t>lagued by </a:t>
            </a:r>
            <a:r>
              <a:rPr lang="en-US" dirty="0">
                <a:solidFill>
                  <a:srgbClr val="FFC000"/>
                </a:solidFill>
              </a:rPr>
              <a:t>Pipelining Hazards</a:t>
            </a:r>
          </a:p>
        </p:txBody>
      </p:sp>
      <p:sp>
        <p:nvSpPr>
          <p:cNvPr id="3" name="Content Placeholder 2"/>
          <p:cNvSpPr>
            <a:spLocks noGrp="1"/>
          </p:cNvSpPr>
          <p:nvPr>
            <p:ph idx="1"/>
          </p:nvPr>
        </p:nvSpPr>
        <p:spPr>
          <a:xfrm>
            <a:off x="147344" y="1857676"/>
            <a:ext cx="11960872" cy="4570595"/>
          </a:xfrm>
        </p:spPr>
        <p:txBody>
          <a:bodyPr>
            <a:normAutofit/>
          </a:bodyPr>
          <a:lstStyle/>
          <a:p>
            <a:r>
              <a:rPr lang="en-US" dirty="0"/>
              <a:t>Structural hazards: the possibility of having a combination of instructions in the pipeline </a:t>
            </a:r>
            <a:r>
              <a:rPr lang="en-US" dirty="0">
                <a:solidFill>
                  <a:srgbClr val="C00000"/>
                </a:solidFill>
              </a:rPr>
              <a:t>contending</a:t>
            </a:r>
            <a:r>
              <a:rPr lang="en-US" dirty="0"/>
              <a:t> for the same hardware asset</a:t>
            </a:r>
          </a:p>
          <a:p>
            <a:endParaRPr lang="en-US" dirty="0"/>
          </a:p>
          <a:p>
            <a:r>
              <a:rPr lang="en-US" dirty="0"/>
              <a:t>Data hazards [</a:t>
            </a:r>
            <a:r>
              <a:rPr lang="en-US" dirty="0">
                <a:solidFill>
                  <a:srgbClr val="C00000"/>
                </a:solidFill>
              </a:rPr>
              <a:t>very common</a:t>
            </a:r>
            <a:r>
              <a:rPr lang="en-US" dirty="0"/>
              <a:t>]: value used in the instruction is unavailable</a:t>
            </a:r>
          </a:p>
          <a:p>
            <a:endParaRPr lang="en-US" dirty="0"/>
          </a:p>
          <a:p>
            <a:r>
              <a:rPr lang="en-US" dirty="0"/>
              <a:t>Control hazards: a corresponding machine instruction decides the program flow</a:t>
            </a:r>
          </a:p>
          <a:p>
            <a:endParaRPr lang="en-US" dirty="0"/>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47344" y="6642556"/>
            <a:ext cx="1630469"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[Patterson, 4</a:t>
            </a:r>
            <a:r>
              <a:rPr kumimoji="0" lang="en-US" sz="800" b="0" i="0" u="none" strike="noStrike" kern="1200" cap="none" spc="0" normalizeH="0" baseline="30000" noProof="0" dirty="0">
                <a:ln>
                  <a:noFill/>
                </a:ln>
                <a:solidFill>
                  <a:prstClr val="black"/>
                </a:solidFill>
                <a:effectLst/>
                <a:uLnTx/>
                <a:uFillTx/>
                <a:latin typeface="Calibri Light" panose="020F0302020204030204"/>
                <a:ea typeface="+mn-ea"/>
                <a:cs typeface="+mn-cs"/>
              </a:rPr>
              <a:t>th</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 edition]</a:t>
            </a:r>
            <a:r>
              <a:rPr kumimoji="0" lang="en-US" sz="800" b="0" i="0" u="none" strike="noStrike" kern="1200" cap="none" spc="0" normalizeH="0" baseline="0" noProof="0" dirty="0">
                <a:ln>
                  <a:noFill/>
                </a:ln>
                <a:solidFill>
                  <a:prstClr val="black"/>
                </a:solidFill>
                <a:effectLst/>
                <a:uLnTx/>
                <a:uFillTx/>
                <a:latin typeface="Times New Roman" pitchFamily="18" charset="0"/>
                <a:ea typeface="+mn-ea"/>
                <a:cs typeface="+mn-cs"/>
              </a:rPr>
              <a:t>→</a:t>
            </a:r>
          </a:p>
        </p:txBody>
      </p:sp>
    </p:spTree>
    <p:extLst>
      <p:ext uri="{BB962C8B-B14F-4D97-AF65-F5344CB8AC3E}">
        <p14:creationId xmlns:p14="http://schemas.microsoft.com/office/powerpoint/2010/main" val="397383653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Overlapped Compute/</a:t>
            </a:r>
            <a:r>
              <a:rPr lang="en-US" dirty="0" err="1"/>
              <a:t>Memcpy</a:t>
            </a:r>
            <a:endParaRPr lang="en-US" dirty="0"/>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4EAF1-A71A-4180-8427-7F9D9246C91B}"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5" name="Table 4"/>
          <p:cNvGraphicFramePr>
            <a:graphicFrameLocks noGrp="1"/>
          </p:cNvGraphicFramePr>
          <p:nvPr/>
        </p:nvGraphicFramePr>
        <p:xfrm>
          <a:off x="2344737" y="2417019"/>
          <a:ext cx="7502525" cy="1849439"/>
        </p:xfrm>
        <a:graphic>
          <a:graphicData uri="http://schemas.openxmlformats.org/drawingml/2006/table">
            <a:tbl>
              <a:tblPr firstRow="1"/>
              <a:tblGrid>
                <a:gridCol w="1925894">
                  <a:extLst>
                    <a:ext uri="{9D8B030D-6E8A-4147-A177-3AD203B41FA5}">
                      <a16:colId xmlns:a16="http://schemas.microsoft.com/office/drawing/2014/main" val="20000"/>
                    </a:ext>
                  </a:extLst>
                </a:gridCol>
                <a:gridCol w="2465569">
                  <a:extLst>
                    <a:ext uri="{9D8B030D-6E8A-4147-A177-3AD203B41FA5}">
                      <a16:colId xmlns:a16="http://schemas.microsoft.com/office/drawing/2014/main" val="20001"/>
                    </a:ext>
                  </a:extLst>
                </a:gridCol>
                <a:gridCol w="1801097">
                  <a:extLst>
                    <a:ext uri="{9D8B030D-6E8A-4147-A177-3AD203B41FA5}">
                      <a16:colId xmlns:a16="http://schemas.microsoft.com/office/drawing/2014/main" val="20002"/>
                    </a:ext>
                  </a:extLst>
                </a:gridCol>
                <a:gridCol w="1309965">
                  <a:extLst>
                    <a:ext uri="{9D8B030D-6E8A-4147-A177-3AD203B41FA5}">
                      <a16:colId xmlns:a16="http://schemas.microsoft.com/office/drawing/2014/main" val="20003"/>
                    </a:ext>
                  </a:extLst>
                </a:gridCol>
              </a:tblGrid>
              <a:tr h="37090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Device</a:t>
                      </a:r>
                    </a:p>
                  </a:txBody>
                  <a:tcPr marL="91446" marR="91446" marT="45728" marB="4572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Algorithm</a:t>
                      </a:r>
                    </a:p>
                  </a:txBody>
                  <a:tcPr marL="91446" marR="91446" marT="45728" marB="4572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err="1"/>
                        <a:t>MElements</a:t>
                      </a:r>
                      <a:r>
                        <a:rPr lang="en-US" sz="1800" dirty="0"/>
                        <a:t>/s</a:t>
                      </a:r>
                    </a:p>
                  </a:txBody>
                  <a:tcPr marL="91446" marR="91446" marT="45728" marB="4572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Speedup</a:t>
                      </a:r>
                    </a:p>
                  </a:txBody>
                  <a:tcPr marL="91446" marR="91446" marT="45728" marB="4572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extLst>
                  <a:ext uri="{0D108BD9-81ED-4DB2-BD59-A6C34878D82A}">
                    <a16:rowId xmlns:a16="http://schemas.microsoft.com/office/drawing/2014/main" val="10000"/>
                  </a:ext>
                </a:extLst>
              </a:tr>
              <a:tr h="36582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i7-930*</a:t>
                      </a:r>
                    </a:p>
                  </a:txBody>
                  <a:tcPr marL="91446" marR="91446" marT="45728" marB="4572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Optimized</a:t>
                      </a:r>
                      <a:r>
                        <a:rPr lang="en-US" sz="1800" b="1" baseline="0" dirty="0"/>
                        <a:t> &amp; </a:t>
                      </a:r>
                      <a:r>
                        <a:rPr lang="en-US" sz="1800" b="1" dirty="0"/>
                        <a:t>Parallel</a:t>
                      </a:r>
                    </a:p>
                  </a:txBody>
                  <a:tcPr marL="91446" marR="91446" marT="45728" marB="4572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130</a:t>
                      </a:r>
                    </a:p>
                  </a:txBody>
                  <a:tcPr marL="91446" marR="91446" marT="45728" marB="4572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1x</a:t>
                      </a:r>
                    </a:p>
                  </a:txBody>
                  <a:tcPr marL="91446" marR="91446" marT="45728" marB="4572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1"/>
                  </a:ext>
                </a:extLst>
              </a:tr>
              <a:tr h="37090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Simple</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285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2.2x</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2"/>
                  </a:ext>
                </a:extLst>
              </a:tr>
              <a:tr h="37090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Pinned Memory</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560</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4.3x</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3"/>
                  </a:ext>
                </a:extLst>
              </a:tr>
              <a:tr h="37090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t>Tesla C2075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Overlap</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935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7.2x</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4"/>
                  </a:ext>
                </a:extLst>
              </a:tr>
            </a:tbl>
          </a:graphicData>
        </a:graphic>
      </p:graphicFrame>
      <p:sp>
        <p:nvSpPr>
          <p:cNvPr id="7" name="Rectangle 6"/>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3673337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normAutofit fontScale="90000"/>
          </a:bodyPr>
          <a:lstStyle/>
          <a:p>
            <a:r>
              <a:rPr lang="en-US" dirty="0"/>
              <a:t>Optimization Summary</a:t>
            </a:r>
            <a:br>
              <a:rPr lang="en-US" dirty="0"/>
            </a:br>
            <a:r>
              <a:rPr lang="en-US" sz="2400" dirty="0"/>
              <a:t>[Looking Back at 1D Stencil Example…]</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7B7F6-B544-4463-AE4B-FBD18A535839}"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7347" name="Content Placeholder 2"/>
          <p:cNvSpPr>
            <a:spLocks noGrp="1"/>
          </p:cNvSpPr>
          <p:nvPr>
            <p:ph idx="4294967295"/>
          </p:nvPr>
        </p:nvSpPr>
        <p:spPr>
          <a:xfrm>
            <a:off x="0" y="1828800"/>
            <a:ext cx="8686800" cy="4800600"/>
          </a:xfrm>
        </p:spPr>
        <p:txBody>
          <a:bodyPr/>
          <a:lstStyle/>
          <a:p>
            <a:r>
              <a:rPr lang="en-US" dirty="0"/>
              <a:t>Initial CUDA parallelization</a:t>
            </a:r>
          </a:p>
          <a:p>
            <a:pPr lvl="1"/>
            <a:r>
              <a:rPr lang="en-US" dirty="0"/>
              <a:t>Expeditious, kernel almost word-for-word replica of sequential code</a:t>
            </a:r>
          </a:p>
          <a:p>
            <a:pPr lvl="1"/>
            <a:r>
              <a:rPr lang="en-US" dirty="0"/>
              <a:t>2.2x speedup</a:t>
            </a:r>
          </a:p>
          <a:p>
            <a:endParaRPr lang="en-US" dirty="0"/>
          </a:p>
          <a:p>
            <a:r>
              <a:rPr lang="en-US" dirty="0"/>
              <a:t>Optimize memory throughput</a:t>
            </a:r>
          </a:p>
          <a:p>
            <a:pPr lvl="1"/>
            <a:r>
              <a:rPr lang="en-US" dirty="0"/>
              <a:t>Minimal code change, yet need to know about pinned memory </a:t>
            </a:r>
          </a:p>
          <a:p>
            <a:pPr lvl="1"/>
            <a:r>
              <a:rPr lang="en-US" dirty="0"/>
              <a:t> 4.3x speedup</a:t>
            </a:r>
          </a:p>
          <a:p>
            <a:endParaRPr lang="en-US" dirty="0"/>
          </a:p>
          <a:p>
            <a:r>
              <a:rPr lang="en-US" dirty="0"/>
              <a:t>Overlap compute and data movement</a:t>
            </a:r>
          </a:p>
          <a:p>
            <a:pPr lvl="1"/>
            <a:r>
              <a:rPr lang="en-US" dirty="0"/>
              <a:t>More involved, need to know about the inner works of CUDA</a:t>
            </a:r>
          </a:p>
          <a:p>
            <a:pPr lvl="1"/>
            <a:r>
              <a:rPr lang="en-US" dirty="0"/>
              <a:t>Problem should be large enough to justify </a:t>
            </a:r>
            <a:r>
              <a:rPr lang="en-US" dirty="0" err="1"/>
              <a:t>mem</a:t>
            </a:r>
            <a:r>
              <a:rPr lang="en-US" dirty="0"/>
              <a:t>-transfer/execution</a:t>
            </a:r>
          </a:p>
          <a:p>
            <a:pPr lvl="1"/>
            <a:r>
              <a:rPr lang="en-US" dirty="0"/>
              <a:t>7.2x speedup</a:t>
            </a:r>
          </a:p>
        </p:txBody>
      </p:sp>
    </p:spTree>
    <p:extLst>
      <p:ext uri="{BB962C8B-B14F-4D97-AF65-F5344CB8AC3E}">
        <p14:creationId xmlns:p14="http://schemas.microsoft.com/office/powerpoint/2010/main" val="219768448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itle 1"/>
          <p:cNvSpPr>
            <a:spLocks noGrp="1"/>
          </p:cNvSpPr>
          <p:nvPr>
            <p:ph type="title"/>
          </p:nvPr>
        </p:nvSpPr>
        <p:spPr/>
        <p:txBody>
          <a:bodyPr/>
          <a:lstStyle/>
          <a:p>
            <a:r>
              <a:rPr lang="en-US"/>
              <a:t>Iterative Optimization</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F394DD-6C7C-4AE8-927E-3213A22E7ADA}"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6322" name="Content Placeholder 2"/>
          <p:cNvSpPr>
            <a:spLocks noGrp="1"/>
          </p:cNvSpPr>
          <p:nvPr>
            <p:ph idx="4294967295"/>
          </p:nvPr>
        </p:nvSpPr>
        <p:spPr>
          <a:xfrm>
            <a:off x="3848100" y="1509713"/>
            <a:ext cx="6667500" cy="4725987"/>
          </a:xfrm>
        </p:spPr>
        <p:txBody>
          <a:bodyPr/>
          <a:lstStyle/>
          <a:p>
            <a:r>
              <a:rPr lang="en-US" dirty="0"/>
              <a:t>Identify Optimization Opportunities</a:t>
            </a:r>
          </a:p>
          <a:p>
            <a:endParaRPr lang="en-US" dirty="0"/>
          </a:p>
          <a:p>
            <a:endParaRPr lang="en-US" dirty="0"/>
          </a:p>
          <a:p>
            <a:r>
              <a:rPr lang="en-US" dirty="0"/>
              <a:t>Parallelize</a:t>
            </a:r>
          </a:p>
          <a:p>
            <a:endParaRPr lang="en-US" dirty="0"/>
          </a:p>
          <a:p>
            <a:endParaRPr lang="en-US" dirty="0"/>
          </a:p>
          <a:p>
            <a:r>
              <a:rPr lang="en-US" dirty="0"/>
              <a:t>Optimize</a:t>
            </a:r>
          </a:p>
        </p:txBody>
      </p:sp>
      <p:sp>
        <p:nvSpPr>
          <p:cNvPr id="6" name="Circular Arrow 5"/>
          <p:cNvSpPr/>
          <p:nvPr/>
        </p:nvSpPr>
        <p:spPr>
          <a:xfrm>
            <a:off x="2133600" y="1299634"/>
            <a:ext cx="1295400" cy="3962400"/>
          </a:xfrm>
          <a:prstGeom prst="circularArrow">
            <a:avLst>
              <a:gd name="adj1" fmla="val 12500"/>
              <a:gd name="adj2" fmla="val 1142319"/>
              <a:gd name="adj3" fmla="val 20457681"/>
              <a:gd name="adj4" fmla="val 3967645"/>
              <a:gd name="adj5" fmla="val 12500"/>
            </a:avLst>
          </a:prstGeom>
          <a:gradFill flip="none" rotWithShape="1">
            <a:gsLst>
              <a:gs pos="0">
                <a:srgbClr val="B9E700">
                  <a:shade val="30000"/>
                  <a:satMod val="115000"/>
                </a:srgbClr>
              </a:gs>
              <a:gs pos="50000">
                <a:srgbClr val="B9E700">
                  <a:shade val="67500"/>
                  <a:satMod val="115000"/>
                </a:srgbClr>
              </a:gs>
              <a:gs pos="100000">
                <a:srgbClr val="B9E700">
                  <a:shade val="100000"/>
                  <a:satMod val="115000"/>
                </a:srgbClr>
              </a:gs>
            </a:gsLst>
            <a:lin ang="2700000" scaled="1"/>
            <a:tileRect/>
          </a:gradFill>
          <a:ln w="25400" cap="flat" cmpd="sng" algn="ctr">
            <a:solidFill>
              <a:srgbClr val="B9E700"/>
            </a:solidFill>
            <a:prstDash val="solid"/>
          </a:ln>
          <a:effectLst/>
          <a:scene3d>
            <a:camera prst="orthographicFront"/>
            <a:lightRig rig="threePt" dir="t"/>
          </a:scene3d>
          <a:sp3d>
            <a:bevelT/>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 name="TextBox 7">
            <a:extLst>
              <a:ext uri="{FF2B5EF4-FFF2-40B4-BE49-F238E27FC236}">
                <a16:creationId xmlns:a16="http://schemas.microsoft.com/office/drawing/2014/main" id="{A2186793-F826-477E-A872-76DBAEE250B5}"/>
              </a:ext>
            </a:extLst>
          </p:cNvPr>
          <p:cNvSpPr txBox="1"/>
          <p:nvPr/>
        </p:nvSpPr>
        <p:spPr>
          <a:xfrm>
            <a:off x="1102177" y="5948354"/>
            <a:ext cx="928279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NVIDIA is gradually moving away from NVVP, migrating to NVIDIA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Nsight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Tools, see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here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4277694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5D5D8D-AE85-4D14-C3BB-FEBD92F0D117}"/>
              </a:ext>
            </a:extLst>
          </p:cNvPr>
          <p:cNvSpPr>
            <a:spLocks noGrp="1"/>
          </p:cNvSpPr>
          <p:nvPr>
            <p:ph type="title"/>
          </p:nvPr>
        </p:nvSpPr>
        <p:spPr/>
        <p:txBody>
          <a:bodyPr/>
          <a:lstStyle/>
          <a:p>
            <a:r>
              <a:rPr lang="en-US" dirty="0"/>
              <a:t>The CUDA SDK allows you to do a roofline analysis as well…</a:t>
            </a:r>
          </a:p>
        </p:txBody>
      </p:sp>
      <p:sp>
        <p:nvSpPr>
          <p:cNvPr id="5" name="Content Placeholder 4">
            <a:extLst>
              <a:ext uri="{FF2B5EF4-FFF2-40B4-BE49-F238E27FC236}">
                <a16:creationId xmlns:a16="http://schemas.microsoft.com/office/drawing/2014/main" id="{24AB16B0-8BD6-D8AB-E285-18E081A5DEB5}"/>
              </a:ext>
            </a:extLst>
          </p:cNvPr>
          <p:cNvSpPr>
            <a:spLocks noGrp="1"/>
          </p:cNvSpPr>
          <p:nvPr>
            <p:ph idx="1"/>
          </p:nvPr>
        </p:nvSpPr>
        <p:spPr/>
        <p:txBody>
          <a:bodyPr/>
          <a:lstStyle/>
          <a:p>
            <a:endParaRPr lang="en-US" dirty="0"/>
          </a:p>
          <a:p>
            <a:endParaRPr lang="en-US" dirty="0"/>
          </a:p>
          <a:p>
            <a:r>
              <a:rPr lang="en-US" dirty="0"/>
              <a:t>A “roofline analysis” is as follows:</a:t>
            </a:r>
          </a:p>
          <a:p>
            <a:pPr lvl="1"/>
            <a:r>
              <a:rPr lang="en-US" dirty="0"/>
              <a:t>Profiler monitors how your program runs. Then, after program finished, provides </a:t>
            </a:r>
            <a:r>
              <a:rPr lang="en-US" dirty="0">
                <a:solidFill>
                  <a:srgbClr val="C00000"/>
                </a:solidFill>
              </a:rPr>
              <a:t>two</a:t>
            </a:r>
            <a:r>
              <a:rPr lang="en-US" dirty="0"/>
              <a:t> pieces of information</a:t>
            </a:r>
          </a:p>
          <a:p>
            <a:pPr lvl="2"/>
            <a:r>
              <a:rPr lang="en-US" dirty="0"/>
              <a:t>What your </a:t>
            </a:r>
            <a:r>
              <a:rPr lang="en-US" dirty="0">
                <a:solidFill>
                  <a:srgbClr val="0070C0"/>
                </a:solidFill>
              </a:rPr>
              <a:t>average arithmetic intensity</a:t>
            </a:r>
            <a:r>
              <a:rPr lang="en-US" dirty="0"/>
              <a:t> was while executing your kernel</a:t>
            </a:r>
          </a:p>
          <a:p>
            <a:pPr lvl="2"/>
            <a:r>
              <a:rPr lang="en-US" dirty="0"/>
              <a:t>What your </a:t>
            </a:r>
            <a:r>
              <a:rPr lang="en-US" dirty="0">
                <a:solidFill>
                  <a:srgbClr val="0070C0"/>
                </a:solidFill>
              </a:rPr>
              <a:t>average FLOPS rate</a:t>
            </a:r>
            <a:r>
              <a:rPr lang="en-US" dirty="0"/>
              <a:t> was over the execution of your kernel</a:t>
            </a:r>
          </a:p>
          <a:p>
            <a:endParaRPr lang="en-US" dirty="0"/>
          </a:p>
          <a:p>
            <a:endParaRPr lang="en-US" dirty="0"/>
          </a:p>
          <a:p>
            <a:r>
              <a:rPr lang="en-US" dirty="0"/>
              <a:t>And just to makes us feel bad, it also tells us how we compare against the “best case scenario” given our observed  average arithmetic intensity</a:t>
            </a:r>
          </a:p>
        </p:txBody>
      </p:sp>
      <p:sp>
        <p:nvSpPr>
          <p:cNvPr id="3" name="Slide Number Placeholder 2">
            <a:extLst>
              <a:ext uri="{FF2B5EF4-FFF2-40B4-BE49-F238E27FC236}">
                <a16:creationId xmlns:a16="http://schemas.microsoft.com/office/drawing/2014/main" id="{C39782A9-719F-3A43-C5CA-5A991968FB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36671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a:xfrm>
            <a:off x="901700" y="3809472"/>
            <a:ext cx="6908800" cy="851428"/>
          </a:xfrm>
        </p:spPr>
        <p:txBody>
          <a:bodyPr>
            <a:normAutofit fontScale="90000"/>
          </a:bodyPr>
          <a:lstStyle/>
          <a:p>
            <a:pPr eaLnBrk="1" hangingPunct="1">
              <a:defRPr/>
            </a:pPr>
            <a:r>
              <a:rPr lang="en-US" dirty="0"/>
              <a:t>CUDA Case Study 2: Parallel Reduction</a:t>
            </a:r>
            <a:endParaRPr lang="en-US" sz="18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592401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pPr eaLnBrk="1" hangingPunct="1">
              <a:defRPr/>
            </a:pPr>
            <a:r>
              <a:rPr lang="en-US" dirty="0"/>
              <a:t>Parallel Reduction in CUDA</a:t>
            </a:r>
          </a:p>
        </p:txBody>
      </p:sp>
      <p:sp>
        <p:nvSpPr>
          <p:cNvPr id="6148" name="Rectangle 3"/>
          <p:cNvSpPr>
            <a:spLocks noGrp="1" noChangeArrowheads="1"/>
          </p:cNvSpPr>
          <p:nvPr>
            <p:ph idx="1"/>
          </p:nvPr>
        </p:nvSpPr>
        <p:spPr>
          <a:xfrm>
            <a:off x="147344" y="955498"/>
            <a:ext cx="11960872" cy="5472774"/>
          </a:xfrm>
        </p:spPr>
        <p:txBody>
          <a:bodyPr>
            <a:normAutofit/>
          </a:bodyPr>
          <a:lstStyle/>
          <a:p>
            <a:pPr eaLnBrk="1" hangingPunct="1"/>
            <a:endParaRPr lang="en-US" sz="2000" dirty="0"/>
          </a:p>
          <a:p>
            <a:r>
              <a:rPr lang="en-US" sz="2000" dirty="0"/>
              <a:t>Parallel Reduction: Common and important data parallel primitive</a:t>
            </a:r>
          </a:p>
          <a:p>
            <a:pPr lvl="1"/>
            <a:r>
              <a:rPr lang="en-US" sz="1800" dirty="0"/>
              <a:t>Examples: </a:t>
            </a:r>
          </a:p>
          <a:p>
            <a:pPr lvl="2"/>
            <a:r>
              <a:rPr lang="en-US" sz="1600" dirty="0"/>
              <a:t>Used to compute the norm of a large vector </a:t>
            </a:r>
          </a:p>
          <a:p>
            <a:pPr lvl="2"/>
            <a:r>
              <a:rPr lang="en-US" sz="1600" dirty="0"/>
              <a:t>Used to sum up all the entries in an array</a:t>
            </a:r>
          </a:p>
          <a:p>
            <a:pPr eaLnBrk="1" hangingPunct="1"/>
            <a:endParaRPr lang="en-US" sz="2000" dirty="0"/>
          </a:p>
          <a:p>
            <a:pPr eaLnBrk="1" hangingPunct="1"/>
            <a:r>
              <a:rPr lang="en-US" sz="2000" dirty="0"/>
              <a:t>Implement in CUDA relatively straightforward </a:t>
            </a:r>
          </a:p>
          <a:p>
            <a:pPr lvl="1" eaLnBrk="1" hangingPunct="1"/>
            <a:r>
              <a:rPr lang="en-US" sz="1800" dirty="0"/>
              <a:t>Challenging to get it to run fast though</a:t>
            </a:r>
          </a:p>
          <a:p>
            <a:pPr lvl="1" eaLnBrk="1" hangingPunct="1"/>
            <a:endParaRPr lang="en-US" sz="1800" dirty="0"/>
          </a:p>
          <a:p>
            <a:pPr lvl="1" eaLnBrk="1" hangingPunct="1"/>
            <a:endParaRPr lang="en-US" sz="1800" dirty="0"/>
          </a:p>
          <a:p>
            <a:pPr eaLnBrk="1" hangingPunct="1"/>
            <a:r>
              <a:rPr lang="en-US" sz="2000" dirty="0"/>
              <a:t>Serves as a good optimization example</a:t>
            </a:r>
          </a:p>
          <a:p>
            <a:pPr lvl="1" eaLnBrk="1" hangingPunct="1"/>
            <a:r>
              <a:rPr lang="en-US" sz="1800" dirty="0"/>
              <a:t>Walk step by step through several different versions</a:t>
            </a:r>
          </a:p>
          <a:p>
            <a:pPr lvl="1" eaLnBrk="1" hangingPunct="1"/>
            <a:r>
              <a:rPr lang="en-US" sz="1800" dirty="0"/>
              <a:t>Demonstrates several important optimization strategies</a:t>
            </a:r>
          </a:p>
          <a:p>
            <a:pPr lvl="1"/>
            <a:endParaRPr lang="en-US" sz="1800" dirty="0"/>
          </a:p>
          <a:p>
            <a:pPr lvl="1"/>
            <a:endParaRPr lang="en-US" sz="1800" dirty="0"/>
          </a:p>
          <a:p>
            <a:r>
              <a:rPr lang="en-US" sz="2000" dirty="0"/>
              <a:t>Results are for </a:t>
            </a:r>
            <a:r>
              <a:rPr lang="en-US" sz="2000" dirty="0">
                <a:solidFill>
                  <a:srgbClr val="0070C0"/>
                </a:solidFill>
              </a:rPr>
              <a:t>old compute capability</a:t>
            </a:r>
            <a:r>
              <a:rPr lang="en-US" sz="2000" dirty="0"/>
              <a:t>; yet instructive to understand how far folks went to get top performance</a:t>
            </a:r>
          </a:p>
        </p:txBody>
      </p:sp>
      <p:sp>
        <p:nvSpPr>
          <p:cNvPr id="61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62B1CB-50A4-4B76-BEC9-55B93FEE7A6D}"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07656528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pPr eaLnBrk="1" hangingPunct="1">
              <a:defRPr/>
            </a:pPr>
            <a:r>
              <a:rPr lang="en-US" dirty="0"/>
              <a:t>Parallel Reduction: Sum all entries in an array</a:t>
            </a:r>
          </a:p>
        </p:txBody>
      </p:sp>
      <p:sp>
        <p:nvSpPr>
          <p:cNvPr id="7172" name="Rectangle 3"/>
          <p:cNvSpPr>
            <a:spLocks noGrp="1" noChangeArrowheads="1"/>
          </p:cNvSpPr>
          <p:nvPr>
            <p:ph idx="1"/>
          </p:nvPr>
        </p:nvSpPr>
        <p:spPr/>
        <p:txBody>
          <a:bodyPr>
            <a:normAutofit/>
          </a:bodyPr>
          <a:lstStyle/>
          <a:p>
            <a:r>
              <a:rPr lang="en-US" sz="2000" dirty="0"/>
              <a:t>Backdrop: assume you have very large arrays – 100,000 entries and beyond</a:t>
            </a:r>
          </a:p>
          <a:p>
            <a:pPr eaLnBrk="1" hangingPunct="1">
              <a:lnSpc>
                <a:spcPct val="90000"/>
              </a:lnSpc>
            </a:pPr>
            <a:r>
              <a:rPr lang="en-US" sz="2000" dirty="0"/>
              <a:t>Basic Idea: tree-based approach used within each block of threads</a:t>
            </a:r>
          </a:p>
          <a:p>
            <a:pPr eaLnBrk="1" hangingPunct="1">
              <a:lnSpc>
                <a:spcPct val="90000"/>
              </a:lnSpc>
            </a:pPr>
            <a:endParaRPr lang="en-US" sz="2000" dirty="0"/>
          </a:p>
          <a:p>
            <a:pPr eaLnBrk="1" hangingPunct="1">
              <a:lnSpc>
                <a:spcPct val="90000"/>
              </a:lnSpc>
            </a:pPr>
            <a:endParaRPr lang="en-US" sz="2000" dirty="0"/>
          </a:p>
          <a:p>
            <a:pPr eaLnBrk="1" hangingPunct="1">
              <a:lnSpc>
                <a:spcPct val="90000"/>
              </a:lnSpc>
            </a:pPr>
            <a:endParaRPr lang="en-US" sz="2000" dirty="0"/>
          </a:p>
          <a:p>
            <a:pPr eaLnBrk="1" hangingPunct="1">
              <a:lnSpc>
                <a:spcPct val="90000"/>
              </a:lnSpc>
            </a:pPr>
            <a:endParaRPr lang="en-US" sz="2000" dirty="0"/>
          </a:p>
          <a:p>
            <a:pPr eaLnBrk="1" hangingPunct="1">
              <a:lnSpc>
                <a:spcPct val="90000"/>
              </a:lnSpc>
            </a:pPr>
            <a:endParaRPr lang="en-US" sz="2000" dirty="0"/>
          </a:p>
          <a:p>
            <a:pPr eaLnBrk="1" hangingPunct="1">
              <a:lnSpc>
                <a:spcPct val="90000"/>
              </a:lnSpc>
            </a:pPr>
            <a:endParaRPr lang="en-US" sz="2000" dirty="0"/>
          </a:p>
          <a:p>
            <a:pPr eaLnBrk="1" hangingPunct="1">
              <a:lnSpc>
                <a:spcPct val="90000"/>
              </a:lnSpc>
            </a:pPr>
            <a:endParaRPr lang="en-US" sz="2000" dirty="0"/>
          </a:p>
          <a:p>
            <a:r>
              <a:rPr lang="en-US" sz="2000" dirty="0"/>
              <a:t>Each block of threads reduces a portion of the array to one single value</a:t>
            </a:r>
          </a:p>
          <a:p>
            <a:pPr lvl="1" eaLnBrk="1" hangingPunct="1">
              <a:lnSpc>
                <a:spcPct val="90000"/>
              </a:lnSpc>
            </a:pPr>
            <a:endParaRPr lang="en-US" sz="1800" dirty="0"/>
          </a:p>
        </p:txBody>
      </p:sp>
      <p:sp>
        <p:nvSpPr>
          <p:cNvPr id="71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2B09639-1567-4E26-A9A5-967A0E3FD8C8}"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1" y="2705100"/>
            <a:ext cx="3633787"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35265051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pPr eaLnBrk="1" hangingPunct="1">
              <a:defRPr/>
            </a:pPr>
            <a:r>
              <a:rPr lang="en-US" dirty="0"/>
              <a:t>Problem: Global, grid-level synchronization missing in CUDA</a:t>
            </a:r>
          </a:p>
        </p:txBody>
      </p:sp>
      <p:sp>
        <p:nvSpPr>
          <p:cNvPr id="8196" name="Rectangle 3"/>
          <p:cNvSpPr>
            <a:spLocks noGrp="1" noChangeArrowheads="1"/>
          </p:cNvSpPr>
          <p:nvPr>
            <p:ph idx="1"/>
          </p:nvPr>
        </p:nvSpPr>
        <p:spPr>
          <a:xfrm>
            <a:off x="147344" y="1602769"/>
            <a:ext cx="11960872" cy="4825502"/>
          </a:xfrm>
        </p:spPr>
        <p:txBody>
          <a:bodyPr>
            <a:normAutofit/>
          </a:bodyPr>
          <a:lstStyle/>
          <a:p>
            <a:r>
              <a:rPr lang="en-US" sz="2000" dirty="0"/>
              <a:t>Q: How do we </a:t>
            </a:r>
            <a:r>
              <a:rPr lang="en-US" sz="2000" dirty="0">
                <a:solidFill>
                  <a:srgbClr val="0070C0"/>
                </a:solidFill>
              </a:rPr>
              <a:t>communicate partial results</a:t>
            </a:r>
            <a:r>
              <a:rPr lang="en-US" sz="2000" dirty="0"/>
              <a:t> between blocks of threads?</a:t>
            </a:r>
          </a:p>
          <a:p>
            <a:pPr eaLnBrk="1" hangingPunct="1"/>
            <a:r>
              <a:rPr lang="en-US" sz="2000" dirty="0"/>
              <a:t>If we could synchronize across all thread blocks, could easily reduce very large arrays</a:t>
            </a:r>
          </a:p>
          <a:p>
            <a:pPr lvl="1" eaLnBrk="1" hangingPunct="1"/>
            <a:r>
              <a:rPr lang="en-US" sz="1800" dirty="0"/>
              <a:t>Global sync after each block produces its result</a:t>
            </a:r>
          </a:p>
          <a:p>
            <a:pPr lvl="1" eaLnBrk="1" hangingPunct="1"/>
            <a:r>
              <a:rPr lang="en-US" sz="1800" dirty="0"/>
              <a:t>Once all blocks reach sync, continue recursively</a:t>
            </a:r>
          </a:p>
          <a:p>
            <a:pPr marL="0" indent="0" eaLnBrk="1" hangingPunct="1">
              <a:buNone/>
            </a:pPr>
            <a:endParaRPr lang="en-US" sz="2000" dirty="0"/>
          </a:p>
          <a:p>
            <a:pPr eaLnBrk="1" hangingPunct="1"/>
            <a:r>
              <a:rPr lang="en-US" sz="2000" dirty="0"/>
              <a:t>But CUDA has no global synchronization</a:t>
            </a:r>
          </a:p>
          <a:p>
            <a:pPr lvl="1"/>
            <a:r>
              <a:rPr lang="en-US" sz="1800" dirty="0"/>
              <a:t>Only synchronization of threads that belong to the same block</a:t>
            </a:r>
          </a:p>
          <a:p>
            <a:pPr eaLnBrk="1" hangingPunct="1"/>
            <a:endParaRPr lang="en-US" sz="2000" dirty="0"/>
          </a:p>
          <a:p>
            <a:pPr eaLnBrk="1" hangingPunct="1"/>
            <a:r>
              <a:rPr lang="en-US" sz="2000" dirty="0"/>
              <a:t>Solution: </a:t>
            </a:r>
            <a:r>
              <a:rPr lang="en-US" sz="2000" dirty="0">
                <a:solidFill>
                  <a:srgbClr val="0070C0"/>
                </a:solidFill>
              </a:rPr>
              <a:t>decompose into multiple kernels</a:t>
            </a:r>
          </a:p>
          <a:p>
            <a:pPr lvl="1" eaLnBrk="1" hangingPunct="1"/>
            <a:r>
              <a:rPr lang="en-US" sz="1800" dirty="0"/>
              <a:t>Kernel launch serves as a global synchronization point</a:t>
            </a:r>
          </a:p>
          <a:p>
            <a:pPr lvl="1" eaLnBrk="1" hangingPunct="1"/>
            <a:r>
              <a:rPr lang="en-US" sz="1800" dirty="0"/>
              <a:t>Kernel launch has negligible overhead</a:t>
            </a:r>
          </a:p>
        </p:txBody>
      </p:sp>
      <p:sp>
        <p:nvSpPr>
          <p:cNvPr id="81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B7F737-93EB-4AC6-A189-6217C9614D21}"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200" b="0" i="0" u="none" strike="noStrike" kern="1200" cap="none" spc="0" normalizeH="0" baseline="0" noProof="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27842161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Multiple Kernel Calls</a:t>
            </a:r>
            <a:br>
              <a:rPr lang="en-US" dirty="0"/>
            </a:br>
            <a:r>
              <a:rPr lang="en-US" sz="2000" dirty="0"/>
              <a:t>[An Example, and how it all works out…]</a:t>
            </a:r>
            <a:endParaRPr lang="en-US" dirty="0"/>
          </a:p>
        </p:txBody>
      </p:sp>
      <p:sp>
        <p:nvSpPr>
          <p:cNvPr id="3" name="Content Placeholder 2"/>
          <p:cNvSpPr>
            <a:spLocks noGrp="1"/>
          </p:cNvSpPr>
          <p:nvPr>
            <p:ph idx="1"/>
          </p:nvPr>
        </p:nvSpPr>
        <p:spPr>
          <a:xfrm>
            <a:off x="147344" y="1315092"/>
            <a:ext cx="11960872" cy="5113179"/>
          </a:xfrm>
        </p:spPr>
        <p:txBody>
          <a:bodyPr>
            <a:normAutofit lnSpcReduction="10000"/>
          </a:bodyPr>
          <a:lstStyle/>
          <a:p>
            <a:pPr marL="457200" indent="-457200">
              <a:buFont typeface="+mj-lt"/>
              <a:buAutoNum type="arabicPeriod"/>
            </a:pPr>
            <a:r>
              <a:rPr lang="en-US" sz="2000" dirty="0"/>
              <a:t>Imagine you launch a 1D grid in which each 1D block has 256 threads</a:t>
            </a:r>
          </a:p>
          <a:p>
            <a:pPr marL="457200" indent="-457200">
              <a:buFont typeface="+mj-lt"/>
              <a:buAutoNum type="arabicPeriod"/>
            </a:pPr>
            <a:endParaRPr lang="en-US" sz="2000" dirty="0"/>
          </a:p>
          <a:p>
            <a:pPr marL="457200" indent="-457200">
              <a:buFont typeface="+mj-lt"/>
              <a:buAutoNum type="arabicPeriod"/>
            </a:pPr>
            <a:r>
              <a:rPr lang="en-US" sz="2000" dirty="0"/>
              <a:t>Assume that the number or elements in the array is N=100,000</a:t>
            </a:r>
          </a:p>
          <a:p>
            <a:pPr lvl="1"/>
            <a:r>
              <a:rPr lang="en-US" sz="1600" dirty="0"/>
              <a:t>Note that </a:t>
            </a:r>
            <a:r>
              <a:rPr lang="en-US" sz="1600" dirty="0">
                <a:solidFill>
                  <a:srgbClr val="C00000"/>
                </a:solidFill>
              </a:rPr>
              <a:t>100,000= </a:t>
            </a:r>
            <a:r>
              <a:rPr lang="en-US" sz="1600" b="1" dirty="0">
                <a:solidFill>
                  <a:srgbClr val="C00000"/>
                </a:solidFill>
              </a:rPr>
              <a:t>390</a:t>
            </a:r>
            <a:r>
              <a:rPr lang="en-US" sz="1600" dirty="0">
                <a:solidFill>
                  <a:srgbClr val="C00000"/>
                </a:solidFill>
              </a:rPr>
              <a:t>*256 + 160, therefore </a:t>
            </a:r>
            <a:r>
              <a:rPr lang="en-US" sz="1800" b="1" dirty="0">
                <a:solidFill>
                  <a:srgbClr val="C00000"/>
                </a:solidFill>
                <a:latin typeface="Courier New" pitchFamily="49" charset="0"/>
                <a:cs typeface="Courier New" pitchFamily="49" charset="0"/>
              </a:rPr>
              <a:t>[(N+255)/256]=391</a:t>
            </a:r>
            <a:r>
              <a:rPr lang="en-US" sz="1600" dirty="0">
                <a:solidFill>
                  <a:srgbClr val="C00000"/>
                </a:solidFill>
              </a:rPr>
              <a:t> </a:t>
            </a:r>
            <a:r>
              <a:rPr lang="en-US" sz="1600" dirty="0"/>
              <a:t>blocks needed</a:t>
            </a:r>
          </a:p>
          <a:p>
            <a:pPr lvl="1"/>
            <a:endParaRPr lang="en-US" sz="1600" dirty="0"/>
          </a:p>
          <a:p>
            <a:pPr marL="457200" indent="-457200">
              <a:buFont typeface="+mj-lt"/>
              <a:buAutoNum type="arabicPeriod"/>
            </a:pPr>
            <a:r>
              <a:rPr lang="en-US" sz="2000" dirty="0"/>
              <a:t>For the first stage, you launch </a:t>
            </a:r>
            <a:r>
              <a:rPr lang="en-US" sz="2000" dirty="0">
                <a:solidFill>
                  <a:srgbClr val="0070C0"/>
                </a:solidFill>
              </a:rPr>
              <a:t>391 blocks </a:t>
            </a:r>
            <a:r>
              <a:rPr lang="en-US" sz="2000" dirty="0"/>
              <a:t>of 256 threads</a:t>
            </a:r>
          </a:p>
          <a:p>
            <a:pPr lvl="1"/>
            <a:r>
              <a:rPr lang="en-US" sz="1600" dirty="0"/>
              <a:t>At the end of this stage you still have to </a:t>
            </a:r>
            <a:r>
              <a:rPr lang="en-US" sz="1600" dirty="0">
                <a:solidFill>
                  <a:srgbClr val="0070C0"/>
                </a:solidFill>
              </a:rPr>
              <a:t>operate on 391 elements</a:t>
            </a:r>
          </a:p>
          <a:p>
            <a:pPr lvl="2"/>
            <a:endParaRPr lang="en-US" sz="1300" dirty="0"/>
          </a:p>
          <a:p>
            <a:pPr marL="457200" indent="-457200">
              <a:buFont typeface="+mj-lt"/>
              <a:buAutoNum type="arabicPeriod"/>
            </a:pPr>
            <a:r>
              <a:rPr lang="en-US" sz="2000" dirty="0"/>
              <a:t>For the second stage, you launch </a:t>
            </a:r>
            <a:r>
              <a:rPr lang="en-US" sz="2000" dirty="0">
                <a:solidFill>
                  <a:srgbClr val="0070C0"/>
                </a:solidFill>
              </a:rPr>
              <a:t>two blocks </a:t>
            </a:r>
            <a:r>
              <a:rPr lang="en-US" sz="2000" dirty="0"/>
              <a:t>of 256 threads</a:t>
            </a:r>
          </a:p>
          <a:p>
            <a:pPr lvl="1"/>
            <a:r>
              <a:rPr lang="en-US" sz="1600" dirty="0"/>
              <a:t>At the end of this stage you only have to </a:t>
            </a:r>
            <a:r>
              <a:rPr lang="en-US" sz="1600" dirty="0">
                <a:solidFill>
                  <a:srgbClr val="0070C0"/>
                </a:solidFill>
              </a:rPr>
              <a:t>operate on two elements</a:t>
            </a:r>
          </a:p>
          <a:p>
            <a:pPr lvl="2"/>
            <a:endParaRPr lang="en-US" sz="1300" dirty="0"/>
          </a:p>
          <a:p>
            <a:pPr marL="457200" indent="-457200">
              <a:buFont typeface="+mj-lt"/>
              <a:buAutoNum type="arabicPeriod"/>
            </a:pPr>
            <a:r>
              <a:rPr lang="en-US" sz="2000" dirty="0"/>
              <a:t>For the third and last stage, you launch </a:t>
            </a:r>
            <a:r>
              <a:rPr lang="en-US" sz="2000" dirty="0">
                <a:solidFill>
                  <a:srgbClr val="0070C0"/>
                </a:solidFill>
              </a:rPr>
              <a:t>one block </a:t>
            </a:r>
            <a:r>
              <a:rPr lang="en-US" sz="2000" dirty="0"/>
              <a:t>of 32 threads</a:t>
            </a:r>
          </a:p>
          <a:p>
            <a:pPr lvl="1"/>
            <a:r>
              <a:rPr lang="en-US" sz="1600" dirty="0">
                <a:solidFill>
                  <a:srgbClr val="0070C0"/>
                </a:solidFill>
              </a:rPr>
              <a:t>Only 2 of the 32 threads do something </a:t>
            </a:r>
          </a:p>
          <a:p>
            <a:pPr lvl="2"/>
            <a:endParaRPr lang="en-US" sz="1300" dirty="0"/>
          </a:p>
          <a:p>
            <a:r>
              <a:rPr lang="en-US" sz="2000" dirty="0">
                <a:solidFill>
                  <a:srgbClr val="0070C0"/>
                </a:solidFill>
              </a:rPr>
              <a:t>Bottom line</a:t>
            </a:r>
            <a:r>
              <a:rPr lang="en-US" sz="2000" dirty="0"/>
              <a:t>: after the first stage, each subsequent stage operates on a number of entries equal to the number of blocks in the previous stage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46785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p:txBody>
          <a:bodyPr/>
          <a:lstStyle/>
          <a:p>
            <a:pPr eaLnBrk="1" hangingPunct="1">
              <a:defRPr/>
            </a:pPr>
            <a:r>
              <a:rPr lang="en-US" sz="3000" dirty="0"/>
              <a:t>Vector Reduction: 30,000 Feet Perspective</a:t>
            </a:r>
          </a:p>
        </p:txBody>
      </p:sp>
      <p:sp>
        <p:nvSpPr>
          <p:cNvPr id="92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18F8193-5B63-4496-9FCE-D18409D4914E}"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mc:AlternateContent xmlns:mc="http://schemas.openxmlformats.org/markup-compatibility/2006" xmlns:a14="http://schemas.microsoft.com/office/drawing/2010/main">
        <mc:Choice Requires="a14">
          <p:sp>
            <p:nvSpPr>
              <p:cNvPr id="289" name="Rectangle 3"/>
              <p:cNvSpPr txBox="1">
                <a:spLocks noChangeArrowheads="1"/>
              </p:cNvSpPr>
              <p:nvPr/>
            </p:nvSpPr>
            <p:spPr bwMode="auto">
              <a:xfrm>
                <a:off x="593950" y="1051560"/>
                <a:ext cx="9255444" cy="199861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the block level: Bring data in </a:t>
                </a: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shared memory</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then start adding in parallel</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Fewer and fewer threads of a block participate</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Recall that there is no synchronization between threads in different blocks</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process is memory bound, low arithmetic intensity…</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 floats (8 bytes) are brought over to perform one arithmetic operation: Arithmetic intensity</a:t>
                </a:r>
                <a14:m>
                  <m:oMath xmlns:m="http://schemas.openxmlformats.org/officeDocument/2006/math">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1/8</a:t>
                </a:r>
              </a:p>
              <a:p>
                <a:pPr marL="0" marR="0" lvl="0" indent="0" algn="l" defTabSz="914400" rtl="0" eaLnBrk="1" fontAlgn="base" latinLnBrk="0" hangingPunct="1">
                  <a:lnSpc>
                    <a:spcPct val="100000"/>
                  </a:lnSpc>
                  <a:spcBef>
                    <a:spcPct val="20000"/>
                  </a:spcBef>
                  <a:spcAft>
                    <a:spcPct val="0"/>
                  </a:spcAft>
                  <a:buClr>
                    <a:srgbClr val="44546A"/>
                  </a:buClr>
                  <a:buSzPct val="70000"/>
                  <a:buFont typeface="Wingdings" pitchFamily="2" charset="2"/>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89" name="Rectangle 3"/>
              <p:cNvSpPr txBox="1">
                <a:spLocks noRot="1" noChangeAspect="1" noMove="1" noResize="1" noEditPoints="1" noAdjustHandles="1" noChangeArrowheads="1" noChangeShapeType="1" noTextEdit="1"/>
              </p:cNvSpPr>
              <p:nvPr/>
            </p:nvSpPr>
            <p:spPr bwMode="auto">
              <a:xfrm>
                <a:off x="593950" y="1051560"/>
                <a:ext cx="9255444" cy="1998617"/>
              </a:xfrm>
              <a:prstGeom prst="rect">
                <a:avLst/>
              </a:prstGeom>
              <a:blipFill>
                <a:blip r:embed="rId2"/>
                <a:stretch>
                  <a:fillRect l="-66" t="-1835"/>
                </a:stretch>
              </a:blipFill>
              <a:ln w="9525">
                <a:noFill/>
                <a:miter lim="800000"/>
                <a:headEnd/>
                <a:tailEnd/>
              </a:ln>
              <a:effectLst/>
            </p:spPr>
            <p:txBody>
              <a:bodyPr/>
              <a:lstStyle/>
              <a:p>
                <a:r>
                  <a:rPr lang="en-US">
                    <a:noFill/>
                  </a:rPr>
                  <a:t> </a:t>
                </a:r>
              </a:p>
            </p:txBody>
          </p:sp>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0" y="3352801"/>
            <a:ext cx="8699500" cy="218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ine Callout 2 1"/>
          <p:cNvSpPr/>
          <p:nvPr/>
        </p:nvSpPr>
        <p:spPr>
          <a:xfrm>
            <a:off x="9144000" y="3810000"/>
            <a:ext cx="1479100" cy="457200"/>
          </a:xfrm>
          <a:prstGeom prst="borderCallout2">
            <a:avLst>
              <a:gd name="adj1" fmla="val 1051"/>
              <a:gd name="adj2" fmla="val 49246"/>
              <a:gd name="adj3" fmla="val -64436"/>
              <a:gd name="adj4" fmla="val 82496"/>
              <a:gd name="adj5" fmla="val -62721"/>
              <a:gd name="adj6" fmla="val 6038"/>
            </a:avLst>
          </a:prstGeom>
          <a:ln w="31750">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Data staged in shared memory</a:t>
            </a:r>
          </a:p>
        </p:txBody>
      </p:sp>
      <p:sp>
        <p:nvSpPr>
          <p:cNvPr id="8" name="Line Callout 2 7"/>
          <p:cNvSpPr/>
          <p:nvPr/>
        </p:nvSpPr>
        <p:spPr>
          <a:xfrm>
            <a:off x="8610600" y="4800600"/>
            <a:ext cx="2012500" cy="609600"/>
          </a:xfrm>
          <a:prstGeom prst="borderCallout2">
            <a:avLst>
              <a:gd name="adj1" fmla="val 47511"/>
              <a:gd name="adj2" fmla="val -3142"/>
              <a:gd name="adj3" fmla="val 47069"/>
              <a:gd name="adj4" fmla="val -54132"/>
              <a:gd name="adj5" fmla="val 70023"/>
              <a:gd name="adj6" fmla="val -132618"/>
            </a:avLst>
          </a:prstGeom>
          <a:ln w="31750">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 small number of threads finishes off</a:t>
            </a:r>
          </a:p>
        </p:txBody>
      </p:sp>
      <p:sp>
        <p:nvSpPr>
          <p:cNvPr id="9" name="Rectangle 8"/>
          <p:cNvSpPr/>
          <p:nvPr/>
        </p:nvSpPr>
        <p:spPr>
          <a:xfrm>
            <a:off x="1600200" y="6553200"/>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410654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a:t>
            </a:r>
            <a:r>
              <a:rPr lang="en-US" u="sng" dirty="0"/>
              <a:t>Structural</a:t>
            </a:r>
            <a:r>
              <a:rPr lang="en-US" dirty="0"/>
              <a:t> Hazards</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2"/>
          <p:cNvSpPr txBox="1">
            <a:spLocks/>
          </p:cNvSpPr>
          <p:nvPr/>
        </p:nvSpPr>
        <p:spPr bwMode="auto">
          <a:xfrm>
            <a:off x="365759" y="1617044"/>
            <a:ext cx="11593629" cy="49361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Solution 1: perhaps a register can be commandeered somehow, for temporary use</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Fortuitous, a matter of serendipity </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Increase number of registers?</a:t>
            </a:r>
          </a:p>
          <a:p>
            <a:pPr lvl="2" indent="-342900">
              <a:buClr>
                <a:srgbClr val="44546A"/>
              </a:buClr>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Brute force solution; expensive and consequential (requires a chip design change, perhaps even ISA)</a:t>
            </a:r>
          </a:p>
          <a:p>
            <a:pPr lvl="2" indent="-342900">
              <a:buClr>
                <a:srgbClr val="44546A"/>
              </a:buClr>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Note that “needing one extra register” is just one possible scenarios; there are might be other contention scenarios lurking</a:t>
            </a:r>
          </a:p>
          <a:p>
            <a:pPr lvl="2" indent="-342900">
              <a:buClr>
                <a:srgbClr val="44546A"/>
              </a:buClr>
              <a:defRPr/>
            </a:pP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Solution 2: serialize the access, basically introduce a bubble in the pipeline so that there is no contention</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“bubble in the pipeline” – think of it as a skipped issue slot (the scheduler can’t issue anything)</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Introducing bubbles into the pipeline at run time slows down the execution</a:t>
            </a:r>
          </a:p>
          <a:p>
            <a:pPr lvl="1" indent="-342900">
              <a:buClr>
                <a:srgbClr val="44546A"/>
              </a:buClr>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Solution 3: Out of order execution (OOOE) done statically (at compile time) or dynamically (at run time)</a:t>
            </a:r>
          </a:p>
          <a:p>
            <a:pPr lvl="1" indent="-342900">
              <a:buClr>
                <a:srgbClr val="44546A"/>
              </a:buClr>
              <a:defRPr/>
            </a:pPr>
            <a:r>
              <a:rPr lang="en-US" sz="1600" dirty="0">
                <a:solidFill>
                  <a:prstClr val="black"/>
                </a:solidFill>
                <a:latin typeface="Calibri" panose="020F0502020204030204"/>
              </a:rPr>
              <a:t>Good compromise</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98255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lstStyle/>
          <a:p>
            <a:pPr eaLnBrk="1" hangingPunct="1">
              <a:defRPr/>
            </a:pPr>
            <a:r>
              <a:rPr lang="en-US" dirty="0"/>
              <a:t>What is Our Optimization Goal?</a:t>
            </a:r>
          </a:p>
        </p:txBody>
      </p:sp>
      <p:sp>
        <p:nvSpPr>
          <p:cNvPr id="10244" name="Rectangle 3"/>
          <p:cNvSpPr>
            <a:spLocks noGrp="1" noChangeArrowheads="1"/>
          </p:cNvSpPr>
          <p:nvPr>
            <p:ph idx="1"/>
          </p:nvPr>
        </p:nvSpPr>
        <p:spPr>
          <a:xfrm>
            <a:off x="147344" y="1458929"/>
            <a:ext cx="11960872" cy="4969341"/>
          </a:xfrm>
        </p:spPr>
        <p:txBody>
          <a:bodyPr/>
          <a:lstStyle/>
          <a:p>
            <a:endParaRPr lang="en-US" sz="1800" dirty="0"/>
          </a:p>
          <a:p>
            <a:r>
              <a:rPr lang="en-US" sz="2000" dirty="0"/>
              <a:t>We should strive to reach GPU peak performance</a:t>
            </a:r>
          </a:p>
          <a:p>
            <a:pPr lvl="1"/>
            <a:r>
              <a:rPr lang="en-US" sz="1800" dirty="0"/>
              <a:t>Choose the right metric:</a:t>
            </a:r>
          </a:p>
          <a:p>
            <a:pPr lvl="2"/>
            <a:r>
              <a:rPr lang="en-US" b="1" dirty="0">
                <a:solidFill>
                  <a:srgbClr val="C00000"/>
                </a:solidFill>
              </a:rPr>
              <a:t>GFLOP/s: for compute-bound kernels</a:t>
            </a:r>
          </a:p>
          <a:p>
            <a:pPr lvl="2"/>
            <a:r>
              <a:rPr lang="en-US" b="1" dirty="0">
                <a:solidFill>
                  <a:srgbClr val="C00000"/>
                </a:solidFill>
              </a:rPr>
              <a:t>Bandwidth: for memory-bound kernels</a:t>
            </a:r>
          </a:p>
          <a:p>
            <a:pPr marL="457200" lvl="1" indent="0">
              <a:buNone/>
            </a:pPr>
            <a:endParaRPr lang="en-US" sz="1600" dirty="0"/>
          </a:p>
          <a:p>
            <a:pPr eaLnBrk="1" hangingPunct="1"/>
            <a:r>
              <a:rPr lang="en-US" sz="2000" dirty="0"/>
              <a:t>Since reduce operation has </a:t>
            </a:r>
            <a:r>
              <a:rPr lang="en-US" sz="2000" dirty="0">
                <a:solidFill>
                  <a:srgbClr val="0070C0"/>
                </a:solidFill>
              </a:rPr>
              <a:t>low arithmetic intensity, we should strive to reach peak bandwidth</a:t>
            </a:r>
          </a:p>
          <a:p>
            <a:pPr lvl="1"/>
            <a:endParaRPr lang="en-US" dirty="0"/>
          </a:p>
          <a:p>
            <a:pPr eaLnBrk="1" hangingPunct="1"/>
            <a:r>
              <a:rPr lang="en-US" sz="2000" dirty="0"/>
              <a:t>Example used relies on old G80 GPU</a:t>
            </a:r>
          </a:p>
          <a:p>
            <a:pPr lvl="1"/>
            <a:r>
              <a:rPr lang="en-US" sz="1800" dirty="0"/>
              <a:t>Compute capability (CC) 1.0</a:t>
            </a:r>
          </a:p>
          <a:p>
            <a:pPr lvl="1" eaLnBrk="1" hangingPunct="1"/>
            <a:r>
              <a:rPr lang="en-US" sz="1800" dirty="0"/>
              <a:t>384-bit memory interface, 900 MHz DDR</a:t>
            </a:r>
          </a:p>
          <a:p>
            <a:pPr lvl="1" eaLnBrk="1" hangingPunct="1"/>
            <a:r>
              <a:rPr lang="en-US" sz="1800" dirty="0"/>
              <a:t>384 * 0.900 *2 / 8 = </a:t>
            </a:r>
            <a:r>
              <a:rPr lang="en-US" sz="1800" dirty="0">
                <a:solidFill>
                  <a:schemeClr val="tx2"/>
                </a:solidFill>
              </a:rPr>
              <a:t>86.4 GB/s</a:t>
            </a:r>
          </a:p>
          <a:p>
            <a:pPr lvl="1"/>
            <a:r>
              <a:rPr lang="en-US" sz="1800" dirty="0"/>
              <a:t>Example carries over to other CCs – on NVIDIA hardware this algorithm will always be memory bound</a:t>
            </a:r>
          </a:p>
        </p:txBody>
      </p:sp>
      <p:sp>
        <p:nvSpPr>
          <p:cNvPr id="102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D2CDA7F-51FE-417C-9C59-E1B3270E935D}"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0727934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a:normAutofit/>
          </a:bodyPr>
          <a:lstStyle/>
          <a:p>
            <a:pPr eaLnBrk="1" hangingPunct="1">
              <a:defRPr/>
            </a:pPr>
            <a:r>
              <a:rPr lang="en-US" sz="3200" dirty="0"/>
              <a:t>Parallel Reduction: Interleaved Addressing</a:t>
            </a:r>
          </a:p>
        </p:txBody>
      </p:sp>
      <p:sp>
        <p:nvSpPr>
          <p:cNvPr id="122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EB9F596-9E1E-4391-9864-1A1D9D6FBF48}"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2328" name="Text Box 39"/>
          <p:cNvSpPr txBox="1">
            <a:spLocks noChangeArrowheads="1"/>
          </p:cNvSpPr>
          <p:nvPr/>
        </p:nvSpPr>
        <p:spPr bwMode="auto">
          <a:xfrm>
            <a:off x="625268" y="1224329"/>
            <a:ext cx="302455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Values (</a:t>
            </a:r>
            <a:r>
              <a:rPr kumimoji="0" lang="en-US" sz="1600" b="1" i="0" u="sng" strike="noStrike" kern="1200" cap="none" spc="0" normalizeH="0" baseline="0" noProof="0" dirty="0">
                <a:ln>
                  <a:noFill/>
                </a:ln>
                <a:solidFill>
                  <a:srgbClr val="C00000"/>
                </a:solidFill>
                <a:effectLst/>
                <a:uLnTx/>
                <a:uFillTx/>
                <a:latin typeface="Arial" charset="0"/>
                <a:ea typeface="+mn-ea"/>
                <a:cs typeface="+mn-cs"/>
              </a:rPr>
              <a:t>SHARED</a:t>
            </a:r>
            <a:r>
              <a:rPr kumimoji="0" lang="en-US" sz="1600" b="1" i="0" u="none" strike="noStrike" kern="1200" cap="none" spc="0" normalizeH="0" baseline="0" noProof="0" dirty="0">
                <a:ln>
                  <a:noFill/>
                </a:ln>
                <a:solidFill>
                  <a:prstClr val="black"/>
                </a:solidFill>
                <a:effectLst/>
                <a:uLnTx/>
                <a:uFillTx/>
                <a:latin typeface="Arial" charset="0"/>
                <a:ea typeface="+mn-ea"/>
                <a:cs typeface="+mn-cs"/>
              </a:rPr>
              <a:t> memory)</a:t>
            </a:r>
          </a:p>
        </p:txBody>
      </p:sp>
      <p:sp>
        <p:nvSpPr>
          <p:cNvPr id="12389" name="Text Box 100"/>
          <p:cNvSpPr txBox="1">
            <a:spLocks noChangeArrowheads="1"/>
          </p:cNvSpPr>
          <p:nvPr/>
        </p:nvSpPr>
        <p:spPr bwMode="auto">
          <a:xfrm>
            <a:off x="2725900" y="220064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2438" name="Text Box 149"/>
          <p:cNvSpPr txBox="1">
            <a:spLocks noChangeArrowheads="1"/>
          </p:cNvSpPr>
          <p:nvPr/>
        </p:nvSpPr>
        <p:spPr bwMode="auto">
          <a:xfrm>
            <a:off x="2725900" y="321664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2481" name="Text Box 192"/>
          <p:cNvSpPr txBox="1">
            <a:spLocks noChangeArrowheads="1"/>
          </p:cNvSpPr>
          <p:nvPr/>
        </p:nvSpPr>
        <p:spPr bwMode="auto">
          <a:xfrm>
            <a:off x="2725900" y="423264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2536" name="Text Box 247"/>
          <p:cNvSpPr txBox="1">
            <a:spLocks noChangeArrowheads="1"/>
          </p:cNvSpPr>
          <p:nvPr/>
        </p:nvSpPr>
        <p:spPr bwMode="auto">
          <a:xfrm>
            <a:off x="2725900" y="523594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2537" name="Text Box 248"/>
          <p:cNvSpPr txBox="1">
            <a:spLocks noChangeArrowheads="1"/>
          </p:cNvSpPr>
          <p:nvPr/>
        </p:nvSpPr>
        <p:spPr bwMode="auto">
          <a:xfrm>
            <a:off x="2671925" y="1603741"/>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2538" name="Text Box 249"/>
          <p:cNvSpPr txBox="1">
            <a:spLocks noChangeArrowheads="1"/>
          </p:cNvSpPr>
          <p:nvPr/>
        </p:nvSpPr>
        <p:spPr bwMode="auto">
          <a:xfrm>
            <a:off x="1390813" y="151325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Step 1 Stride 1</a:t>
            </a:r>
          </a:p>
        </p:txBody>
      </p:sp>
      <p:sp>
        <p:nvSpPr>
          <p:cNvPr id="12539" name="Text Box 250"/>
          <p:cNvSpPr txBox="1">
            <a:spLocks noChangeArrowheads="1"/>
          </p:cNvSpPr>
          <p:nvPr/>
        </p:nvSpPr>
        <p:spPr bwMode="auto">
          <a:xfrm>
            <a:off x="1390813" y="251655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2 Stride 2</a:t>
            </a:r>
          </a:p>
        </p:txBody>
      </p:sp>
      <p:sp>
        <p:nvSpPr>
          <p:cNvPr id="12540" name="Text Box 251"/>
          <p:cNvSpPr txBox="1">
            <a:spLocks noChangeArrowheads="1"/>
          </p:cNvSpPr>
          <p:nvPr/>
        </p:nvSpPr>
        <p:spPr bwMode="auto">
          <a:xfrm>
            <a:off x="1390813" y="353255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3 Stride 4</a:t>
            </a:r>
          </a:p>
        </p:txBody>
      </p:sp>
      <p:sp>
        <p:nvSpPr>
          <p:cNvPr id="12541" name="Text Box 252"/>
          <p:cNvSpPr txBox="1">
            <a:spLocks noChangeArrowheads="1"/>
          </p:cNvSpPr>
          <p:nvPr/>
        </p:nvSpPr>
        <p:spPr bwMode="auto">
          <a:xfrm>
            <a:off x="1390813" y="454855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4 Stride 8</a:t>
            </a:r>
          </a:p>
        </p:txBody>
      </p:sp>
      <p:sp>
        <p:nvSpPr>
          <p:cNvPr id="12542" name="Text Box 253"/>
          <p:cNvSpPr txBox="1">
            <a:spLocks noChangeArrowheads="1"/>
          </p:cNvSpPr>
          <p:nvPr/>
        </p:nvSpPr>
        <p:spPr bwMode="auto">
          <a:xfrm>
            <a:off x="2671925" y="260862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2543" name="Text Box 254"/>
          <p:cNvSpPr txBox="1">
            <a:spLocks noChangeArrowheads="1"/>
          </p:cNvSpPr>
          <p:nvPr/>
        </p:nvSpPr>
        <p:spPr bwMode="auto">
          <a:xfrm>
            <a:off x="2671925" y="3623041"/>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2544" name="Text Box 255"/>
          <p:cNvSpPr txBox="1">
            <a:spLocks noChangeArrowheads="1"/>
          </p:cNvSpPr>
          <p:nvPr/>
        </p:nvSpPr>
        <p:spPr bwMode="auto">
          <a:xfrm>
            <a:off x="2671925" y="464062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graphicFrame>
        <p:nvGraphicFramePr>
          <p:cNvPr id="147" name="Group 3"/>
          <p:cNvGraphicFramePr>
            <a:graphicFrameLocks noGrp="1"/>
          </p:cNvGraphicFramePr>
          <p:nvPr/>
        </p:nvGraphicFramePr>
        <p:xfrm>
          <a:off x="3694275" y="119575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10</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8" name="Oval 40"/>
          <p:cNvSpPr>
            <a:spLocks noChangeArrowheads="1"/>
          </p:cNvSpPr>
          <p:nvPr/>
        </p:nvSpPr>
        <p:spPr bwMode="auto">
          <a:xfrm>
            <a:off x="3749839" y="1748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49" name="AutoShape 41"/>
          <p:cNvCxnSpPr>
            <a:cxnSpLocks noChangeShapeType="1"/>
            <a:endCxn id="148" idx="0"/>
          </p:cNvCxnSpPr>
          <p:nvPr/>
        </p:nvCxnSpPr>
        <p:spPr bwMode="auto">
          <a:xfrm rot="5400000">
            <a:off x="3790319" y="163628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50" name="AutoShape 42"/>
          <p:cNvCxnSpPr>
            <a:cxnSpLocks noChangeShapeType="1"/>
            <a:endCxn id="148" idx="6"/>
          </p:cNvCxnSpPr>
          <p:nvPr/>
        </p:nvCxnSpPr>
        <p:spPr bwMode="auto">
          <a:xfrm rot="5400000">
            <a:off x="3984788" y="1591041"/>
            <a:ext cx="347662" cy="242888"/>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51" name="Oval 43"/>
          <p:cNvSpPr>
            <a:spLocks noChangeArrowheads="1"/>
          </p:cNvSpPr>
          <p:nvPr/>
        </p:nvSpPr>
        <p:spPr bwMode="auto">
          <a:xfrm>
            <a:off x="4527714" y="1748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2</a:t>
            </a:r>
          </a:p>
        </p:txBody>
      </p:sp>
      <p:cxnSp>
        <p:nvCxnSpPr>
          <p:cNvPr id="152" name="AutoShape 44"/>
          <p:cNvCxnSpPr>
            <a:cxnSpLocks noChangeShapeType="1"/>
            <a:endCxn id="151" idx="0"/>
          </p:cNvCxnSpPr>
          <p:nvPr/>
        </p:nvCxnSpPr>
        <p:spPr bwMode="auto">
          <a:xfrm rot="5400000">
            <a:off x="4568988" y="163549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53" name="AutoShape 45"/>
          <p:cNvCxnSpPr>
            <a:cxnSpLocks noChangeShapeType="1"/>
            <a:endCxn id="151" idx="6"/>
          </p:cNvCxnSpPr>
          <p:nvPr/>
        </p:nvCxnSpPr>
        <p:spPr bwMode="auto">
          <a:xfrm rot="5400000">
            <a:off x="4763457" y="159024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54" name="Oval 46"/>
          <p:cNvSpPr>
            <a:spLocks noChangeArrowheads="1"/>
          </p:cNvSpPr>
          <p:nvPr/>
        </p:nvSpPr>
        <p:spPr bwMode="auto">
          <a:xfrm>
            <a:off x="5307175" y="174820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4</a:t>
            </a:r>
          </a:p>
        </p:txBody>
      </p:sp>
      <p:cxnSp>
        <p:nvCxnSpPr>
          <p:cNvPr id="155" name="AutoShape 47"/>
          <p:cNvCxnSpPr>
            <a:cxnSpLocks noChangeShapeType="1"/>
            <a:endCxn id="154" idx="0"/>
          </p:cNvCxnSpPr>
          <p:nvPr/>
        </p:nvCxnSpPr>
        <p:spPr bwMode="auto">
          <a:xfrm rot="5400000">
            <a:off x="5348451" y="163549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56" name="AutoShape 48"/>
          <p:cNvCxnSpPr>
            <a:cxnSpLocks noChangeShapeType="1"/>
            <a:endCxn id="154" idx="6"/>
          </p:cNvCxnSpPr>
          <p:nvPr/>
        </p:nvCxnSpPr>
        <p:spPr bwMode="auto">
          <a:xfrm rot="5400000">
            <a:off x="5542920" y="159024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57" name="Oval 49"/>
          <p:cNvSpPr>
            <a:spLocks noChangeArrowheads="1"/>
          </p:cNvSpPr>
          <p:nvPr/>
        </p:nvSpPr>
        <p:spPr bwMode="auto">
          <a:xfrm>
            <a:off x="6086639" y="1748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6</a:t>
            </a:r>
          </a:p>
        </p:txBody>
      </p:sp>
      <p:cxnSp>
        <p:nvCxnSpPr>
          <p:cNvPr id="158" name="AutoShape 50"/>
          <p:cNvCxnSpPr>
            <a:cxnSpLocks noChangeShapeType="1"/>
            <a:endCxn id="157" idx="0"/>
          </p:cNvCxnSpPr>
          <p:nvPr/>
        </p:nvCxnSpPr>
        <p:spPr bwMode="auto">
          <a:xfrm rot="5400000">
            <a:off x="6127913" y="163549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59" name="AutoShape 51"/>
          <p:cNvCxnSpPr>
            <a:cxnSpLocks noChangeShapeType="1"/>
            <a:endCxn id="157" idx="6"/>
          </p:cNvCxnSpPr>
          <p:nvPr/>
        </p:nvCxnSpPr>
        <p:spPr bwMode="auto">
          <a:xfrm rot="5400000">
            <a:off x="6322382" y="159024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60" name="Oval 52"/>
          <p:cNvSpPr>
            <a:spLocks noChangeArrowheads="1"/>
          </p:cNvSpPr>
          <p:nvPr/>
        </p:nvSpPr>
        <p:spPr bwMode="auto">
          <a:xfrm>
            <a:off x="6864514" y="1748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8</a:t>
            </a:r>
          </a:p>
        </p:txBody>
      </p:sp>
      <p:cxnSp>
        <p:nvCxnSpPr>
          <p:cNvPr id="161" name="AutoShape 53"/>
          <p:cNvCxnSpPr>
            <a:cxnSpLocks noChangeShapeType="1"/>
            <a:endCxn id="160" idx="0"/>
          </p:cNvCxnSpPr>
          <p:nvPr/>
        </p:nvCxnSpPr>
        <p:spPr bwMode="auto">
          <a:xfrm rot="5400000">
            <a:off x="6906582" y="163469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62" name="AutoShape 54"/>
          <p:cNvCxnSpPr>
            <a:cxnSpLocks noChangeShapeType="1"/>
            <a:endCxn id="160" idx="6"/>
          </p:cNvCxnSpPr>
          <p:nvPr/>
        </p:nvCxnSpPr>
        <p:spPr bwMode="auto">
          <a:xfrm rot="5400000">
            <a:off x="7100257" y="159024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63" name="Oval 55"/>
          <p:cNvSpPr>
            <a:spLocks noChangeArrowheads="1"/>
          </p:cNvSpPr>
          <p:nvPr/>
        </p:nvSpPr>
        <p:spPr bwMode="auto">
          <a:xfrm>
            <a:off x="7643975" y="174820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10</a:t>
            </a:r>
          </a:p>
        </p:txBody>
      </p:sp>
      <p:cxnSp>
        <p:nvCxnSpPr>
          <p:cNvPr id="164" name="AutoShape 56"/>
          <p:cNvCxnSpPr>
            <a:cxnSpLocks noChangeShapeType="1"/>
            <a:endCxn id="163" idx="0"/>
          </p:cNvCxnSpPr>
          <p:nvPr/>
        </p:nvCxnSpPr>
        <p:spPr bwMode="auto">
          <a:xfrm rot="5400000">
            <a:off x="7686044" y="1634698"/>
            <a:ext cx="196850" cy="4762"/>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65" name="AutoShape 57"/>
          <p:cNvCxnSpPr>
            <a:cxnSpLocks noChangeShapeType="1"/>
            <a:endCxn id="163" idx="6"/>
          </p:cNvCxnSpPr>
          <p:nvPr/>
        </p:nvCxnSpPr>
        <p:spPr bwMode="auto">
          <a:xfrm rot="5400000">
            <a:off x="7880513" y="1589454"/>
            <a:ext cx="347662" cy="24606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66" name="Oval 58"/>
          <p:cNvSpPr>
            <a:spLocks noChangeArrowheads="1"/>
          </p:cNvSpPr>
          <p:nvPr/>
        </p:nvSpPr>
        <p:spPr bwMode="auto">
          <a:xfrm>
            <a:off x="8423439" y="1748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12</a:t>
            </a:r>
          </a:p>
        </p:txBody>
      </p:sp>
      <p:cxnSp>
        <p:nvCxnSpPr>
          <p:cNvPr id="167" name="AutoShape 59"/>
          <p:cNvCxnSpPr>
            <a:cxnSpLocks noChangeShapeType="1"/>
            <a:endCxn id="166" idx="0"/>
          </p:cNvCxnSpPr>
          <p:nvPr/>
        </p:nvCxnSpPr>
        <p:spPr bwMode="auto">
          <a:xfrm rot="5400000">
            <a:off x="8465507" y="163469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68" name="AutoShape 60"/>
          <p:cNvCxnSpPr>
            <a:cxnSpLocks noChangeShapeType="1"/>
            <a:endCxn id="166" idx="6"/>
          </p:cNvCxnSpPr>
          <p:nvPr/>
        </p:nvCxnSpPr>
        <p:spPr bwMode="auto">
          <a:xfrm rot="5400000">
            <a:off x="8659976" y="1589454"/>
            <a:ext cx="347662" cy="24606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69" name="Oval 61"/>
          <p:cNvSpPr>
            <a:spLocks noChangeArrowheads="1"/>
          </p:cNvSpPr>
          <p:nvPr/>
        </p:nvSpPr>
        <p:spPr bwMode="auto">
          <a:xfrm>
            <a:off x="9202900" y="174820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14</a:t>
            </a:r>
          </a:p>
        </p:txBody>
      </p:sp>
      <p:cxnSp>
        <p:nvCxnSpPr>
          <p:cNvPr id="170" name="AutoShape 62"/>
          <p:cNvCxnSpPr>
            <a:cxnSpLocks noChangeShapeType="1"/>
            <a:endCxn id="169" idx="0"/>
          </p:cNvCxnSpPr>
          <p:nvPr/>
        </p:nvCxnSpPr>
        <p:spPr bwMode="auto">
          <a:xfrm rot="5400000">
            <a:off x="9244969" y="1634698"/>
            <a:ext cx="196850" cy="4762"/>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71" name="AutoShape 63"/>
          <p:cNvCxnSpPr>
            <a:cxnSpLocks noChangeShapeType="1"/>
            <a:endCxn id="169" idx="6"/>
          </p:cNvCxnSpPr>
          <p:nvPr/>
        </p:nvCxnSpPr>
        <p:spPr bwMode="auto">
          <a:xfrm rot="5400000">
            <a:off x="9439438" y="1589454"/>
            <a:ext cx="347662" cy="24606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72" name="Group 64"/>
          <p:cNvGraphicFramePr>
            <a:graphicFrameLocks noGrp="1"/>
          </p:cNvGraphicFramePr>
          <p:nvPr/>
        </p:nvGraphicFramePr>
        <p:xfrm>
          <a:off x="3694275" y="221175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73" name="Oval 101"/>
          <p:cNvSpPr>
            <a:spLocks noChangeArrowheads="1"/>
          </p:cNvSpPr>
          <p:nvPr/>
        </p:nvSpPr>
        <p:spPr bwMode="auto">
          <a:xfrm>
            <a:off x="3749839" y="2764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74" name="AutoShape 102"/>
          <p:cNvCxnSpPr>
            <a:cxnSpLocks noChangeShapeType="1"/>
            <a:endCxn id="173" idx="0"/>
          </p:cNvCxnSpPr>
          <p:nvPr/>
        </p:nvCxnSpPr>
        <p:spPr bwMode="auto">
          <a:xfrm rot="5400000">
            <a:off x="3790319" y="265228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75" name="AutoShape 103"/>
          <p:cNvCxnSpPr>
            <a:cxnSpLocks noChangeShapeType="1"/>
            <a:endCxn id="173" idx="6"/>
          </p:cNvCxnSpPr>
          <p:nvPr/>
        </p:nvCxnSpPr>
        <p:spPr bwMode="auto">
          <a:xfrm rot="5400000">
            <a:off x="4179257" y="2412573"/>
            <a:ext cx="347662" cy="63182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76" name="Oval 104"/>
          <p:cNvSpPr>
            <a:spLocks noChangeArrowheads="1"/>
          </p:cNvSpPr>
          <p:nvPr/>
        </p:nvSpPr>
        <p:spPr bwMode="auto">
          <a:xfrm>
            <a:off x="5307175" y="276420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4</a:t>
            </a:r>
          </a:p>
        </p:txBody>
      </p:sp>
      <p:cxnSp>
        <p:nvCxnSpPr>
          <p:cNvPr id="177" name="AutoShape 105"/>
          <p:cNvCxnSpPr>
            <a:cxnSpLocks noChangeShapeType="1"/>
            <a:endCxn id="176" idx="0"/>
          </p:cNvCxnSpPr>
          <p:nvPr/>
        </p:nvCxnSpPr>
        <p:spPr bwMode="auto">
          <a:xfrm rot="5400000">
            <a:off x="5348451" y="265149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78" name="AutoShape 106"/>
          <p:cNvCxnSpPr>
            <a:cxnSpLocks noChangeShapeType="1"/>
            <a:endCxn id="176" idx="6"/>
          </p:cNvCxnSpPr>
          <p:nvPr/>
        </p:nvCxnSpPr>
        <p:spPr bwMode="auto">
          <a:xfrm rot="5400000">
            <a:off x="5737388" y="2411779"/>
            <a:ext cx="347662" cy="63341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79" name="Oval 107"/>
          <p:cNvSpPr>
            <a:spLocks noChangeArrowheads="1"/>
          </p:cNvSpPr>
          <p:nvPr/>
        </p:nvSpPr>
        <p:spPr bwMode="auto">
          <a:xfrm>
            <a:off x="6864514" y="2764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8</a:t>
            </a:r>
          </a:p>
        </p:txBody>
      </p:sp>
      <p:cxnSp>
        <p:nvCxnSpPr>
          <p:cNvPr id="180" name="AutoShape 108"/>
          <p:cNvCxnSpPr>
            <a:cxnSpLocks noChangeShapeType="1"/>
            <a:endCxn id="179" idx="0"/>
          </p:cNvCxnSpPr>
          <p:nvPr/>
        </p:nvCxnSpPr>
        <p:spPr bwMode="auto">
          <a:xfrm rot="5400000">
            <a:off x="6906582" y="265069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81" name="AutoShape 109"/>
          <p:cNvCxnSpPr>
            <a:cxnSpLocks noChangeShapeType="1"/>
            <a:endCxn id="179" idx="6"/>
          </p:cNvCxnSpPr>
          <p:nvPr/>
        </p:nvCxnSpPr>
        <p:spPr bwMode="auto">
          <a:xfrm rot="5400000">
            <a:off x="7295519" y="2410985"/>
            <a:ext cx="347662" cy="635000"/>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82" name="Oval 110"/>
          <p:cNvSpPr>
            <a:spLocks noChangeArrowheads="1"/>
          </p:cNvSpPr>
          <p:nvPr/>
        </p:nvSpPr>
        <p:spPr bwMode="auto">
          <a:xfrm>
            <a:off x="8423439" y="2764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12</a:t>
            </a:r>
          </a:p>
        </p:txBody>
      </p:sp>
      <p:cxnSp>
        <p:nvCxnSpPr>
          <p:cNvPr id="183" name="AutoShape 111"/>
          <p:cNvCxnSpPr>
            <a:cxnSpLocks noChangeShapeType="1"/>
            <a:endCxn id="182" idx="0"/>
          </p:cNvCxnSpPr>
          <p:nvPr/>
        </p:nvCxnSpPr>
        <p:spPr bwMode="auto">
          <a:xfrm rot="5400000">
            <a:off x="8465507" y="265069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84" name="AutoShape 112"/>
          <p:cNvCxnSpPr>
            <a:cxnSpLocks noChangeShapeType="1"/>
            <a:endCxn id="182" idx="6"/>
          </p:cNvCxnSpPr>
          <p:nvPr/>
        </p:nvCxnSpPr>
        <p:spPr bwMode="auto">
          <a:xfrm rot="5400000">
            <a:off x="8854444" y="2410985"/>
            <a:ext cx="347662" cy="635000"/>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85" name="Group 113"/>
          <p:cNvGraphicFramePr>
            <a:graphicFrameLocks noGrp="1"/>
          </p:cNvGraphicFramePr>
          <p:nvPr/>
        </p:nvGraphicFramePr>
        <p:xfrm>
          <a:off x="3694275" y="322775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18</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4</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86" name="Oval 150"/>
          <p:cNvSpPr>
            <a:spLocks noChangeArrowheads="1"/>
          </p:cNvSpPr>
          <p:nvPr/>
        </p:nvSpPr>
        <p:spPr bwMode="auto">
          <a:xfrm>
            <a:off x="3749839" y="3780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panose="020F0502020204030204"/>
                <a:ea typeface="+mn-ea"/>
                <a:cs typeface="+mn-cs"/>
              </a:rPr>
              <a:t>0</a:t>
            </a:r>
          </a:p>
        </p:txBody>
      </p:sp>
      <p:cxnSp>
        <p:nvCxnSpPr>
          <p:cNvPr id="187" name="AutoShape 151"/>
          <p:cNvCxnSpPr>
            <a:cxnSpLocks noChangeShapeType="1"/>
            <a:endCxn id="186" idx="0"/>
          </p:cNvCxnSpPr>
          <p:nvPr/>
        </p:nvCxnSpPr>
        <p:spPr bwMode="auto">
          <a:xfrm rot="5400000">
            <a:off x="3790319" y="366828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88" name="AutoShape 152"/>
          <p:cNvCxnSpPr>
            <a:cxnSpLocks noChangeShapeType="1"/>
            <a:endCxn id="186" idx="6"/>
          </p:cNvCxnSpPr>
          <p:nvPr/>
        </p:nvCxnSpPr>
        <p:spPr bwMode="auto">
          <a:xfrm rot="5400000">
            <a:off x="4568988" y="3038841"/>
            <a:ext cx="347662" cy="1411288"/>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89" name="Oval 153"/>
          <p:cNvSpPr>
            <a:spLocks noChangeArrowheads="1"/>
          </p:cNvSpPr>
          <p:nvPr/>
        </p:nvSpPr>
        <p:spPr bwMode="auto">
          <a:xfrm>
            <a:off x="6864514" y="3780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8</a:t>
            </a:r>
          </a:p>
        </p:txBody>
      </p:sp>
      <p:cxnSp>
        <p:nvCxnSpPr>
          <p:cNvPr id="190" name="AutoShape 154"/>
          <p:cNvCxnSpPr>
            <a:cxnSpLocks noChangeShapeType="1"/>
            <a:endCxn id="189" idx="0"/>
          </p:cNvCxnSpPr>
          <p:nvPr/>
        </p:nvCxnSpPr>
        <p:spPr bwMode="auto">
          <a:xfrm rot="5400000">
            <a:off x="6906582" y="366669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1" name="AutoShape 155"/>
          <p:cNvCxnSpPr>
            <a:cxnSpLocks noChangeShapeType="1"/>
            <a:endCxn id="189" idx="6"/>
          </p:cNvCxnSpPr>
          <p:nvPr/>
        </p:nvCxnSpPr>
        <p:spPr bwMode="auto">
          <a:xfrm rot="5400000">
            <a:off x="7685251" y="3037254"/>
            <a:ext cx="347662" cy="141446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92" name="Group 156"/>
          <p:cNvGraphicFramePr>
            <a:graphicFrameLocks noGrp="1"/>
          </p:cNvGraphicFramePr>
          <p:nvPr/>
        </p:nvGraphicFramePr>
        <p:xfrm>
          <a:off x="3694275" y="424375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24</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93" name="Oval 193"/>
          <p:cNvSpPr>
            <a:spLocks noChangeArrowheads="1"/>
          </p:cNvSpPr>
          <p:nvPr/>
        </p:nvSpPr>
        <p:spPr bwMode="auto">
          <a:xfrm>
            <a:off x="3749839" y="4796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94" name="AutoShape 194"/>
          <p:cNvCxnSpPr>
            <a:cxnSpLocks noChangeShapeType="1"/>
            <a:endCxn id="193" idx="0"/>
          </p:cNvCxnSpPr>
          <p:nvPr/>
        </p:nvCxnSpPr>
        <p:spPr bwMode="auto">
          <a:xfrm rot="5400000">
            <a:off x="3790319" y="468428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5" name="AutoShape 195"/>
          <p:cNvCxnSpPr>
            <a:cxnSpLocks noChangeShapeType="1"/>
            <a:endCxn id="193" idx="6"/>
          </p:cNvCxnSpPr>
          <p:nvPr/>
        </p:nvCxnSpPr>
        <p:spPr bwMode="auto">
          <a:xfrm rot="5400000">
            <a:off x="5348451" y="3275379"/>
            <a:ext cx="347662" cy="297021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6" name="AutoShape 196"/>
          <p:cNvCxnSpPr>
            <a:cxnSpLocks noChangeShapeType="1"/>
            <a:stCxn id="148" idx="4"/>
          </p:cNvCxnSpPr>
          <p:nvPr/>
        </p:nvCxnSpPr>
        <p:spPr bwMode="auto">
          <a:xfrm rot="16200000" flipH="1">
            <a:off x="3800638" y="212285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7" name="AutoShape 197"/>
          <p:cNvCxnSpPr>
            <a:cxnSpLocks noChangeShapeType="1"/>
            <a:stCxn id="151" idx="4"/>
          </p:cNvCxnSpPr>
          <p:nvPr/>
        </p:nvCxnSpPr>
        <p:spPr bwMode="auto">
          <a:xfrm rot="16200000" flipH="1">
            <a:off x="4579307" y="212206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8" name="AutoShape 198"/>
          <p:cNvCxnSpPr>
            <a:cxnSpLocks noChangeShapeType="1"/>
            <a:stCxn id="154" idx="4"/>
          </p:cNvCxnSpPr>
          <p:nvPr/>
        </p:nvCxnSpPr>
        <p:spPr bwMode="auto">
          <a:xfrm rot="16200000" flipH="1">
            <a:off x="5358770" y="212206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9" name="AutoShape 199"/>
          <p:cNvCxnSpPr>
            <a:cxnSpLocks noChangeShapeType="1"/>
            <a:stCxn id="157" idx="4"/>
          </p:cNvCxnSpPr>
          <p:nvPr/>
        </p:nvCxnSpPr>
        <p:spPr bwMode="auto">
          <a:xfrm rot="16200000" flipH="1">
            <a:off x="6138232" y="212206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0" name="AutoShape 200"/>
          <p:cNvCxnSpPr>
            <a:cxnSpLocks noChangeShapeType="1"/>
            <a:stCxn id="160" idx="4"/>
          </p:cNvCxnSpPr>
          <p:nvPr/>
        </p:nvCxnSpPr>
        <p:spPr bwMode="auto">
          <a:xfrm rot="16200000" flipH="1">
            <a:off x="6916901" y="212126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1" name="AutoShape 201"/>
          <p:cNvCxnSpPr>
            <a:cxnSpLocks noChangeShapeType="1"/>
            <a:stCxn id="163" idx="4"/>
          </p:cNvCxnSpPr>
          <p:nvPr/>
        </p:nvCxnSpPr>
        <p:spPr bwMode="auto">
          <a:xfrm rot="16200000" flipH="1">
            <a:off x="7696363" y="2121267"/>
            <a:ext cx="176213" cy="4762"/>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2" name="AutoShape 202"/>
          <p:cNvCxnSpPr>
            <a:cxnSpLocks noChangeShapeType="1"/>
            <a:stCxn id="166" idx="4"/>
          </p:cNvCxnSpPr>
          <p:nvPr/>
        </p:nvCxnSpPr>
        <p:spPr bwMode="auto">
          <a:xfrm rot="16200000" flipH="1">
            <a:off x="8475826" y="212126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3" name="AutoShape 203"/>
          <p:cNvCxnSpPr>
            <a:cxnSpLocks noChangeShapeType="1"/>
            <a:stCxn id="169" idx="4"/>
          </p:cNvCxnSpPr>
          <p:nvPr/>
        </p:nvCxnSpPr>
        <p:spPr bwMode="auto">
          <a:xfrm rot="16200000" flipH="1">
            <a:off x="9255288" y="2121267"/>
            <a:ext cx="176213" cy="4762"/>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4" name="AutoShape 204"/>
          <p:cNvCxnSpPr>
            <a:cxnSpLocks noChangeShapeType="1"/>
            <a:stCxn id="173" idx="4"/>
          </p:cNvCxnSpPr>
          <p:nvPr/>
        </p:nvCxnSpPr>
        <p:spPr bwMode="auto">
          <a:xfrm rot="16200000" flipH="1">
            <a:off x="3800638" y="313885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5" name="AutoShape 205"/>
          <p:cNvCxnSpPr>
            <a:cxnSpLocks noChangeShapeType="1"/>
            <a:stCxn id="176" idx="4"/>
          </p:cNvCxnSpPr>
          <p:nvPr/>
        </p:nvCxnSpPr>
        <p:spPr bwMode="auto">
          <a:xfrm rot="16200000" flipH="1">
            <a:off x="5358770" y="313806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6" name="AutoShape 206"/>
          <p:cNvCxnSpPr>
            <a:cxnSpLocks noChangeShapeType="1"/>
            <a:stCxn id="179" idx="4"/>
          </p:cNvCxnSpPr>
          <p:nvPr/>
        </p:nvCxnSpPr>
        <p:spPr bwMode="auto">
          <a:xfrm rot="16200000" flipH="1">
            <a:off x="6916901" y="313726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7" name="AutoShape 207"/>
          <p:cNvCxnSpPr>
            <a:cxnSpLocks noChangeShapeType="1"/>
            <a:stCxn id="182" idx="4"/>
          </p:cNvCxnSpPr>
          <p:nvPr/>
        </p:nvCxnSpPr>
        <p:spPr bwMode="auto">
          <a:xfrm rot="16200000" flipH="1">
            <a:off x="8475826" y="313726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8" name="AutoShape 208"/>
          <p:cNvCxnSpPr>
            <a:cxnSpLocks noChangeShapeType="1"/>
            <a:stCxn id="186" idx="4"/>
          </p:cNvCxnSpPr>
          <p:nvPr/>
        </p:nvCxnSpPr>
        <p:spPr bwMode="auto">
          <a:xfrm rot="16200000" flipH="1">
            <a:off x="3800638" y="415485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9" name="AutoShape 209"/>
          <p:cNvCxnSpPr>
            <a:cxnSpLocks noChangeShapeType="1"/>
            <a:stCxn id="189" idx="4"/>
          </p:cNvCxnSpPr>
          <p:nvPr/>
        </p:nvCxnSpPr>
        <p:spPr bwMode="auto">
          <a:xfrm rot="16200000" flipH="1">
            <a:off x="6916901" y="415326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210" name="Group 210"/>
          <p:cNvGraphicFramePr>
            <a:graphicFrameLocks noGrp="1"/>
          </p:cNvGraphicFramePr>
          <p:nvPr/>
        </p:nvGraphicFramePr>
        <p:xfrm>
          <a:off x="3694275" y="524705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41</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211" name="AutoShape 246"/>
          <p:cNvCxnSpPr>
            <a:cxnSpLocks noChangeShapeType="1"/>
            <a:stCxn id="193" idx="4"/>
          </p:cNvCxnSpPr>
          <p:nvPr/>
        </p:nvCxnSpPr>
        <p:spPr bwMode="auto">
          <a:xfrm rot="16200000" flipH="1">
            <a:off x="3806988" y="5164504"/>
            <a:ext cx="163513" cy="1588"/>
          </a:xfrm>
          <a:prstGeom prst="curvedConnector3">
            <a:avLst>
              <a:gd name="adj1" fmla="val 45630"/>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82" name="Rectangle 81"/>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p:cNvSpPr/>
          <p:nvPr/>
        </p:nvSpPr>
        <p:spPr>
          <a:xfrm>
            <a:off x="1390813" y="6086902"/>
            <a:ext cx="9742243" cy="400110"/>
          </a:xfrm>
          <a:prstGeom prst="rect">
            <a:avLst/>
          </a:prstGeom>
          <a:solidFill>
            <a:schemeClr val="hlink"/>
          </a:solidFill>
          <a:ln w="28575" algn="ctr">
            <a:solidFill>
              <a:schemeClr val="tx1"/>
            </a:solid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charset="0"/>
                <a:ea typeface="+mn-ea"/>
                <a:cs typeface="+mn-cs"/>
              </a:rPr>
              <a:t>Note: in stage s, </a:t>
            </a:r>
            <a:r>
              <a:rPr kumimoji="0" lang="en-US" sz="2000" b="1" i="0" u="none" strike="noStrike" kern="1200" cap="none" spc="0" normalizeH="0" baseline="0" noProof="0" dirty="0">
                <a:ln>
                  <a:noFill/>
                </a:ln>
                <a:solidFill>
                  <a:srgbClr val="FFC000"/>
                </a:solidFill>
                <a:effectLst/>
                <a:uLnTx/>
                <a:uFillTx/>
                <a:latin typeface="Arial" charset="0"/>
                <a:ea typeface="+mn-ea"/>
                <a:cs typeface="+mn-cs"/>
              </a:rPr>
              <a:t>only threads divisible to 2^s get to do work</a:t>
            </a:r>
            <a:r>
              <a:rPr kumimoji="0" lang="en-US" sz="2000" b="1" i="0" u="none" strike="noStrike" kern="1200" cap="none" spc="0" normalizeH="0" baseline="0" noProof="0" dirty="0">
                <a:ln>
                  <a:noFill/>
                </a:ln>
                <a:solidFill>
                  <a:prstClr val="white"/>
                </a:solidFill>
                <a:effectLst/>
                <a:uLnTx/>
                <a:uFillTx/>
                <a:latin typeface="Arial" charset="0"/>
                <a:ea typeface="+mn-ea"/>
                <a:cs typeface="+mn-cs"/>
              </a:rPr>
              <a:t>. Stride: 2^(s-1)</a:t>
            </a:r>
          </a:p>
        </p:txBody>
      </p:sp>
    </p:spTree>
    <p:extLst>
      <p:ext uri="{BB962C8B-B14F-4D97-AF65-F5344CB8AC3E}">
        <p14:creationId xmlns:p14="http://schemas.microsoft.com/office/powerpoint/2010/main" val="16812008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pPr eaLnBrk="1" hangingPunct="1">
              <a:defRPr/>
            </a:pPr>
            <a:r>
              <a:rPr lang="en-US" sz="3200" dirty="0"/>
              <a:t>Reduction #1: Interleaved Addressing</a:t>
            </a:r>
          </a:p>
        </p:txBody>
      </p:sp>
      <p:sp>
        <p:nvSpPr>
          <p:cNvPr id="1126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D1684CC-4228-4DEE-91A6-9783592DD986}"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2" name="Rectangle 1"/>
          <p:cNvSpPr/>
          <p:nvPr/>
        </p:nvSpPr>
        <p:spPr>
          <a:xfrm>
            <a:off x="1214967" y="997090"/>
            <a:ext cx="8534400" cy="563231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reduce1(</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g_odata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extern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__shared__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each thread loads one element from global to shared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mem</a:t>
            </a:r>
            <a:endPar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do reduction in shared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mem</a:t>
            </a:r>
            <a:endPar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s=1; s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(2*s)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write result for this block to global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(tid == 0) g_odata[</a:t>
            </a:r>
            <a:r>
              <a:rPr kumimoji="0" lang="sv-SE"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blockIdx</a:t>
            </a:r>
            <a:r>
              <a:rPr kumimoji="0" lang="sv-SE"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.x] = sdata[0];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3" name="Rectangle 2"/>
          <p:cNvSpPr/>
          <p:nvPr/>
        </p:nvSpPr>
        <p:spPr>
          <a:xfrm>
            <a:off x="1214967" y="3429000"/>
            <a:ext cx="8534400" cy="2057400"/>
          </a:xfrm>
          <a:prstGeom prst="rect">
            <a:avLst/>
          </a:prstGeom>
          <a:solidFill>
            <a:srgbClr val="C0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6750761" y="4503695"/>
            <a:ext cx="2939339" cy="923330"/>
          </a:xfrm>
          <a:prstGeom prst="rect">
            <a:avLst/>
          </a:prstGeom>
          <a:ln>
            <a:solidFill>
              <a:srgbClr val="0070C0"/>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itchFamily="34" charset="0"/>
                <a:ea typeface="+mn-ea"/>
                <a:cs typeface="+mn-cs"/>
              </a:rPr>
              <a:t>Problem: highly divergent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itchFamily="34" charset="0"/>
                <a:ea typeface="+mn-ea"/>
                <a:cs typeface="+mn-cs"/>
              </a:rPr>
              <a:t>warps are inefficient, and %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itchFamily="34" charset="0"/>
                <a:ea typeface="+mn-ea"/>
                <a:cs typeface="+mn-cs"/>
              </a:rPr>
              <a:t>operator is very slow</a:t>
            </a:r>
          </a:p>
        </p:txBody>
      </p:sp>
      <p:sp>
        <p:nvSpPr>
          <p:cNvPr id="7" name="Rectangle 6"/>
          <p:cNvSpPr/>
          <p:nvPr/>
        </p:nvSpPr>
        <p:spPr>
          <a:xfrm>
            <a:off x="-33867" y="6629401"/>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 name="Rectangle 4"/>
          <p:cNvSpPr/>
          <p:nvPr/>
        </p:nvSpPr>
        <p:spPr>
          <a:xfrm>
            <a:off x="10331396" y="2591771"/>
            <a:ext cx="181979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Why do we need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to sync threads?</a:t>
            </a:r>
          </a:p>
        </p:txBody>
      </p:sp>
      <p:sp>
        <p:nvSpPr>
          <p:cNvPr id="6" name="Rectangle 5"/>
          <p:cNvSpPr/>
          <p:nvPr/>
        </p:nvSpPr>
        <p:spPr>
          <a:xfrm>
            <a:off x="9931402" y="3985282"/>
            <a:ext cx="215205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First, threads w/ ID multiple of 2 do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Next, threads w/ ID multiple of 4 do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Next, threads w/ ID multiple of 8 do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And so on…</a:t>
            </a:r>
          </a:p>
        </p:txBody>
      </p:sp>
      <p:sp>
        <p:nvSpPr>
          <p:cNvPr id="8" name="Arrow: Down 7">
            <a:extLst>
              <a:ext uri="{FF2B5EF4-FFF2-40B4-BE49-F238E27FC236}">
                <a16:creationId xmlns:a16="http://schemas.microsoft.com/office/drawing/2014/main" id="{A748B55A-6144-F292-1BB5-A96B338D0695}"/>
              </a:ext>
            </a:extLst>
          </p:cNvPr>
          <p:cNvSpPr/>
          <p:nvPr/>
        </p:nvSpPr>
        <p:spPr>
          <a:xfrm rot="10800000">
            <a:off x="4777740" y="6229747"/>
            <a:ext cx="502920" cy="5144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827886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normAutofit/>
          </a:bodyPr>
          <a:lstStyle/>
          <a:p>
            <a:pPr eaLnBrk="1" hangingPunct="1">
              <a:defRPr/>
            </a:pPr>
            <a:r>
              <a:rPr lang="en-US" sz="3200" dirty="0"/>
              <a:t>Parallel Reduction: Interleaved Addressing</a:t>
            </a:r>
          </a:p>
        </p:txBody>
      </p:sp>
      <p:sp>
        <p:nvSpPr>
          <p:cNvPr id="163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052540D-ACA5-45B0-8F23-813FB618AEB7}"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6424" name="Text Box 39"/>
          <p:cNvSpPr txBox="1">
            <a:spLocks noChangeArrowheads="1"/>
          </p:cNvSpPr>
          <p:nvPr/>
        </p:nvSpPr>
        <p:spPr bwMode="auto">
          <a:xfrm>
            <a:off x="1458383" y="1366839"/>
            <a:ext cx="26368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 (shared memory)</a:t>
            </a:r>
          </a:p>
        </p:txBody>
      </p:sp>
      <p:sp>
        <p:nvSpPr>
          <p:cNvPr id="16485" name="Text Box 100"/>
          <p:cNvSpPr txBox="1">
            <a:spLocks noChangeArrowheads="1"/>
          </p:cNvSpPr>
          <p:nvPr/>
        </p:nvSpPr>
        <p:spPr bwMode="auto">
          <a:xfrm>
            <a:off x="3171296" y="234315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6534" name="Text Box 149"/>
          <p:cNvSpPr txBox="1">
            <a:spLocks noChangeArrowheads="1"/>
          </p:cNvSpPr>
          <p:nvPr/>
        </p:nvSpPr>
        <p:spPr bwMode="auto">
          <a:xfrm>
            <a:off x="3171296" y="335915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6577" name="Text Box 192"/>
          <p:cNvSpPr txBox="1">
            <a:spLocks noChangeArrowheads="1"/>
          </p:cNvSpPr>
          <p:nvPr/>
        </p:nvSpPr>
        <p:spPr bwMode="auto">
          <a:xfrm>
            <a:off x="3171296" y="437515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6632" name="Text Box 247"/>
          <p:cNvSpPr txBox="1">
            <a:spLocks noChangeArrowheads="1"/>
          </p:cNvSpPr>
          <p:nvPr/>
        </p:nvSpPr>
        <p:spPr bwMode="auto">
          <a:xfrm>
            <a:off x="3171296" y="537845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6633" name="Text Box 248"/>
          <p:cNvSpPr txBox="1">
            <a:spLocks noChangeArrowheads="1"/>
          </p:cNvSpPr>
          <p:nvPr/>
        </p:nvSpPr>
        <p:spPr bwMode="auto">
          <a:xfrm>
            <a:off x="3117321" y="1746251"/>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6634" name="Text Box 249"/>
          <p:cNvSpPr txBox="1">
            <a:spLocks noChangeArrowheads="1"/>
          </p:cNvSpPr>
          <p:nvPr/>
        </p:nvSpPr>
        <p:spPr bwMode="auto">
          <a:xfrm>
            <a:off x="1803651" y="1651100"/>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Step 1 Stride 2</a:t>
            </a:r>
            <a:r>
              <a:rPr kumimoji="0" lang="en-US" sz="1600" b="1" i="0" u="none" strike="noStrike" kern="1200" cap="none" spc="0" normalizeH="0" baseline="30000" noProof="0" dirty="0">
                <a:ln>
                  <a:noFill/>
                </a:ln>
                <a:solidFill>
                  <a:prstClr val="black"/>
                </a:solidFill>
                <a:effectLst/>
                <a:uLnTx/>
                <a:uFillTx/>
                <a:latin typeface="Arial" charset="0"/>
                <a:ea typeface="+mn-ea"/>
                <a:cs typeface="+mn-cs"/>
              </a:rPr>
              <a:t>0</a:t>
            </a:r>
          </a:p>
        </p:txBody>
      </p:sp>
      <p:sp>
        <p:nvSpPr>
          <p:cNvPr id="16635" name="Text Box 250"/>
          <p:cNvSpPr txBox="1">
            <a:spLocks noChangeArrowheads="1"/>
          </p:cNvSpPr>
          <p:nvPr/>
        </p:nvSpPr>
        <p:spPr bwMode="auto">
          <a:xfrm>
            <a:off x="1803651" y="265906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Step 2 Stride 2</a:t>
            </a:r>
            <a:r>
              <a:rPr kumimoji="0" lang="en-US" sz="1600" b="1" i="0" u="none" strike="noStrike" kern="1200" cap="none" spc="0" normalizeH="0" baseline="30000" noProof="0" dirty="0">
                <a:ln>
                  <a:noFill/>
                </a:ln>
                <a:solidFill>
                  <a:prstClr val="black"/>
                </a:solidFill>
                <a:effectLst/>
                <a:uLnTx/>
                <a:uFillTx/>
                <a:latin typeface="Arial" charset="0"/>
                <a:ea typeface="+mn-ea"/>
                <a:cs typeface="+mn-cs"/>
              </a:rPr>
              <a:t>1</a:t>
            </a:r>
          </a:p>
        </p:txBody>
      </p:sp>
      <p:sp>
        <p:nvSpPr>
          <p:cNvPr id="16636" name="Text Box 251"/>
          <p:cNvSpPr txBox="1">
            <a:spLocks noChangeArrowheads="1"/>
          </p:cNvSpPr>
          <p:nvPr/>
        </p:nvSpPr>
        <p:spPr bwMode="auto">
          <a:xfrm>
            <a:off x="1803651" y="367506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Step 3 Stride 2</a:t>
            </a:r>
            <a:r>
              <a:rPr kumimoji="0" lang="en-US" sz="1600" b="1" i="0" u="none" strike="noStrike" kern="1200" cap="none" spc="0" normalizeH="0" baseline="30000" noProof="0" dirty="0">
                <a:ln>
                  <a:noFill/>
                </a:ln>
                <a:solidFill>
                  <a:prstClr val="black"/>
                </a:solidFill>
                <a:effectLst/>
                <a:uLnTx/>
                <a:uFillTx/>
                <a:latin typeface="Arial" charset="0"/>
                <a:ea typeface="+mn-ea"/>
                <a:cs typeface="+mn-cs"/>
              </a:rPr>
              <a:t>2</a:t>
            </a:r>
          </a:p>
        </p:txBody>
      </p:sp>
      <p:sp>
        <p:nvSpPr>
          <p:cNvPr id="16637" name="Text Box 252"/>
          <p:cNvSpPr txBox="1">
            <a:spLocks noChangeArrowheads="1"/>
          </p:cNvSpPr>
          <p:nvPr/>
        </p:nvSpPr>
        <p:spPr bwMode="auto">
          <a:xfrm>
            <a:off x="1803651" y="469106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Step 4 Stride 2</a:t>
            </a:r>
            <a:r>
              <a:rPr kumimoji="0" lang="en-US" sz="1600" b="1" i="0" u="none" strike="noStrike" kern="1200" cap="none" spc="0" normalizeH="0" baseline="30000" noProof="0" dirty="0">
                <a:ln>
                  <a:noFill/>
                </a:ln>
                <a:solidFill>
                  <a:prstClr val="black"/>
                </a:solidFill>
                <a:effectLst/>
                <a:uLnTx/>
                <a:uFillTx/>
                <a:latin typeface="Arial" charset="0"/>
                <a:ea typeface="+mn-ea"/>
                <a:cs typeface="+mn-cs"/>
              </a:rPr>
              <a:t>3</a:t>
            </a:r>
          </a:p>
        </p:txBody>
      </p:sp>
      <p:sp>
        <p:nvSpPr>
          <p:cNvPr id="16638" name="Text Box 253"/>
          <p:cNvSpPr txBox="1">
            <a:spLocks noChangeArrowheads="1"/>
          </p:cNvSpPr>
          <p:nvPr/>
        </p:nvSpPr>
        <p:spPr bwMode="auto">
          <a:xfrm>
            <a:off x="3117321" y="275113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6639" name="Text Box 254"/>
          <p:cNvSpPr txBox="1">
            <a:spLocks noChangeArrowheads="1"/>
          </p:cNvSpPr>
          <p:nvPr/>
        </p:nvSpPr>
        <p:spPr bwMode="auto">
          <a:xfrm>
            <a:off x="3117321" y="3765551"/>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6640" name="Text Box 255"/>
          <p:cNvSpPr txBox="1">
            <a:spLocks noChangeArrowheads="1"/>
          </p:cNvSpPr>
          <p:nvPr/>
        </p:nvSpPr>
        <p:spPr bwMode="auto">
          <a:xfrm>
            <a:off x="3117321" y="478313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6641" name="Text Box 256"/>
          <p:cNvSpPr txBox="1">
            <a:spLocks noChangeArrowheads="1"/>
          </p:cNvSpPr>
          <p:nvPr/>
        </p:nvSpPr>
        <p:spPr bwMode="auto">
          <a:xfrm>
            <a:off x="2886326" y="6132867"/>
            <a:ext cx="6248400" cy="400110"/>
          </a:xfrm>
          <a:prstGeom prst="rect">
            <a:avLst/>
          </a:prstGeom>
          <a:solidFill>
            <a:schemeClr val="hlink"/>
          </a:solidFill>
          <a:ln w="28575" algn="ctr">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charset="0"/>
                <a:ea typeface="+mn-ea"/>
                <a:cs typeface="+mn-cs"/>
              </a:rPr>
              <a:t>New Problem: Shared Memory </a:t>
            </a:r>
            <a:r>
              <a:rPr kumimoji="0" lang="en-US" sz="2000" b="1" i="0" u="none" strike="noStrike" kern="1200" cap="none" spc="0" normalizeH="0" baseline="0" noProof="0" dirty="0">
                <a:ln>
                  <a:noFill/>
                </a:ln>
                <a:solidFill>
                  <a:srgbClr val="FFC000"/>
                </a:solidFill>
                <a:effectLst/>
                <a:uLnTx/>
                <a:uFillTx/>
                <a:latin typeface="Arial" charset="0"/>
                <a:ea typeface="+mn-ea"/>
                <a:cs typeface="+mn-cs"/>
              </a:rPr>
              <a:t>Bank Conflicts</a:t>
            </a:r>
          </a:p>
        </p:txBody>
      </p:sp>
      <p:graphicFrame>
        <p:nvGraphicFramePr>
          <p:cNvPr id="83" name="Group 3"/>
          <p:cNvGraphicFramePr>
            <a:graphicFrameLocks noGrp="1"/>
          </p:cNvGraphicFramePr>
          <p:nvPr/>
        </p:nvGraphicFramePr>
        <p:xfrm>
          <a:off x="4023783" y="133826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10</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4" name="Oval 40"/>
          <p:cNvSpPr>
            <a:spLocks noChangeArrowheads="1"/>
          </p:cNvSpPr>
          <p:nvPr/>
        </p:nvSpPr>
        <p:spPr bwMode="auto">
          <a:xfrm>
            <a:off x="4079347" y="1890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85" name="AutoShape 41"/>
          <p:cNvCxnSpPr>
            <a:cxnSpLocks noChangeShapeType="1"/>
            <a:endCxn id="84" idx="0"/>
          </p:cNvCxnSpPr>
          <p:nvPr/>
        </p:nvCxnSpPr>
        <p:spPr bwMode="auto">
          <a:xfrm rot="5400000">
            <a:off x="4119827" y="177879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86" name="AutoShape 42"/>
          <p:cNvCxnSpPr>
            <a:cxnSpLocks noChangeShapeType="1"/>
            <a:endCxn id="84" idx="6"/>
          </p:cNvCxnSpPr>
          <p:nvPr/>
        </p:nvCxnSpPr>
        <p:spPr bwMode="auto">
          <a:xfrm rot="5400000">
            <a:off x="4314296" y="1733551"/>
            <a:ext cx="347662" cy="242888"/>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87" name="Oval 43"/>
          <p:cNvSpPr>
            <a:spLocks noChangeArrowheads="1"/>
          </p:cNvSpPr>
          <p:nvPr/>
        </p:nvSpPr>
        <p:spPr bwMode="auto">
          <a:xfrm>
            <a:off x="4857222" y="1890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a:t>
            </a:r>
          </a:p>
        </p:txBody>
      </p:sp>
      <p:cxnSp>
        <p:nvCxnSpPr>
          <p:cNvPr id="88" name="AutoShape 44"/>
          <p:cNvCxnSpPr>
            <a:cxnSpLocks noChangeShapeType="1"/>
            <a:endCxn id="87" idx="0"/>
          </p:cNvCxnSpPr>
          <p:nvPr/>
        </p:nvCxnSpPr>
        <p:spPr bwMode="auto">
          <a:xfrm rot="5400000">
            <a:off x="4898496" y="177800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89" name="AutoShape 45"/>
          <p:cNvCxnSpPr>
            <a:cxnSpLocks noChangeShapeType="1"/>
            <a:endCxn id="87" idx="6"/>
          </p:cNvCxnSpPr>
          <p:nvPr/>
        </p:nvCxnSpPr>
        <p:spPr bwMode="auto">
          <a:xfrm rot="5400000">
            <a:off x="5092965" y="173275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90" name="Oval 46"/>
          <p:cNvSpPr>
            <a:spLocks noChangeArrowheads="1"/>
          </p:cNvSpPr>
          <p:nvPr/>
        </p:nvSpPr>
        <p:spPr bwMode="auto">
          <a:xfrm>
            <a:off x="5636683" y="189071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2</a:t>
            </a:r>
          </a:p>
        </p:txBody>
      </p:sp>
      <p:cxnSp>
        <p:nvCxnSpPr>
          <p:cNvPr id="91" name="AutoShape 47"/>
          <p:cNvCxnSpPr>
            <a:cxnSpLocks noChangeShapeType="1"/>
            <a:endCxn id="90" idx="0"/>
          </p:cNvCxnSpPr>
          <p:nvPr/>
        </p:nvCxnSpPr>
        <p:spPr bwMode="auto">
          <a:xfrm rot="5400000">
            <a:off x="5677959" y="177800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92" name="AutoShape 48"/>
          <p:cNvCxnSpPr>
            <a:cxnSpLocks noChangeShapeType="1"/>
            <a:endCxn id="90" idx="6"/>
          </p:cNvCxnSpPr>
          <p:nvPr/>
        </p:nvCxnSpPr>
        <p:spPr bwMode="auto">
          <a:xfrm rot="5400000">
            <a:off x="5872428" y="173275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93" name="Oval 49"/>
          <p:cNvSpPr>
            <a:spLocks noChangeArrowheads="1"/>
          </p:cNvSpPr>
          <p:nvPr/>
        </p:nvSpPr>
        <p:spPr bwMode="auto">
          <a:xfrm>
            <a:off x="6416147" y="1890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3</a:t>
            </a:r>
          </a:p>
        </p:txBody>
      </p:sp>
      <p:cxnSp>
        <p:nvCxnSpPr>
          <p:cNvPr id="94" name="AutoShape 50"/>
          <p:cNvCxnSpPr>
            <a:cxnSpLocks noChangeShapeType="1"/>
            <a:endCxn id="93" idx="0"/>
          </p:cNvCxnSpPr>
          <p:nvPr/>
        </p:nvCxnSpPr>
        <p:spPr bwMode="auto">
          <a:xfrm rot="5400000">
            <a:off x="6457421" y="177800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95" name="AutoShape 51"/>
          <p:cNvCxnSpPr>
            <a:cxnSpLocks noChangeShapeType="1"/>
            <a:endCxn id="93" idx="6"/>
          </p:cNvCxnSpPr>
          <p:nvPr/>
        </p:nvCxnSpPr>
        <p:spPr bwMode="auto">
          <a:xfrm rot="5400000">
            <a:off x="6651890" y="173275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96" name="Oval 52"/>
          <p:cNvSpPr>
            <a:spLocks noChangeArrowheads="1"/>
          </p:cNvSpPr>
          <p:nvPr/>
        </p:nvSpPr>
        <p:spPr bwMode="auto">
          <a:xfrm>
            <a:off x="7194022" y="1890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4</a:t>
            </a:r>
          </a:p>
        </p:txBody>
      </p:sp>
      <p:cxnSp>
        <p:nvCxnSpPr>
          <p:cNvPr id="97" name="AutoShape 53"/>
          <p:cNvCxnSpPr>
            <a:cxnSpLocks noChangeShapeType="1"/>
            <a:endCxn id="96" idx="0"/>
          </p:cNvCxnSpPr>
          <p:nvPr/>
        </p:nvCxnSpPr>
        <p:spPr bwMode="auto">
          <a:xfrm rot="5400000">
            <a:off x="7236090" y="177720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98" name="AutoShape 54"/>
          <p:cNvCxnSpPr>
            <a:cxnSpLocks noChangeShapeType="1"/>
            <a:endCxn id="96" idx="6"/>
          </p:cNvCxnSpPr>
          <p:nvPr/>
        </p:nvCxnSpPr>
        <p:spPr bwMode="auto">
          <a:xfrm rot="5400000">
            <a:off x="7429765" y="173275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99" name="Oval 55"/>
          <p:cNvSpPr>
            <a:spLocks noChangeArrowheads="1"/>
          </p:cNvSpPr>
          <p:nvPr/>
        </p:nvSpPr>
        <p:spPr bwMode="auto">
          <a:xfrm>
            <a:off x="7973483" y="189071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5</a:t>
            </a:r>
          </a:p>
        </p:txBody>
      </p:sp>
      <p:cxnSp>
        <p:nvCxnSpPr>
          <p:cNvPr id="100" name="AutoShape 56"/>
          <p:cNvCxnSpPr>
            <a:cxnSpLocks noChangeShapeType="1"/>
            <a:endCxn id="99" idx="0"/>
          </p:cNvCxnSpPr>
          <p:nvPr/>
        </p:nvCxnSpPr>
        <p:spPr bwMode="auto">
          <a:xfrm rot="5400000">
            <a:off x="8015552" y="1777208"/>
            <a:ext cx="196850" cy="4762"/>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01" name="AutoShape 57"/>
          <p:cNvCxnSpPr>
            <a:cxnSpLocks noChangeShapeType="1"/>
            <a:endCxn id="99" idx="6"/>
          </p:cNvCxnSpPr>
          <p:nvPr/>
        </p:nvCxnSpPr>
        <p:spPr bwMode="auto">
          <a:xfrm rot="5400000">
            <a:off x="8210021" y="1731964"/>
            <a:ext cx="347662" cy="24606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02" name="Oval 58"/>
          <p:cNvSpPr>
            <a:spLocks noChangeArrowheads="1"/>
          </p:cNvSpPr>
          <p:nvPr/>
        </p:nvSpPr>
        <p:spPr bwMode="auto">
          <a:xfrm>
            <a:off x="8752947" y="1890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6</a:t>
            </a:r>
          </a:p>
        </p:txBody>
      </p:sp>
      <p:cxnSp>
        <p:nvCxnSpPr>
          <p:cNvPr id="103" name="AutoShape 59"/>
          <p:cNvCxnSpPr>
            <a:cxnSpLocks noChangeShapeType="1"/>
            <a:endCxn id="102" idx="0"/>
          </p:cNvCxnSpPr>
          <p:nvPr/>
        </p:nvCxnSpPr>
        <p:spPr bwMode="auto">
          <a:xfrm rot="5400000">
            <a:off x="8795015" y="177720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04" name="AutoShape 60"/>
          <p:cNvCxnSpPr>
            <a:cxnSpLocks noChangeShapeType="1"/>
            <a:endCxn id="102" idx="6"/>
          </p:cNvCxnSpPr>
          <p:nvPr/>
        </p:nvCxnSpPr>
        <p:spPr bwMode="auto">
          <a:xfrm rot="5400000">
            <a:off x="8989484" y="1731964"/>
            <a:ext cx="347662" cy="24606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05" name="Oval 61"/>
          <p:cNvSpPr>
            <a:spLocks noChangeArrowheads="1"/>
          </p:cNvSpPr>
          <p:nvPr/>
        </p:nvSpPr>
        <p:spPr bwMode="auto">
          <a:xfrm>
            <a:off x="9532408" y="189071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7</a:t>
            </a:r>
          </a:p>
        </p:txBody>
      </p:sp>
      <p:cxnSp>
        <p:nvCxnSpPr>
          <p:cNvPr id="106" name="AutoShape 62"/>
          <p:cNvCxnSpPr>
            <a:cxnSpLocks noChangeShapeType="1"/>
            <a:endCxn id="105" idx="0"/>
          </p:cNvCxnSpPr>
          <p:nvPr/>
        </p:nvCxnSpPr>
        <p:spPr bwMode="auto">
          <a:xfrm rot="5400000">
            <a:off x="9574477" y="1777208"/>
            <a:ext cx="196850" cy="4762"/>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07" name="AutoShape 63"/>
          <p:cNvCxnSpPr>
            <a:cxnSpLocks noChangeShapeType="1"/>
            <a:endCxn id="105" idx="6"/>
          </p:cNvCxnSpPr>
          <p:nvPr/>
        </p:nvCxnSpPr>
        <p:spPr bwMode="auto">
          <a:xfrm rot="5400000">
            <a:off x="9768946" y="1731964"/>
            <a:ext cx="347662" cy="24606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08" name="Group 64"/>
          <p:cNvGraphicFramePr>
            <a:graphicFrameLocks noGrp="1"/>
          </p:cNvGraphicFramePr>
          <p:nvPr/>
        </p:nvGraphicFramePr>
        <p:xfrm>
          <a:off x="4023783" y="235426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11</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9" name="Oval 101"/>
          <p:cNvSpPr>
            <a:spLocks noChangeArrowheads="1"/>
          </p:cNvSpPr>
          <p:nvPr/>
        </p:nvSpPr>
        <p:spPr bwMode="auto">
          <a:xfrm>
            <a:off x="4079347" y="2906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10" name="AutoShape 102"/>
          <p:cNvCxnSpPr>
            <a:cxnSpLocks noChangeShapeType="1"/>
            <a:endCxn id="109" idx="0"/>
          </p:cNvCxnSpPr>
          <p:nvPr/>
        </p:nvCxnSpPr>
        <p:spPr bwMode="auto">
          <a:xfrm rot="5400000">
            <a:off x="4119827" y="279479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11" name="AutoShape 103"/>
          <p:cNvCxnSpPr>
            <a:cxnSpLocks noChangeShapeType="1"/>
            <a:endCxn id="109" idx="6"/>
          </p:cNvCxnSpPr>
          <p:nvPr/>
        </p:nvCxnSpPr>
        <p:spPr bwMode="auto">
          <a:xfrm rot="5400000">
            <a:off x="4508765" y="2555083"/>
            <a:ext cx="347662" cy="63182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12" name="Oval 104"/>
          <p:cNvSpPr>
            <a:spLocks noChangeArrowheads="1"/>
          </p:cNvSpPr>
          <p:nvPr/>
        </p:nvSpPr>
        <p:spPr bwMode="auto">
          <a:xfrm>
            <a:off x="5636683" y="290671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a:t>
            </a:r>
          </a:p>
        </p:txBody>
      </p:sp>
      <p:cxnSp>
        <p:nvCxnSpPr>
          <p:cNvPr id="113" name="AutoShape 105"/>
          <p:cNvCxnSpPr>
            <a:cxnSpLocks noChangeShapeType="1"/>
            <a:endCxn id="112" idx="0"/>
          </p:cNvCxnSpPr>
          <p:nvPr/>
        </p:nvCxnSpPr>
        <p:spPr bwMode="auto">
          <a:xfrm rot="5400000">
            <a:off x="5677959" y="279400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14" name="AutoShape 106"/>
          <p:cNvCxnSpPr>
            <a:cxnSpLocks noChangeShapeType="1"/>
            <a:endCxn id="112" idx="6"/>
          </p:cNvCxnSpPr>
          <p:nvPr/>
        </p:nvCxnSpPr>
        <p:spPr bwMode="auto">
          <a:xfrm rot="5400000">
            <a:off x="6066896" y="2554289"/>
            <a:ext cx="347662" cy="63341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15" name="Oval 107"/>
          <p:cNvSpPr>
            <a:spLocks noChangeArrowheads="1"/>
          </p:cNvSpPr>
          <p:nvPr/>
        </p:nvSpPr>
        <p:spPr bwMode="auto">
          <a:xfrm>
            <a:off x="7194022" y="2906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2</a:t>
            </a:r>
          </a:p>
        </p:txBody>
      </p:sp>
      <p:cxnSp>
        <p:nvCxnSpPr>
          <p:cNvPr id="116" name="AutoShape 108"/>
          <p:cNvCxnSpPr>
            <a:cxnSpLocks noChangeShapeType="1"/>
            <a:endCxn id="115" idx="0"/>
          </p:cNvCxnSpPr>
          <p:nvPr/>
        </p:nvCxnSpPr>
        <p:spPr bwMode="auto">
          <a:xfrm rot="5400000">
            <a:off x="7236090" y="279320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17" name="AutoShape 109"/>
          <p:cNvCxnSpPr>
            <a:cxnSpLocks noChangeShapeType="1"/>
            <a:endCxn id="115" idx="6"/>
          </p:cNvCxnSpPr>
          <p:nvPr/>
        </p:nvCxnSpPr>
        <p:spPr bwMode="auto">
          <a:xfrm rot="5400000">
            <a:off x="7625027" y="2553495"/>
            <a:ext cx="347662" cy="635000"/>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18" name="Oval 110"/>
          <p:cNvSpPr>
            <a:spLocks noChangeArrowheads="1"/>
          </p:cNvSpPr>
          <p:nvPr/>
        </p:nvSpPr>
        <p:spPr bwMode="auto">
          <a:xfrm>
            <a:off x="8752947" y="2906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3</a:t>
            </a:r>
          </a:p>
        </p:txBody>
      </p:sp>
      <p:cxnSp>
        <p:nvCxnSpPr>
          <p:cNvPr id="119" name="AutoShape 111"/>
          <p:cNvCxnSpPr>
            <a:cxnSpLocks noChangeShapeType="1"/>
            <a:endCxn id="118" idx="0"/>
          </p:cNvCxnSpPr>
          <p:nvPr/>
        </p:nvCxnSpPr>
        <p:spPr bwMode="auto">
          <a:xfrm rot="5400000">
            <a:off x="8795015" y="279320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20" name="AutoShape 112"/>
          <p:cNvCxnSpPr>
            <a:cxnSpLocks noChangeShapeType="1"/>
            <a:endCxn id="118" idx="6"/>
          </p:cNvCxnSpPr>
          <p:nvPr/>
        </p:nvCxnSpPr>
        <p:spPr bwMode="auto">
          <a:xfrm rot="5400000">
            <a:off x="9183952" y="2553495"/>
            <a:ext cx="347662" cy="635000"/>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21" name="Group 113"/>
          <p:cNvGraphicFramePr>
            <a:graphicFrameLocks noGrp="1"/>
          </p:cNvGraphicFramePr>
          <p:nvPr/>
        </p:nvGraphicFramePr>
        <p:xfrm>
          <a:off x="4023783" y="337026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18</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4</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2" name="Oval 150"/>
          <p:cNvSpPr>
            <a:spLocks noChangeArrowheads="1"/>
          </p:cNvSpPr>
          <p:nvPr/>
        </p:nvSpPr>
        <p:spPr bwMode="auto">
          <a:xfrm>
            <a:off x="4079347" y="3922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23" name="AutoShape 151"/>
          <p:cNvCxnSpPr>
            <a:cxnSpLocks noChangeShapeType="1"/>
            <a:endCxn id="122" idx="0"/>
          </p:cNvCxnSpPr>
          <p:nvPr/>
        </p:nvCxnSpPr>
        <p:spPr bwMode="auto">
          <a:xfrm rot="5400000">
            <a:off x="4119827" y="381079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24" name="AutoShape 152"/>
          <p:cNvCxnSpPr>
            <a:cxnSpLocks noChangeShapeType="1"/>
            <a:endCxn id="122" idx="6"/>
          </p:cNvCxnSpPr>
          <p:nvPr/>
        </p:nvCxnSpPr>
        <p:spPr bwMode="auto">
          <a:xfrm rot="5400000">
            <a:off x="4898496" y="3181351"/>
            <a:ext cx="347662" cy="1411288"/>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25" name="Oval 153"/>
          <p:cNvSpPr>
            <a:spLocks noChangeArrowheads="1"/>
          </p:cNvSpPr>
          <p:nvPr/>
        </p:nvSpPr>
        <p:spPr bwMode="auto">
          <a:xfrm>
            <a:off x="7194022" y="3922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a:t>
            </a:r>
          </a:p>
        </p:txBody>
      </p:sp>
      <p:cxnSp>
        <p:nvCxnSpPr>
          <p:cNvPr id="126" name="AutoShape 154"/>
          <p:cNvCxnSpPr>
            <a:cxnSpLocks noChangeShapeType="1"/>
            <a:endCxn id="125" idx="0"/>
          </p:cNvCxnSpPr>
          <p:nvPr/>
        </p:nvCxnSpPr>
        <p:spPr bwMode="auto">
          <a:xfrm rot="5400000">
            <a:off x="7236090" y="380920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27" name="AutoShape 155"/>
          <p:cNvCxnSpPr>
            <a:cxnSpLocks noChangeShapeType="1"/>
            <a:endCxn id="125" idx="6"/>
          </p:cNvCxnSpPr>
          <p:nvPr/>
        </p:nvCxnSpPr>
        <p:spPr bwMode="auto">
          <a:xfrm rot="5400000">
            <a:off x="8014759" y="3179764"/>
            <a:ext cx="347662" cy="141446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28" name="Group 156"/>
          <p:cNvGraphicFramePr>
            <a:graphicFrameLocks noGrp="1"/>
          </p:cNvGraphicFramePr>
          <p:nvPr/>
        </p:nvGraphicFramePr>
        <p:xfrm>
          <a:off x="4023783" y="438626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24</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9" name="Oval 193"/>
          <p:cNvSpPr>
            <a:spLocks noChangeArrowheads="1"/>
          </p:cNvSpPr>
          <p:nvPr/>
        </p:nvSpPr>
        <p:spPr bwMode="auto">
          <a:xfrm>
            <a:off x="4079347" y="4938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30" name="AutoShape 194"/>
          <p:cNvCxnSpPr>
            <a:cxnSpLocks noChangeShapeType="1"/>
            <a:endCxn id="129" idx="0"/>
          </p:cNvCxnSpPr>
          <p:nvPr/>
        </p:nvCxnSpPr>
        <p:spPr bwMode="auto">
          <a:xfrm rot="5400000">
            <a:off x="4119827" y="482679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1" name="AutoShape 195"/>
          <p:cNvCxnSpPr>
            <a:cxnSpLocks noChangeShapeType="1"/>
            <a:endCxn id="129" idx="6"/>
          </p:cNvCxnSpPr>
          <p:nvPr/>
        </p:nvCxnSpPr>
        <p:spPr bwMode="auto">
          <a:xfrm rot="5400000">
            <a:off x="5677959" y="3417889"/>
            <a:ext cx="347662" cy="297021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2" name="AutoShape 196"/>
          <p:cNvCxnSpPr>
            <a:cxnSpLocks noChangeShapeType="1"/>
            <a:stCxn id="84" idx="4"/>
          </p:cNvCxnSpPr>
          <p:nvPr/>
        </p:nvCxnSpPr>
        <p:spPr bwMode="auto">
          <a:xfrm rot="16200000" flipH="1">
            <a:off x="4130146" y="226536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3" name="AutoShape 197"/>
          <p:cNvCxnSpPr>
            <a:cxnSpLocks noChangeShapeType="1"/>
            <a:stCxn id="87" idx="4"/>
          </p:cNvCxnSpPr>
          <p:nvPr/>
        </p:nvCxnSpPr>
        <p:spPr bwMode="auto">
          <a:xfrm rot="16200000" flipH="1">
            <a:off x="4908815" y="226457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4" name="AutoShape 198"/>
          <p:cNvCxnSpPr>
            <a:cxnSpLocks noChangeShapeType="1"/>
            <a:stCxn id="90" idx="4"/>
          </p:cNvCxnSpPr>
          <p:nvPr/>
        </p:nvCxnSpPr>
        <p:spPr bwMode="auto">
          <a:xfrm rot="16200000" flipH="1">
            <a:off x="5688278" y="226457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5" name="AutoShape 199"/>
          <p:cNvCxnSpPr>
            <a:cxnSpLocks noChangeShapeType="1"/>
            <a:stCxn id="93" idx="4"/>
          </p:cNvCxnSpPr>
          <p:nvPr/>
        </p:nvCxnSpPr>
        <p:spPr bwMode="auto">
          <a:xfrm rot="16200000" flipH="1">
            <a:off x="6467740" y="226457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6" name="AutoShape 200"/>
          <p:cNvCxnSpPr>
            <a:cxnSpLocks noChangeShapeType="1"/>
            <a:stCxn id="96" idx="4"/>
          </p:cNvCxnSpPr>
          <p:nvPr/>
        </p:nvCxnSpPr>
        <p:spPr bwMode="auto">
          <a:xfrm rot="16200000" flipH="1">
            <a:off x="7246409" y="226377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7" name="AutoShape 201"/>
          <p:cNvCxnSpPr>
            <a:cxnSpLocks noChangeShapeType="1"/>
            <a:stCxn id="99" idx="4"/>
          </p:cNvCxnSpPr>
          <p:nvPr/>
        </p:nvCxnSpPr>
        <p:spPr bwMode="auto">
          <a:xfrm rot="16200000" flipH="1">
            <a:off x="8025871" y="2263777"/>
            <a:ext cx="176213" cy="4762"/>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8" name="AutoShape 202"/>
          <p:cNvCxnSpPr>
            <a:cxnSpLocks noChangeShapeType="1"/>
            <a:stCxn id="102" idx="4"/>
          </p:cNvCxnSpPr>
          <p:nvPr/>
        </p:nvCxnSpPr>
        <p:spPr bwMode="auto">
          <a:xfrm rot="16200000" flipH="1">
            <a:off x="8805334" y="226377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9" name="AutoShape 203"/>
          <p:cNvCxnSpPr>
            <a:cxnSpLocks noChangeShapeType="1"/>
            <a:stCxn id="105" idx="4"/>
          </p:cNvCxnSpPr>
          <p:nvPr/>
        </p:nvCxnSpPr>
        <p:spPr bwMode="auto">
          <a:xfrm rot="16200000" flipH="1">
            <a:off x="9584796" y="2263777"/>
            <a:ext cx="176213" cy="4762"/>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0" name="AutoShape 204"/>
          <p:cNvCxnSpPr>
            <a:cxnSpLocks noChangeShapeType="1"/>
            <a:stCxn id="109" idx="4"/>
          </p:cNvCxnSpPr>
          <p:nvPr/>
        </p:nvCxnSpPr>
        <p:spPr bwMode="auto">
          <a:xfrm rot="16200000" flipH="1">
            <a:off x="4130146" y="328136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1" name="AutoShape 205"/>
          <p:cNvCxnSpPr>
            <a:cxnSpLocks noChangeShapeType="1"/>
            <a:stCxn id="112" idx="4"/>
          </p:cNvCxnSpPr>
          <p:nvPr/>
        </p:nvCxnSpPr>
        <p:spPr bwMode="auto">
          <a:xfrm rot="16200000" flipH="1">
            <a:off x="5688278" y="328057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2" name="AutoShape 206"/>
          <p:cNvCxnSpPr>
            <a:cxnSpLocks noChangeShapeType="1"/>
            <a:stCxn id="115" idx="4"/>
          </p:cNvCxnSpPr>
          <p:nvPr/>
        </p:nvCxnSpPr>
        <p:spPr bwMode="auto">
          <a:xfrm rot="16200000" flipH="1">
            <a:off x="7246409" y="327977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3" name="AutoShape 207"/>
          <p:cNvCxnSpPr>
            <a:cxnSpLocks noChangeShapeType="1"/>
            <a:stCxn id="118" idx="4"/>
          </p:cNvCxnSpPr>
          <p:nvPr/>
        </p:nvCxnSpPr>
        <p:spPr bwMode="auto">
          <a:xfrm rot="16200000" flipH="1">
            <a:off x="8805334" y="327977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4" name="AutoShape 208"/>
          <p:cNvCxnSpPr>
            <a:cxnSpLocks noChangeShapeType="1"/>
            <a:stCxn id="122" idx="4"/>
          </p:cNvCxnSpPr>
          <p:nvPr/>
        </p:nvCxnSpPr>
        <p:spPr bwMode="auto">
          <a:xfrm rot="16200000" flipH="1">
            <a:off x="4130146" y="429736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5" name="AutoShape 209"/>
          <p:cNvCxnSpPr>
            <a:cxnSpLocks noChangeShapeType="1"/>
            <a:stCxn id="125" idx="4"/>
          </p:cNvCxnSpPr>
          <p:nvPr/>
        </p:nvCxnSpPr>
        <p:spPr bwMode="auto">
          <a:xfrm rot="16200000" flipH="1">
            <a:off x="7246409" y="429577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46" name="Group 210"/>
          <p:cNvGraphicFramePr>
            <a:graphicFrameLocks noGrp="1"/>
          </p:cNvGraphicFramePr>
          <p:nvPr/>
        </p:nvGraphicFramePr>
        <p:xfrm>
          <a:off x="4023783" y="538956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41</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147" name="AutoShape 246"/>
          <p:cNvCxnSpPr>
            <a:cxnSpLocks noChangeShapeType="1"/>
            <a:stCxn id="129" idx="4"/>
          </p:cNvCxnSpPr>
          <p:nvPr/>
        </p:nvCxnSpPr>
        <p:spPr bwMode="auto">
          <a:xfrm rot="16200000" flipH="1">
            <a:off x="4136496" y="5307014"/>
            <a:ext cx="163513" cy="1588"/>
          </a:xfrm>
          <a:prstGeom prst="curvedConnector3">
            <a:avLst>
              <a:gd name="adj1" fmla="val 45630"/>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48" name="Rectangle 147"/>
          <p:cNvSpPr/>
          <p:nvPr/>
        </p:nvSpPr>
        <p:spPr>
          <a:xfrm>
            <a:off x="1016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414975541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p:txBody>
          <a:bodyPr/>
          <a:lstStyle/>
          <a:p>
            <a:pPr eaLnBrk="1" hangingPunct="1">
              <a:defRPr/>
            </a:pPr>
            <a:r>
              <a:rPr lang="en-US" sz="3200" dirty="0"/>
              <a:t>Reduction #2: Interleaved Addressing</a:t>
            </a:r>
          </a:p>
        </p:txBody>
      </p:sp>
      <p:sp>
        <p:nvSpPr>
          <p:cNvPr id="1536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06E355B-A22A-4651-8E5B-42ADAE1780F6}"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5367" name="Text Box 4"/>
          <p:cNvSpPr txBox="1">
            <a:spLocks noChangeArrowheads="1"/>
          </p:cNvSpPr>
          <p:nvPr/>
        </p:nvSpPr>
        <p:spPr bwMode="auto">
          <a:xfrm>
            <a:off x="1445899" y="987696"/>
            <a:ext cx="58657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Just replace divergent branch in inner loop…</a:t>
            </a:r>
          </a:p>
        </p:txBody>
      </p:sp>
      <p:sp>
        <p:nvSpPr>
          <p:cNvPr id="15368" name="Text Box 5"/>
          <p:cNvSpPr txBox="1">
            <a:spLocks noChangeArrowheads="1"/>
          </p:cNvSpPr>
          <p:nvPr/>
        </p:nvSpPr>
        <p:spPr bwMode="auto">
          <a:xfrm>
            <a:off x="1369699" y="3807096"/>
            <a:ext cx="61302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…with </a:t>
            </a:r>
            <a:r>
              <a:rPr kumimoji="0" lang="en-US" sz="2400" b="0" i="0" u="none" strike="noStrike" kern="1200" cap="none" spc="0" normalizeH="0" baseline="0" noProof="0" dirty="0" err="1">
                <a:ln>
                  <a:noFill/>
                </a:ln>
                <a:solidFill>
                  <a:prstClr val="black"/>
                </a:solidFill>
                <a:effectLst/>
                <a:uLnTx/>
                <a:uFillTx/>
                <a:latin typeface="Corbel" pitchFamily="34" charset="0"/>
                <a:ea typeface="+mn-ea"/>
                <a:cs typeface="+mn-cs"/>
              </a:rPr>
              <a:t>strided</a:t>
            </a: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 index and non-divergent branch:</a:t>
            </a:r>
          </a:p>
        </p:txBody>
      </p:sp>
      <p:sp>
        <p:nvSpPr>
          <p:cNvPr id="3" name="Rectangle 2"/>
          <p:cNvSpPr/>
          <p:nvPr/>
        </p:nvSpPr>
        <p:spPr>
          <a:xfrm>
            <a:off x="1445899" y="1449360"/>
            <a:ext cx="6629400" cy="1754326"/>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s=1; s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(2*s)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4" name="Rectangle 3"/>
          <p:cNvSpPr/>
          <p:nvPr/>
        </p:nvSpPr>
        <p:spPr>
          <a:xfrm>
            <a:off x="1369699" y="4268760"/>
            <a:ext cx="69342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s=1; s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index = 2 * s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(index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8" name="Rectangle 7"/>
          <p:cNvSpPr/>
          <p:nvPr/>
        </p:nvSpPr>
        <p:spPr>
          <a:xfrm>
            <a:off x="0" y="665647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p:cNvSpPr/>
          <p:nvPr/>
        </p:nvSpPr>
        <p:spPr>
          <a:xfrm>
            <a:off x="8553914" y="3322219"/>
            <a:ext cx="3582036" cy="600164"/>
          </a:xfrm>
          <a:prstGeom prst="rect">
            <a:avLst/>
          </a:prstGeom>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Previous case: one thread works, several next to it don’t.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This case: thread A works &amp; A+1 works too, except that A+1 goes far from the memory location where thread A goes</a:t>
            </a:r>
          </a:p>
        </p:txBody>
      </p:sp>
    </p:spTree>
    <p:extLst>
      <p:ext uri="{BB962C8B-B14F-4D97-AF65-F5344CB8AC3E}">
        <p14:creationId xmlns:p14="http://schemas.microsoft.com/office/powerpoint/2010/main" val="228990972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normAutofit/>
          </a:bodyPr>
          <a:lstStyle/>
          <a:p>
            <a:pPr eaLnBrk="1" hangingPunct="1">
              <a:defRPr/>
            </a:pPr>
            <a:r>
              <a:rPr lang="en-US" sz="3200" dirty="0"/>
              <a:t>Parallel Reduction: </a:t>
            </a:r>
            <a:r>
              <a:rPr lang="en-US" sz="3200" dirty="0">
                <a:solidFill>
                  <a:srgbClr val="FFC000"/>
                </a:solidFill>
              </a:rPr>
              <a:t>Sequential</a:t>
            </a:r>
            <a:r>
              <a:rPr lang="en-US" sz="3200" dirty="0"/>
              <a:t> Addressing</a:t>
            </a:r>
          </a:p>
        </p:txBody>
      </p:sp>
      <p:sp>
        <p:nvSpPr>
          <p:cNvPr id="184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0C5BA4D-C049-4512-A66F-7C9E1EE9CF92}"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8472" name="Text Box 39"/>
          <p:cNvSpPr txBox="1">
            <a:spLocks noChangeArrowheads="1"/>
          </p:cNvSpPr>
          <p:nvPr/>
        </p:nvSpPr>
        <p:spPr bwMode="auto">
          <a:xfrm>
            <a:off x="1114958" y="1081092"/>
            <a:ext cx="25447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Values (shared memory)</a:t>
            </a:r>
          </a:p>
        </p:txBody>
      </p:sp>
      <p:sp>
        <p:nvSpPr>
          <p:cNvPr id="18533" name="Text Box 100"/>
          <p:cNvSpPr txBox="1">
            <a:spLocks noChangeArrowheads="1"/>
          </p:cNvSpPr>
          <p:nvPr/>
        </p:nvSpPr>
        <p:spPr bwMode="auto">
          <a:xfrm>
            <a:off x="2775483" y="2465392"/>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8582" name="Text Box 149"/>
          <p:cNvSpPr txBox="1">
            <a:spLocks noChangeArrowheads="1"/>
          </p:cNvSpPr>
          <p:nvPr/>
        </p:nvSpPr>
        <p:spPr bwMode="auto">
          <a:xfrm>
            <a:off x="2775483" y="3684592"/>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8625" name="Text Box 192"/>
          <p:cNvSpPr txBox="1">
            <a:spLocks noChangeArrowheads="1"/>
          </p:cNvSpPr>
          <p:nvPr/>
        </p:nvSpPr>
        <p:spPr bwMode="auto">
          <a:xfrm>
            <a:off x="2775483" y="4649792"/>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8680" name="Text Box 247"/>
          <p:cNvSpPr txBox="1">
            <a:spLocks noChangeArrowheads="1"/>
          </p:cNvSpPr>
          <p:nvPr/>
        </p:nvSpPr>
        <p:spPr bwMode="auto">
          <a:xfrm>
            <a:off x="2775483" y="5589592"/>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8681" name="Text Box 248"/>
          <p:cNvSpPr txBox="1">
            <a:spLocks noChangeArrowheads="1"/>
          </p:cNvSpPr>
          <p:nvPr/>
        </p:nvSpPr>
        <p:spPr bwMode="auto">
          <a:xfrm>
            <a:off x="2721508" y="1652592"/>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8682" name="Text Box 249"/>
          <p:cNvSpPr txBox="1">
            <a:spLocks noChangeArrowheads="1"/>
          </p:cNvSpPr>
          <p:nvPr/>
        </p:nvSpPr>
        <p:spPr bwMode="auto">
          <a:xfrm>
            <a:off x="1440396" y="1600205"/>
            <a:ext cx="1082675"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1 Stride 8</a:t>
            </a:r>
          </a:p>
        </p:txBody>
      </p:sp>
      <p:sp>
        <p:nvSpPr>
          <p:cNvPr id="18683" name="Text Box 250"/>
          <p:cNvSpPr txBox="1">
            <a:spLocks noChangeArrowheads="1"/>
          </p:cNvSpPr>
          <p:nvPr/>
        </p:nvSpPr>
        <p:spPr bwMode="auto">
          <a:xfrm>
            <a:off x="1440396" y="2857505"/>
            <a:ext cx="1082675"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2 Stride 4</a:t>
            </a:r>
          </a:p>
        </p:txBody>
      </p:sp>
      <p:sp>
        <p:nvSpPr>
          <p:cNvPr id="18684" name="Text Box 251"/>
          <p:cNvSpPr txBox="1">
            <a:spLocks noChangeArrowheads="1"/>
          </p:cNvSpPr>
          <p:nvPr/>
        </p:nvSpPr>
        <p:spPr bwMode="auto">
          <a:xfrm>
            <a:off x="1440396" y="3949705"/>
            <a:ext cx="1082675"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3 Stride 2</a:t>
            </a:r>
          </a:p>
        </p:txBody>
      </p:sp>
      <p:sp>
        <p:nvSpPr>
          <p:cNvPr id="18685" name="Text Box 252"/>
          <p:cNvSpPr txBox="1">
            <a:spLocks noChangeArrowheads="1"/>
          </p:cNvSpPr>
          <p:nvPr/>
        </p:nvSpPr>
        <p:spPr bwMode="auto">
          <a:xfrm>
            <a:off x="1440396" y="4927605"/>
            <a:ext cx="1082675"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4 Stride 1</a:t>
            </a:r>
          </a:p>
        </p:txBody>
      </p:sp>
      <p:sp>
        <p:nvSpPr>
          <p:cNvPr id="18686" name="Text Box 253"/>
          <p:cNvSpPr txBox="1">
            <a:spLocks noChangeArrowheads="1"/>
          </p:cNvSpPr>
          <p:nvPr/>
        </p:nvSpPr>
        <p:spPr bwMode="auto">
          <a:xfrm>
            <a:off x="2721508" y="294957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8687" name="Text Box 254"/>
          <p:cNvSpPr txBox="1">
            <a:spLocks noChangeArrowheads="1"/>
          </p:cNvSpPr>
          <p:nvPr/>
        </p:nvSpPr>
        <p:spPr bwMode="auto">
          <a:xfrm>
            <a:off x="2721508" y="4052892"/>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8688" name="Text Box 255"/>
          <p:cNvSpPr txBox="1">
            <a:spLocks noChangeArrowheads="1"/>
          </p:cNvSpPr>
          <p:nvPr/>
        </p:nvSpPr>
        <p:spPr bwMode="auto">
          <a:xfrm>
            <a:off x="2721508" y="500697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8689" name="Text Box 256"/>
          <p:cNvSpPr txBox="1">
            <a:spLocks noChangeArrowheads="1"/>
          </p:cNvSpPr>
          <p:nvPr/>
        </p:nvSpPr>
        <p:spPr bwMode="auto">
          <a:xfrm>
            <a:off x="2523071" y="6227878"/>
            <a:ext cx="7117297" cy="400110"/>
          </a:xfrm>
          <a:prstGeom prst="rect">
            <a:avLst/>
          </a:prstGeom>
          <a:solidFill>
            <a:schemeClr val="hlink"/>
          </a:solidFill>
          <a:ln w="28575" algn="ctr">
            <a:solidFill>
              <a:schemeClr val="tx1"/>
            </a:solidFill>
            <a:miter lim="800000"/>
            <a:headEnd/>
            <a:tailEnd/>
          </a:ln>
        </p:spPr>
        <p:txBody>
          <a:bodyPr wrap="square">
            <a:spAutoFit/>
          </a:bodyPr>
          <a:lstStyle>
            <a:defPPr>
              <a:defRPr lang="en-US"/>
            </a:defPPr>
            <a:lvl1pPr algn="ctr">
              <a:defRPr sz="2000" b="1">
                <a:solidFill>
                  <a:schemeClr val="bg1"/>
                </a:solidFill>
                <a:latin typeface="Arial" charset="0"/>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algn="ctr" eaLnBrk="0" fontAlgn="base" hangingPunct="0">
              <a:spcBef>
                <a:spcPct val="0"/>
              </a:spcBef>
              <a:spcAft>
                <a:spcPct val="0"/>
              </a:spcAft>
              <a:defRPr>
                <a:latin typeface="Arial" charset="0"/>
              </a:defRPr>
            </a:lvl6pPr>
            <a:lvl7pPr marL="2971800" indent="-228600" algn="ctr" eaLnBrk="0" fontAlgn="base" hangingPunct="0">
              <a:spcBef>
                <a:spcPct val="0"/>
              </a:spcBef>
              <a:spcAft>
                <a:spcPct val="0"/>
              </a:spcAft>
              <a:defRPr>
                <a:latin typeface="Arial" charset="0"/>
              </a:defRPr>
            </a:lvl7pPr>
            <a:lvl8pPr marL="3429000" indent="-228600" algn="ctr" eaLnBrk="0" fontAlgn="base" hangingPunct="0">
              <a:spcBef>
                <a:spcPct val="0"/>
              </a:spcBef>
              <a:spcAft>
                <a:spcPct val="0"/>
              </a:spcAft>
              <a:defRPr>
                <a:latin typeface="Arial" charset="0"/>
              </a:defRPr>
            </a:lvl8pPr>
            <a:lvl9pPr marL="3886200" indent="-228600" algn="ctr" eaLnBrk="0" fontAlgn="base" hangingPunct="0">
              <a:spcBef>
                <a:spcPct val="0"/>
              </a:spcBef>
              <a:spcAft>
                <a:spcPct val="0"/>
              </a:spcAft>
              <a:defRPr>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charset="0"/>
                <a:ea typeface="+mn-ea"/>
                <a:cs typeface="+mn-cs"/>
              </a:rPr>
              <a:t>Sequential addressing is Shared Mem. </a:t>
            </a:r>
            <a:r>
              <a:rPr kumimoji="0" lang="en-US" sz="2000" b="1" i="0" u="none" strike="noStrike" kern="1200" cap="none" spc="0" normalizeH="0" baseline="0" noProof="0" dirty="0">
                <a:ln>
                  <a:noFill/>
                </a:ln>
                <a:solidFill>
                  <a:srgbClr val="FFC000"/>
                </a:solidFill>
                <a:effectLst/>
                <a:uLnTx/>
                <a:uFillTx/>
                <a:latin typeface="Arial" charset="0"/>
                <a:ea typeface="+mn-ea"/>
                <a:cs typeface="+mn-cs"/>
              </a:rPr>
              <a:t>Bank conflict free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770" y="1231906"/>
            <a:ext cx="6248400" cy="485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0" y="662798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0268117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p:txBody>
          <a:bodyPr/>
          <a:lstStyle/>
          <a:p>
            <a:pPr eaLnBrk="1" hangingPunct="1">
              <a:defRPr/>
            </a:pPr>
            <a:r>
              <a:rPr lang="en-US" sz="3200" dirty="0"/>
              <a:t>Reduction #3: Sequential Addressing</a:t>
            </a:r>
          </a:p>
        </p:txBody>
      </p:sp>
      <p:sp>
        <p:nvSpPr>
          <p:cNvPr id="1536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06E355B-A22A-4651-8E5B-42ADAE1780F6}"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5367" name="Text Box 4"/>
          <p:cNvSpPr txBox="1">
            <a:spLocks noChangeArrowheads="1"/>
          </p:cNvSpPr>
          <p:nvPr/>
        </p:nvSpPr>
        <p:spPr bwMode="auto">
          <a:xfrm>
            <a:off x="1905000" y="1062336"/>
            <a:ext cx="58657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Just replace </a:t>
            </a:r>
            <a:r>
              <a:rPr kumimoji="0" lang="en-US" sz="2400" b="0" i="0" u="none" strike="noStrike" kern="1200" cap="none" spc="0" normalizeH="0" baseline="0" noProof="0" dirty="0" err="1">
                <a:ln>
                  <a:noFill/>
                </a:ln>
                <a:solidFill>
                  <a:prstClr val="black"/>
                </a:solidFill>
                <a:effectLst/>
                <a:uLnTx/>
                <a:uFillTx/>
                <a:latin typeface="Corbel" pitchFamily="34" charset="0"/>
                <a:ea typeface="+mn-ea"/>
                <a:cs typeface="+mn-cs"/>
              </a:rPr>
              <a:t>strided</a:t>
            </a: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 indexing in inner loop…</a:t>
            </a:r>
          </a:p>
        </p:txBody>
      </p:sp>
      <p:sp>
        <p:nvSpPr>
          <p:cNvPr id="15368" name="Text Box 5"/>
          <p:cNvSpPr txBox="1">
            <a:spLocks noChangeArrowheads="1"/>
          </p:cNvSpPr>
          <p:nvPr/>
        </p:nvSpPr>
        <p:spPr bwMode="auto">
          <a:xfrm>
            <a:off x="1828800" y="4189474"/>
            <a:ext cx="6593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…with </a:t>
            </a:r>
            <a:r>
              <a:rPr kumimoji="0" lang="en-US" sz="2400" b="0" i="0" u="none" strike="noStrike" kern="1200" cap="none" spc="0" normalizeH="0" baseline="0" noProof="0" dirty="0">
                <a:ln>
                  <a:noFill/>
                </a:ln>
                <a:solidFill>
                  <a:srgbClr val="C00000"/>
                </a:solidFill>
                <a:effectLst/>
                <a:uLnTx/>
                <a:uFillTx/>
                <a:latin typeface="Corbel" pitchFamily="34" charset="0"/>
                <a:ea typeface="+mn-ea"/>
                <a:cs typeface="+mn-cs"/>
              </a:rPr>
              <a:t>reversed</a:t>
            </a: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 loop and </a:t>
            </a:r>
            <a:r>
              <a:rPr kumimoji="0" lang="en-US" sz="2400" b="0" i="0" u="none" strike="noStrike" kern="1200" cap="none" spc="0" normalizeH="0" baseline="0" noProof="0" dirty="0" err="1">
                <a:ln>
                  <a:noFill/>
                </a:ln>
                <a:solidFill>
                  <a:prstClr val="black"/>
                </a:solidFill>
                <a:effectLst/>
                <a:uLnTx/>
                <a:uFillTx/>
                <a:latin typeface="Corbel" pitchFamily="34" charset="0"/>
                <a:ea typeface="+mn-ea"/>
                <a:cs typeface="+mn-cs"/>
              </a:rPr>
              <a:t>threadID</a:t>
            </a: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-based indexing:</a:t>
            </a:r>
          </a:p>
        </p:txBody>
      </p:sp>
      <p:sp>
        <p:nvSpPr>
          <p:cNvPr id="3" name="Rectangle 2"/>
          <p:cNvSpPr/>
          <p:nvPr/>
        </p:nvSpPr>
        <p:spPr>
          <a:xfrm>
            <a:off x="1905000" y="1524000"/>
            <a:ext cx="66294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s=1; s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index = 2 * s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(index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4" name="Rectangle 3"/>
          <p:cNvSpPr/>
          <p:nvPr/>
        </p:nvSpPr>
        <p:spPr>
          <a:xfrm>
            <a:off x="1828800" y="4651138"/>
            <a:ext cx="6934200" cy="1754326"/>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s&gt;0; s&gt;&gt;=1)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8" name="Rectangle 7"/>
          <p:cNvSpPr/>
          <p:nvPr/>
        </p:nvSpPr>
        <p:spPr>
          <a:xfrm>
            <a:off x="381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p:cNvSpPr/>
          <p:nvPr/>
        </p:nvSpPr>
        <p:spPr>
          <a:xfrm>
            <a:off x="7770707" y="5333777"/>
            <a:ext cx="2843873" cy="1015663"/>
          </a:xfrm>
          <a:prstGeom prst="rect">
            <a:avLst/>
          </a:prstGeom>
          <a:solidFill>
            <a:schemeClr val="bg1"/>
          </a:solidFill>
          <a:ln>
            <a:solidFill>
              <a:srgbClr val="C00000"/>
            </a:solidFill>
          </a:ln>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First you go out 1/2 the block size to match a thread with its second operand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Then you go out 1/4 of the block size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Then you go out 1/8 of the block size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Etc.</a:t>
            </a:r>
          </a:p>
        </p:txBody>
      </p:sp>
      <p:sp>
        <p:nvSpPr>
          <p:cNvPr id="5" name="Arrow: Down 4">
            <a:extLst>
              <a:ext uri="{FF2B5EF4-FFF2-40B4-BE49-F238E27FC236}">
                <a16:creationId xmlns:a16="http://schemas.microsoft.com/office/drawing/2014/main" id="{F62BDDCC-5E10-FA18-EE1C-7738C686C561}"/>
              </a:ext>
            </a:extLst>
          </p:cNvPr>
          <p:cNvSpPr/>
          <p:nvPr/>
        </p:nvSpPr>
        <p:spPr>
          <a:xfrm rot="10800000">
            <a:off x="6949440" y="5008289"/>
            <a:ext cx="472440" cy="4419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0427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7" name="Rectangle 5"/>
          <p:cNvSpPr>
            <a:spLocks noGrp="1" noChangeArrowheads="1"/>
          </p:cNvSpPr>
          <p:nvPr>
            <p:ph type="title"/>
          </p:nvPr>
        </p:nvSpPr>
        <p:spPr/>
        <p:txBody>
          <a:bodyPr/>
          <a:lstStyle/>
          <a:p>
            <a:pPr eaLnBrk="1" hangingPunct="1">
              <a:defRPr/>
            </a:pPr>
            <a:r>
              <a:rPr lang="en-US" dirty="0"/>
              <a:t>Idle Threads…</a:t>
            </a:r>
          </a:p>
        </p:txBody>
      </p:sp>
      <p:sp>
        <p:nvSpPr>
          <p:cNvPr id="2150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9B8979B-6272-4E31-921A-34300E93AF79}"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8" name="Rectangle 7"/>
          <p:cNvSpPr/>
          <p:nvPr/>
        </p:nvSpPr>
        <p:spPr>
          <a:xfrm>
            <a:off x="2590800" y="2514600"/>
            <a:ext cx="6934200" cy="1754326"/>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s&gt;0; s&gt;&gt;=1)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9" name="Text Box 4"/>
          <p:cNvSpPr txBox="1">
            <a:spLocks noChangeArrowheads="1"/>
          </p:cNvSpPr>
          <p:nvPr/>
        </p:nvSpPr>
        <p:spPr bwMode="auto">
          <a:xfrm>
            <a:off x="1826784" y="5446337"/>
            <a:ext cx="8462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Half of the threads are idle on first loop iteration. This is wasteful…</a:t>
            </a:r>
          </a:p>
        </p:txBody>
      </p:sp>
      <p:sp>
        <p:nvSpPr>
          <p:cNvPr id="10" name="Text Box 4"/>
          <p:cNvSpPr txBox="1">
            <a:spLocks noChangeArrowheads="1"/>
          </p:cNvSpPr>
          <p:nvPr/>
        </p:nvSpPr>
        <p:spPr bwMode="auto">
          <a:xfrm>
            <a:off x="2611030" y="2055634"/>
            <a:ext cx="3027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Current solution:</a:t>
            </a:r>
          </a:p>
        </p:txBody>
      </p:sp>
      <p:sp>
        <p:nvSpPr>
          <p:cNvPr id="7" name="Rectangle 6"/>
          <p:cNvSpPr/>
          <p:nvPr/>
        </p:nvSpPr>
        <p:spPr>
          <a:xfrm>
            <a:off x="40064"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98318407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a:spLocks noGrp="1" noChangeArrowheads="1"/>
          </p:cNvSpPr>
          <p:nvPr>
            <p:ph type="title"/>
          </p:nvPr>
        </p:nvSpPr>
        <p:spPr/>
        <p:txBody>
          <a:bodyPr/>
          <a:lstStyle/>
          <a:p>
            <a:pPr eaLnBrk="1" hangingPunct="1">
              <a:defRPr/>
            </a:pPr>
            <a:r>
              <a:rPr lang="en-US" sz="3000" dirty="0"/>
              <a:t>Reduction #4: First Add During Load</a:t>
            </a:r>
          </a:p>
        </p:txBody>
      </p:sp>
      <p:sp>
        <p:nvSpPr>
          <p:cNvPr id="1536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06E355B-A22A-4651-8E5B-42ADAE1780F6}"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5367" name="Text Box 4"/>
          <p:cNvSpPr txBox="1">
            <a:spLocks noChangeArrowheads="1"/>
          </p:cNvSpPr>
          <p:nvPr/>
        </p:nvSpPr>
        <p:spPr bwMode="auto">
          <a:xfrm>
            <a:off x="1910542" y="1304021"/>
            <a:ext cx="201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Replace single load:</a:t>
            </a:r>
          </a:p>
        </p:txBody>
      </p:sp>
      <p:sp>
        <p:nvSpPr>
          <p:cNvPr id="15368" name="Text Box 5"/>
          <p:cNvSpPr txBox="1">
            <a:spLocks noChangeArrowheads="1"/>
          </p:cNvSpPr>
          <p:nvPr/>
        </p:nvSpPr>
        <p:spPr bwMode="auto">
          <a:xfrm>
            <a:off x="1828800" y="3669268"/>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…With two loads and first add of the reduction:</a:t>
            </a:r>
          </a:p>
        </p:txBody>
      </p:sp>
      <p:sp>
        <p:nvSpPr>
          <p:cNvPr id="3" name="Rectangle 2"/>
          <p:cNvSpPr/>
          <p:nvPr/>
        </p:nvSpPr>
        <p:spPr>
          <a:xfrm>
            <a:off x="1905000" y="1680865"/>
            <a:ext cx="7467600" cy="147732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each thread loads one element from global to shared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mem</a:t>
            </a:r>
            <a:endPar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4" name="Rectangle 3"/>
          <p:cNvSpPr/>
          <p:nvPr/>
        </p:nvSpPr>
        <p:spPr>
          <a:xfrm>
            <a:off x="1828800" y="4036874"/>
            <a:ext cx="8153400" cy="1754326"/>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perform first level of reduction upon reading from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global memory and writing to shared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8" name="Rectangle 7"/>
          <p:cNvSpPr/>
          <p:nvPr/>
        </p:nvSpPr>
        <p:spPr>
          <a:xfrm>
            <a:off x="63631"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0" name="Text Box 5"/>
          <p:cNvSpPr txBox="1">
            <a:spLocks noChangeArrowheads="1"/>
          </p:cNvSpPr>
          <p:nvPr/>
        </p:nvSpPr>
        <p:spPr bwMode="auto">
          <a:xfrm>
            <a:off x="1581740" y="6171619"/>
            <a:ext cx="8534400" cy="400110"/>
          </a:xfrm>
          <a:prstGeom prst="rect">
            <a:avLst/>
          </a:prstGeom>
          <a:solidFill>
            <a:schemeClr val="hlink"/>
          </a:solidFill>
          <a:ln w="28575" algn="ctr">
            <a:solidFill>
              <a:schemeClr val="tx1"/>
            </a:solidFill>
            <a:miter lim="800000"/>
            <a:headEnd/>
            <a:tailEnd/>
          </a:ln>
        </p:spPr>
        <p:txBody>
          <a:bodyPr>
            <a:spAutoFit/>
          </a:bodyPr>
          <a:lstStyle>
            <a:defPPr>
              <a:defRPr lang="en-US"/>
            </a:defPPr>
            <a:lvl1pPr algn="ctr">
              <a:defRPr sz="2000" b="1">
                <a:solidFill>
                  <a:schemeClr val="bg1"/>
                </a:solidFill>
                <a:latin typeface="Arial" charset="0"/>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algn="ctr" eaLnBrk="0" fontAlgn="base" hangingPunct="0">
              <a:spcBef>
                <a:spcPct val="0"/>
              </a:spcBef>
              <a:spcAft>
                <a:spcPct val="0"/>
              </a:spcAft>
              <a:defRPr>
                <a:latin typeface="Arial" charset="0"/>
              </a:defRPr>
            </a:lvl6pPr>
            <a:lvl7pPr marL="2971800" indent="-228600" algn="ctr" eaLnBrk="0" fontAlgn="base" hangingPunct="0">
              <a:spcBef>
                <a:spcPct val="0"/>
              </a:spcBef>
              <a:spcAft>
                <a:spcPct val="0"/>
              </a:spcAft>
              <a:defRPr>
                <a:latin typeface="Arial" charset="0"/>
              </a:defRPr>
            </a:lvl7pPr>
            <a:lvl8pPr marL="3429000" indent="-228600" algn="ctr" eaLnBrk="0" fontAlgn="base" hangingPunct="0">
              <a:spcBef>
                <a:spcPct val="0"/>
              </a:spcBef>
              <a:spcAft>
                <a:spcPct val="0"/>
              </a:spcAft>
              <a:defRPr>
                <a:latin typeface="Arial" charset="0"/>
              </a:defRPr>
            </a:lvl8pPr>
            <a:lvl9pPr marL="3886200" indent="-228600" algn="ctr" eaLnBrk="0" fontAlgn="base" hangingPunct="0">
              <a:spcBef>
                <a:spcPct val="0"/>
              </a:spcBef>
              <a:spcAft>
                <a:spcPct val="0"/>
              </a:spcAft>
              <a:defRPr>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charset="0"/>
                <a:ea typeface="+mn-ea"/>
                <a:cs typeface="+mn-cs"/>
              </a:rPr>
              <a:t>Side-effect: number of blocks needed </a:t>
            </a:r>
            <a:r>
              <a:rPr kumimoji="0" lang="en-US" sz="2000" b="1" i="0" u="none" strike="noStrike" kern="1200" cap="none" spc="0" normalizeH="0" baseline="0" noProof="0" dirty="0">
                <a:ln>
                  <a:noFill/>
                </a:ln>
                <a:solidFill>
                  <a:srgbClr val="FFC000"/>
                </a:solidFill>
                <a:effectLst/>
                <a:uLnTx/>
                <a:uFillTx/>
                <a:latin typeface="Arial" charset="0"/>
                <a:ea typeface="+mn-ea"/>
                <a:cs typeface="+mn-cs"/>
              </a:rPr>
              <a:t>half</a:t>
            </a:r>
            <a:r>
              <a:rPr kumimoji="0" lang="en-US" sz="2000" b="1" i="0" u="none" strike="noStrike" kern="1200" cap="none" spc="0" normalizeH="0" baseline="0" noProof="0" dirty="0">
                <a:ln>
                  <a:noFill/>
                </a:ln>
                <a:solidFill>
                  <a:prstClr val="white"/>
                </a:solidFill>
                <a:effectLst/>
                <a:uLnTx/>
                <a:uFillTx/>
                <a:latin typeface="Arial" charset="0"/>
                <a:ea typeface="+mn-ea"/>
                <a:cs typeface="+mn-cs"/>
              </a:rPr>
              <a:t> of what it used to be…</a:t>
            </a:r>
          </a:p>
        </p:txBody>
      </p:sp>
    </p:spTree>
    <p:extLst>
      <p:ext uri="{BB962C8B-B14F-4D97-AF65-F5344CB8AC3E}">
        <p14:creationId xmlns:p14="http://schemas.microsoft.com/office/powerpoint/2010/main" val="208719460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pPr eaLnBrk="1" hangingPunct="1">
              <a:defRPr/>
            </a:pPr>
            <a:r>
              <a:rPr lang="en-US" dirty="0"/>
              <a:t>Instruction Bottleneck </a:t>
            </a:r>
            <a:r>
              <a:rPr lang="en-US" sz="2000" b="1" dirty="0">
                <a:solidFill>
                  <a:srgbClr val="FFC000"/>
                </a:solidFill>
              </a:rPr>
              <a:t>[important slide]</a:t>
            </a:r>
            <a:endParaRPr lang="en-US" b="1" dirty="0">
              <a:solidFill>
                <a:srgbClr val="FFC000"/>
              </a:solidFill>
            </a:endParaRPr>
          </a:p>
        </p:txBody>
      </p:sp>
      <p:sp>
        <p:nvSpPr>
          <p:cNvPr id="24580" name="Rectangle 3"/>
          <p:cNvSpPr>
            <a:spLocks noGrp="1" noChangeArrowheads="1"/>
          </p:cNvSpPr>
          <p:nvPr>
            <p:ph idx="1"/>
          </p:nvPr>
        </p:nvSpPr>
        <p:spPr/>
        <p:txBody>
          <a:bodyPr/>
          <a:lstStyle/>
          <a:p>
            <a:pPr eaLnBrk="1" hangingPunct="1"/>
            <a:endParaRPr lang="en-US" sz="2000" dirty="0"/>
          </a:p>
          <a:p>
            <a:pPr eaLnBrk="1" hangingPunct="1"/>
            <a:r>
              <a:rPr lang="en-US" sz="2000" dirty="0"/>
              <a:t>At 17 GB/s, we’re far from bandwidth bound</a:t>
            </a:r>
          </a:p>
          <a:p>
            <a:pPr eaLnBrk="1" hangingPunct="1"/>
            <a:endParaRPr lang="en-US" sz="2000" dirty="0"/>
          </a:p>
          <a:p>
            <a:pPr eaLnBrk="1" hangingPunct="1"/>
            <a:endParaRPr lang="en-US" sz="2000" dirty="0"/>
          </a:p>
          <a:p>
            <a:pPr eaLnBrk="1" hangingPunct="1"/>
            <a:r>
              <a:rPr lang="en-US" sz="2000" dirty="0"/>
              <a:t>Since we are </a:t>
            </a:r>
            <a:r>
              <a:rPr lang="en-US" sz="2000" dirty="0">
                <a:solidFill>
                  <a:srgbClr val="C00000"/>
                </a:solidFill>
              </a:rPr>
              <a:t>neither bandwidth nor compute bound</a:t>
            </a:r>
            <a:r>
              <a:rPr lang="en-US" sz="2000" dirty="0"/>
              <a:t>, a likely bottleneck is </a:t>
            </a:r>
            <a:r>
              <a:rPr lang="en-US" sz="2000" b="1" dirty="0">
                <a:solidFill>
                  <a:srgbClr val="C00000"/>
                </a:solidFill>
              </a:rPr>
              <a:t>instruction overhead</a:t>
            </a:r>
          </a:p>
          <a:p>
            <a:pPr lvl="1" eaLnBrk="1" hangingPunct="1"/>
            <a:r>
              <a:rPr lang="en-US" sz="1800" dirty="0"/>
              <a:t>Ancillary instructions that are not loads, stores, or core arithmetic</a:t>
            </a:r>
          </a:p>
          <a:p>
            <a:pPr lvl="1" eaLnBrk="1" hangingPunct="1"/>
            <a:r>
              <a:rPr lang="en-US" sz="1800" dirty="0"/>
              <a:t>In other words: </a:t>
            </a:r>
            <a:r>
              <a:rPr lang="en-US" sz="1800" dirty="0">
                <a:solidFill>
                  <a:srgbClr val="0070C0"/>
                </a:solidFill>
              </a:rPr>
              <a:t>loop overhead </a:t>
            </a:r>
            <a:r>
              <a:rPr lang="en-US" sz="1800" dirty="0"/>
              <a:t>and </a:t>
            </a:r>
            <a:r>
              <a:rPr lang="en-US" sz="1800" dirty="0">
                <a:solidFill>
                  <a:srgbClr val="0070C0"/>
                </a:solidFill>
              </a:rPr>
              <a:t>address arithmetic</a:t>
            </a:r>
          </a:p>
          <a:p>
            <a:endParaRPr lang="en-US" sz="2200" dirty="0"/>
          </a:p>
          <a:p>
            <a:endParaRPr lang="en-US" sz="2200" dirty="0"/>
          </a:p>
          <a:p>
            <a:pPr eaLnBrk="1" hangingPunct="1"/>
            <a:r>
              <a:rPr lang="en-US" sz="2000" dirty="0"/>
              <a:t>Strategy: unroll loops</a:t>
            </a:r>
          </a:p>
        </p:txBody>
      </p:sp>
      <p:sp>
        <p:nvSpPr>
          <p:cNvPr id="2457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9DA630D-C17D-4008-A69A-B59F8DF11132}"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932016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a:t>
            </a:r>
            <a:r>
              <a:rPr lang="en-US" u="sng" dirty="0"/>
              <a:t>Data</a:t>
            </a:r>
            <a:r>
              <a:rPr lang="en-US" dirty="0"/>
              <a:t> Hazards (2/2)</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2"/>
          <p:cNvSpPr txBox="1">
            <a:spLocks/>
          </p:cNvSpPr>
          <p:nvPr/>
        </p:nvSpPr>
        <p:spPr bwMode="auto">
          <a:xfrm>
            <a:off x="299185" y="1353357"/>
            <a:ext cx="11593629" cy="51687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lang="en-US" sz="2000" dirty="0">
                <a:solidFill>
                  <a:prstClr val="black"/>
                </a:solidFill>
                <a:latin typeface="Calibri" panose="020F0502020204030204"/>
              </a:rPr>
              <a:t>Resolution [less than ideal]: Put bubbles in the pipeline to wait for the first instruction to fully complete</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Alternative [the good] Resolution: use “</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forwarding</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or “</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bypassing</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1281113" marR="0" lvl="3" indent="-292100" algn="l" defTabSz="914400" rtl="0" eaLnBrk="1" fontAlgn="base" latinLnBrk="0" hangingPunct="1">
              <a:lnSpc>
                <a:spcPct val="100000"/>
              </a:lnSpc>
              <a:spcBef>
                <a:spcPct val="20000"/>
              </a:spcBef>
              <a:spcAft>
                <a:spcPct val="0"/>
              </a:spcAft>
              <a:buClr>
                <a:srgbClr val="44546A"/>
              </a:buClr>
              <a:buSzPct val="75000"/>
              <a:buFont typeface="Wingdings" pitchFamily="2" charset="2"/>
              <a:buChar char="§"/>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Key observation: the value that will eventually be placed in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$t0</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is available after stage 3 of the pipeline (where the ALU actually computes this value)</a:t>
            </a:r>
          </a:p>
          <a:p>
            <a:pPr marL="987425" marR="0" lvl="2" indent="-293688" algn="l" defTabSz="914400" rtl="0" eaLnBrk="1" fontAlgn="base" latinLnBrk="0" hangingPunct="1">
              <a:lnSpc>
                <a:spcPct val="100000"/>
              </a:lnSpc>
              <a:spcBef>
                <a:spcPct val="20000"/>
              </a:spcBef>
              <a:spcAft>
                <a:spcPct val="0"/>
              </a:spcAft>
              <a:buClr>
                <a:srgbClr val="5B9BD5"/>
              </a:buClr>
              <a:buSzPct val="70000"/>
              <a:buFont typeface="Wingdings" pitchFamily="2" charset="2"/>
              <a:buChar char="l"/>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Analogy: we finished eating well before the dinner table is clean, the plates are in the dishwasher, and the floor is swept</a:t>
            </a:r>
          </a:p>
          <a:p>
            <a:pPr marL="1281113" marR="0" lvl="3" indent="-292100" algn="l" defTabSz="914400" rtl="0" eaLnBrk="1" fontAlgn="base" latinLnBrk="0" hangingPunct="1">
              <a:lnSpc>
                <a:spcPct val="100000"/>
              </a:lnSpc>
              <a:spcBef>
                <a:spcPct val="20000"/>
              </a:spcBef>
              <a:spcAft>
                <a:spcPct val="0"/>
              </a:spcAft>
              <a:buClr>
                <a:srgbClr val="44546A"/>
              </a:buClr>
              <a:buSzPct val="75000"/>
              <a:buFont typeface="Wingdings" pitchFamily="2" charset="2"/>
              <a:buChar char="§"/>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Provide the means for that value in the ALU to be made available to other stages of the pipeline right away</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Avoids bubbling - don’t have to wait several cycles before the value made its way into </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$t0</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This process is called “</a:t>
            </a: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intermediate result forwarding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1281113" marR="0" lvl="3" indent="-292100" algn="l" defTabSz="914400" rtl="0" eaLnBrk="1" fontAlgn="base" latinLnBrk="0" hangingPunct="1">
              <a:lnSpc>
                <a:spcPct val="100000"/>
              </a:lnSpc>
              <a:spcBef>
                <a:spcPct val="20000"/>
              </a:spcBef>
              <a:spcAft>
                <a:spcPct val="0"/>
              </a:spcAft>
              <a:buClr>
                <a:srgbClr val="44546A"/>
              </a:buClr>
              <a:buSzPct val="75000"/>
              <a:buFont typeface="Wingdings" pitchFamily="2" charset="2"/>
              <a:buChar char="§"/>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Supporting forwarding does not guarantee resolution of all scenarios</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Occasionally the pipeline ends up with bubbles for a couple of cycles</a:t>
            </a:r>
          </a:p>
          <a:p>
            <a:pPr marL="987425" marR="0" lvl="2" indent="-293688" algn="l" defTabSz="914400" rtl="0" eaLnBrk="1" fontAlgn="base" latinLnBrk="0" hangingPunct="1">
              <a:lnSpc>
                <a:spcPct val="100000"/>
              </a:lnSpc>
              <a:spcBef>
                <a:spcPct val="20000"/>
              </a:spcBef>
              <a:spcAft>
                <a:spcPct val="0"/>
              </a:spcAft>
              <a:buClr>
                <a:srgbClr val="5B9BD5"/>
              </a:buClr>
              <a:buSzPct val="70000"/>
              <a:buFont typeface="Wingdings" pitchFamily="2" charset="2"/>
              <a:buChar char="l"/>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OOOE helps (insert unrelated instruction, wedged between two instructions that depend on each other)</a:t>
            </a:r>
          </a:p>
        </p:txBody>
      </p:sp>
      <p:sp>
        <p:nvSpPr>
          <p:cNvPr id="3" name="Title 1">
            <a:extLst>
              <a:ext uri="{FF2B5EF4-FFF2-40B4-BE49-F238E27FC236}">
                <a16:creationId xmlns:a16="http://schemas.microsoft.com/office/drawing/2014/main" id="{A0A03597-C656-8BDD-2DD9-25CF452A8EA4}"/>
              </a:ext>
            </a:extLst>
          </p:cNvPr>
          <p:cNvSpPr txBox="1">
            <a:spLocks/>
          </p:cNvSpPr>
          <p:nvPr/>
        </p:nvSpPr>
        <p:spPr>
          <a:xfrm>
            <a:off x="0" y="-77002"/>
            <a:ext cx="12192000" cy="823393"/>
          </a:xfrm>
          <a:prstGeom prst="rect">
            <a:avLst/>
          </a:prstGeom>
          <a:solidFill>
            <a:schemeClr val="accent1">
              <a:lumMod val="50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dirty="0"/>
              <a:t>Pipeline </a:t>
            </a:r>
            <a:r>
              <a:rPr lang="en-US" u="sng" dirty="0"/>
              <a:t>Data</a:t>
            </a:r>
            <a:r>
              <a:rPr lang="en-US" dirty="0"/>
              <a:t> Hazards</a:t>
            </a:r>
          </a:p>
          <a:p>
            <a:r>
              <a:rPr lang="en-US" sz="2000" dirty="0"/>
              <a:t>[very common]</a:t>
            </a:r>
          </a:p>
        </p:txBody>
      </p:sp>
    </p:spTree>
    <p:extLst>
      <p:ext uri="{BB962C8B-B14F-4D97-AF65-F5344CB8AC3E}">
        <p14:creationId xmlns:p14="http://schemas.microsoft.com/office/powerpoint/2010/main" val="5296962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pPr eaLnBrk="1" hangingPunct="1">
              <a:defRPr/>
            </a:pPr>
            <a:r>
              <a:rPr lang="en-US" dirty="0"/>
              <a:t>Unrolling the Last Warp</a:t>
            </a:r>
          </a:p>
        </p:txBody>
      </p:sp>
      <p:sp>
        <p:nvSpPr>
          <p:cNvPr id="25604" name="Rectangle 3"/>
          <p:cNvSpPr>
            <a:spLocks noGrp="1" noChangeArrowheads="1"/>
          </p:cNvSpPr>
          <p:nvPr>
            <p:ph idx="1"/>
          </p:nvPr>
        </p:nvSpPr>
        <p:spPr/>
        <p:txBody>
          <a:bodyPr/>
          <a:lstStyle/>
          <a:p>
            <a:pPr eaLnBrk="1" hangingPunct="1"/>
            <a:r>
              <a:rPr lang="en-US" sz="2000" dirty="0"/>
              <a:t>As reduction proceeds, the number of “active” threads decreases</a:t>
            </a:r>
          </a:p>
          <a:p>
            <a:pPr lvl="1" eaLnBrk="1" hangingPunct="1"/>
            <a:r>
              <a:rPr lang="en-US" sz="1800" dirty="0"/>
              <a:t>When </a:t>
            </a:r>
            <a:r>
              <a:rPr lang="en-US" sz="1800" b="1" dirty="0">
                <a:solidFill>
                  <a:srgbClr val="0070C0"/>
                </a:solidFill>
                <a:latin typeface="Consolas" pitchFamily="49" charset="0"/>
                <a:cs typeface="Consolas" pitchFamily="49" charset="0"/>
              </a:rPr>
              <a:t>s &lt;= 32</a:t>
            </a:r>
            <a:r>
              <a:rPr lang="en-US" sz="1800" dirty="0"/>
              <a:t>, we have only one warp left</a:t>
            </a:r>
          </a:p>
          <a:p>
            <a:pPr marL="914400" lvl="2" indent="0">
              <a:buNone/>
            </a:pPr>
            <a:endParaRPr lang="en-US" sz="1600" dirty="0"/>
          </a:p>
          <a:p>
            <a:pPr eaLnBrk="1" hangingPunct="1"/>
            <a:r>
              <a:rPr lang="en-US" sz="2000" dirty="0"/>
              <a:t>Instructions executed in lockstep fashion within a warp (NOTE: Volta &amp; more recent: use </a:t>
            </a:r>
            <a:r>
              <a:rPr lang="en-US" sz="2000" dirty="0" err="1">
                <a:solidFill>
                  <a:srgbClr val="0070C0"/>
                </a:solidFill>
                <a:latin typeface="Consolas" panose="020B0609020204030204" pitchFamily="49" charset="0"/>
              </a:rPr>
              <a:t>shfl_down_sync</a:t>
            </a:r>
            <a:r>
              <a:rPr lang="en-US" sz="2000" dirty="0">
                <a:solidFill>
                  <a:srgbClr val="0070C0"/>
                </a:solidFill>
                <a:latin typeface="Consolas" panose="020B0609020204030204" pitchFamily="49" charset="0"/>
              </a:rPr>
              <a:t>()</a:t>
            </a:r>
            <a:r>
              <a:rPr lang="en-US" sz="2000" dirty="0"/>
              <a:t>)</a:t>
            </a:r>
            <a:endParaRPr lang="en-US" sz="1600" dirty="0"/>
          </a:p>
          <a:p>
            <a:pPr lvl="1"/>
            <a:endParaRPr lang="en-US" sz="1900" dirty="0"/>
          </a:p>
          <a:p>
            <a:pPr eaLnBrk="1" hangingPunct="1"/>
            <a:r>
              <a:rPr lang="en-US" sz="2000" dirty="0"/>
              <a:t>That means when </a:t>
            </a:r>
            <a:r>
              <a:rPr lang="en-US" sz="2000" b="1" dirty="0">
                <a:solidFill>
                  <a:srgbClr val="0070C0"/>
                </a:solidFill>
                <a:latin typeface="Consolas" pitchFamily="49" charset="0"/>
                <a:cs typeface="Consolas" pitchFamily="49" charset="0"/>
              </a:rPr>
              <a:t>s &lt;= 32</a:t>
            </a:r>
            <a:r>
              <a:rPr lang="en-US" sz="2000" dirty="0"/>
              <a:t>:</a:t>
            </a:r>
          </a:p>
          <a:p>
            <a:pPr lvl="1" eaLnBrk="1" hangingPunct="1"/>
            <a:r>
              <a:rPr lang="en-US" sz="1800" dirty="0"/>
              <a:t>We don’t need to </a:t>
            </a:r>
            <a:r>
              <a:rPr lang="en-US" sz="1800" b="1" dirty="0">
                <a:solidFill>
                  <a:srgbClr val="0070C0"/>
                </a:solidFill>
                <a:latin typeface="Consolas" pitchFamily="49" charset="0"/>
                <a:cs typeface="Consolas" pitchFamily="49" charset="0"/>
              </a:rPr>
              <a:t>__</a:t>
            </a:r>
            <a:r>
              <a:rPr lang="en-US" sz="1800" b="1" dirty="0" err="1">
                <a:solidFill>
                  <a:srgbClr val="0070C0"/>
                </a:solidFill>
                <a:latin typeface="Consolas" pitchFamily="49" charset="0"/>
                <a:cs typeface="Consolas" pitchFamily="49" charset="0"/>
              </a:rPr>
              <a:t>syncthreads</a:t>
            </a:r>
            <a:r>
              <a:rPr lang="en-US" sz="1800" b="1" dirty="0">
                <a:solidFill>
                  <a:srgbClr val="0070C0"/>
                </a:solidFill>
                <a:latin typeface="Consolas" pitchFamily="49" charset="0"/>
                <a:cs typeface="Consolas" pitchFamily="49" charset="0"/>
              </a:rPr>
              <a:t>()</a:t>
            </a:r>
          </a:p>
          <a:p>
            <a:pPr lvl="1" eaLnBrk="1" hangingPunct="1"/>
            <a:r>
              <a:rPr lang="en-US" sz="1800" dirty="0"/>
              <a:t>We don’t need “</a:t>
            </a:r>
            <a:r>
              <a:rPr lang="en-US" sz="1800" b="1" dirty="0">
                <a:solidFill>
                  <a:srgbClr val="0070C0"/>
                </a:solidFill>
                <a:latin typeface="Consolas" pitchFamily="49" charset="0"/>
                <a:cs typeface="Consolas" pitchFamily="49" charset="0"/>
              </a:rPr>
              <a:t>if (</a:t>
            </a:r>
            <a:r>
              <a:rPr lang="en-US" sz="1800" b="1" dirty="0" err="1">
                <a:solidFill>
                  <a:srgbClr val="0070C0"/>
                </a:solidFill>
                <a:latin typeface="Consolas" pitchFamily="49" charset="0"/>
                <a:cs typeface="Consolas" pitchFamily="49" charset="0"/>
              </a:rPr>
              <a:t>tid</a:t>
            </a:r>
            <a:r>
              <a:rPr lang="en-US" sz="1800" b="1" dirty="0">
                <a:solidFill>
                  <a:srgbClr val="0070C0"/>
                </a:solidFill>
                <a:latin typeface="Consolas" pitchFamily="49" charset="0"/>
                <a:cs typeface="Consolas" pitchFamily="49" charset="0"/>
              </a:rPr>
              <a:t> &lt; s)</a:t>
            </a:r>
            <a:r>
              <a:rPr lang="en-US" sz="1800" dirty="0"/>
              <a:t>” because that’s a given</a:t>
            </a:r>
            <a:endParaRPr lang="en-US" sz="1600" dirty="0"/>
          </a:p>
          <a:p>
            <a:pPr lvl="2"/>
            <a:endParaRPr lang="en-US" sz="1600" dirty="0"/>
          </a:p>
          <a:p>
            <a:pPr eaLnBrk="1" hangingPunct="1"/>
            <a:r>
              <a:rPr lang="en-US" sz="2000" dirty="0"/>
              <a:t>The key idea: </a:t>
            </a:r>
            <a:r>
              <a:rPr lang="en-US" sz="2000" dirty="0">
                <a:solidFill>
                  <a:srgbClr val="00B050"/>
                </a:solidFill>
              </a:rPr>
              <a:t>unroll the last 6 iterations of the inner loop, </a:t>
            </a:r>
          </a:p>
          <a:p>
            <a:pPr marL="0" indent="0" eaLnBrk="1" hangingPunct="1">
              <a:buNone/>
            </a:pPr>
            <a:r>
              <a:rPr lang="en-US" sz="2000" dirty="0">
                <a:solidFill>
                  <a:srgbClr val="00B050"/>
                </a:solidFill>
              </a:rPr>
              <a:t>                             which involve 32 or less threads</a:t>
            </a:r>
          </a:p>
        </p:txBody>
      </p:sp>
      <p:sp>
        <p:nvSpPr>
          <p:cNvPr id="2560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0A45258-290C-42E4-8466-E82BA9463A50}"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200" b="0" i="0" u="none" strike="noStrike" kern="1200" cap="none" spc="0" normalizeH="0" baseline="0" noProof="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323600" name="Picture 323599">
            <a:extLst>
              <a:ext uri="{FF2B5EF4-FFF2-40B4-BE49-F238E27FC236}">
                <a16:creationId xmlns:a16="http://schemas.microsoft.com/office/drawing/2014/main" id="{18050704-CE11-411D-BBF1-B3A5CDD92EF7}"/>
              </a:ext>
            </a:extLst>
          </p:cNvPr>
          <p:cNvPicPr>
            <a:picLocks noChangeAspect="1"/>
          </p:cNvPicPr>
          <p:nvPr/>
        </p:nvPicPr>
        <p:blipFill>
          <a:blip r:embed="rId2"/>
          <a:stretch>
            <a:fillRect/>
          </a:stretch>
        </p:blipFill>
        <p:spPr>
          <a:xfrm>
            <a:off x="6400799" y="2877312"/>
            <a:ext cx="5796203" cy="3287182"/>
          </a:xfrm>
          <a:prstGeom prst="rect">
            <a:avLst/>
          </a:prstGeom>
        </p:spPr>
      </p:pic>
    </p:spTree>
    <p:extLst>
      <p:ext uri="{BB962C8B-B14F-4D97-AF65-F5344CB8AC3E}">
        <p14:creationId xmlns:p14="http://schemas.microsoft.com/office/powerpoint/2010/main" val="423086494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5"/>
          <p:cNvSpPr>
            <a:spLocks noGrp="1" noChangeArrowheads="1"/>
          </p:cNvSpPr>
          <p:nvPr>
            <p:ph type="title"/>
          </p:nvPr>
        </p:nvSpPr>
        <p:spPr/>
        <p:txBody>
          <a:bodyPr/>
          <a:lstStyle/>
          <a:p>
            <a:pPr eaLnBrk="1" hangingPunct="1">
              <a:defRPr/>
            </a:pPr>
            <a:r>
              <a:rPr lang="en-US" sz="3000" dirty="0"/>
              <a:t>Reduction #5: Unroll the Last Warp</a:t>
            </a:r>
          </a:p>
        </p:txBody>
      </p:sp>
      <p:sp>
        <p:nvSpPr>
          <p:cNvPr id="266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4A2BAC7-977B-4E7C-B2C4-46DED188E243}"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26632" name="Text Box 9"/>
          <p:cNvSpPr txBox="1">
            <a:spLocks noChangeArrowheads="1"/>
          </p:cNvSpPr>
          <p:nvPr/>
        </p:nvSpPr>
        <p:spPr bwMode="auto">
          <a:xfrm>
            <a:off x="1794465" y="5957888"/>
            <a:ext cx="84264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charset="0"/>
                <a:ea typeface="+mn-ea"/>
                <a:cs typeface="+mn-cs"/>
              </a:rPr>
              <a:t>Note: This saves useless work in </a:t>
            </a:r>
            <a:r>
              <a:rPr kumimoji="0" lang="en-US" sz="2000" b="1" i="1" u="none" strike="noStrike" kern="1200" cap="none" spc="0" normalizeH="0" baseline="0" noProof="0" dirty="0">
                <a:ln>
                  <a:noFill/>
                </a:ln>
                <a:solidFill>
                  <a:srgbClr val="C00000"/>
                </a:solidFill>
                <a:effectLst/>
                <a:uLnTx/>
                <a:uFillTx/>
                <a:latin typeface="Arial" charset="0"/>
                <a:ea typeface="+mn-ea"/>
                <a:cs typeface="+mn-cs"/>
              </a:rPr>
              <a:t>all</a:t>
            </a:r>
            <a:r>
              <a:rPr kumimoji="0" lang="en-US" sz="2000" b="1" i="0" u="none" strike="noStrike" kern="1200" cap="none" spc="0" normalizeH="0" baseline="0" noProof="0" dirty="0">
                <a:ln>
                  <a:noFill/>
                </a:ln>
                <a:solidFill>
                  <a:prstClr val="black"/>
                </a:solidFill>
                <a:effectLst/>
                <a:uLnTx/>
                <a:uFillTx/>
                <a:latin typeface="Arial" charset="0"/>
                <a:ea typeface="+mn-ea"/>
                <a:cs typeface="+mn-cs"/>
              </a:rPr>
              <a:t> warps, not just the last 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Without unrolling, all warps execute every iteration of the for loop and if statement</a:t>
            </a:r>
          </a:p>
        </p:txBody>
      </p:sp>
      <p:sp>
        <p:nvSpPr>
          <p:cNvPr id="3" name="Rectangle 2"/>
          <p:cNvSpPr/>
          <p:nvPr/>
        </p:nvSpPr>
        <p:spPr>
          <a:xfrm>
            <a:off x="1921476" y="3635276"/>
            <a:ext cx="75438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__device__</a:t>
            </a:r>
            <a:r>
              <a:rPr kumimoji="0" lang="it-IT"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it-IT"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it-IT"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warpReduce(</a:t>
            </a:r>
            <a:r>
              <a:rPr kumimoji="0" lang="it-IT"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volatile</a:t>
            </a:r>
            <a:r>
              <a:rPr kumimoji="0" lang="it-IT"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it-IT"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it-IT"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sdata, </a:t>
            </a:r>
            <a:r>
              <a:rPr kumimoji="0" lang="it-IT"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it-IT"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tid)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+ 32];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+ 16];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4" name="Rectangle 3"/>
          <p:cNvSpPr/>
          <p:nvPr/>
        </p:nvSpPr>
        <p:spPr>
          <a:xfrm>
            <a:off x="1905000" y="1120676"/>
            <a:ext cx="69342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and use later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s&gt;32; s&gt;&gt;=1)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32)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warpReduce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5" name="Line Callout 2 4"/>
          <p:cNvSpPr/>
          <p:nvPr/>
        </p:nvSpPr>
        <p:spPr>
          <a:xfrm>
            <a:off x="8229600" y="4473476"/>
            <a:ext cx="2209800" cy="838200"/>
          </a:xfrm>
          <a:prstGeom prst="borderCallout2">
            <a:avLst>
              <a:gd name="adj1" fmla="val 48678"/>
              <a:gd name="adj2" fmla="val -1742"/>
              <a:gd name="adj3" fmla="val 17785"/>
              <a:gd name="adj4" fmla="val -63173"/>
              <a:gd name="adj5" fmla="val -61273"/>
              <a:gd name="adj6" fmla="val -85483"/>
            </a:avLst>
          </a:prstGeom>
          <a:solidFill>
            <a:schemeClr val="bg1"/>
          </a:solid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orbel" pitchFamily="34" charset="0"/>
                <a:ea typeface="+mn-ea"/>
                <a:cs typeface="+mn-cs"/>
              </a:rPr>
              <a:t>IMPORTANT: For this to be correct, we must use the “</a:t>
            </a:r>
            <a:r>
              <a:rPr kumimoji="0" lang="en-US" sz="1400" b="1"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volatile</a:t>
            </a:r>
            <a:r>
              <a:rPr kumimoji="0" lang="en-US" sz="1400" b="1" i="0" u="none" strike="noStrike" kern="1200" cap="none" spc="0" normalizeH="0" baseline="0" noProof="0" dirty="0">
                <a:ln>
                  <a:noFill/>
                </a:ln>
                <a:solidFill>
                  <a:srgbClr val="C00000"/>
                </a:solidFill>
                <a:effectLst/>
                <a:uLnTx/>
                <a:uFillTx/>
                <a:latin typeface="Corbel" pitchFamily="34" charset="0"/>
                <a:ea typeface="+mn-ea"/>
                <a:cs typeface="+mn-cs"/>
              </a:rPr>
              <a:t>” keyword!</a:t>
            </a:r>
          </a:p>
        </p:txBody>
      </p:sp>
      <p:sp>
        <p:nvSpPr>
          <p:cNvPr id="8" name="Rectangle 7"/>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 name="Line Callout 2 8"/>
          <p:cNvSpPr/>
          <p:nvPr/>
        </p:nvSpPr>
        <p:spPr>
          <a:xfrm>
            <a:off x="8686800" y="2111276"/>
            <a:ext cx="1524000" cy="419100"/>
          </a:xfrm>
          <a:prstGeom prst="borderCallout2">
            <a:avLst>
              <a:gd name="adj1" fmla="val 48678"/>
              <a:gd name="adj2" fmla="val -1742"/>
              <a:gd name="adj3" fmla="val 46747"/>
              <a:gd name="adj4" fmla="val -87598"/>
              <a:gd name="adj5" fmla="val -100855"/>
              <a:gd name="adj6" fmla="val -146692"/>
            </a:avLst>
          </a:prstGeom>
          <a:solidFill>
            <a:schemeClr val="bg1"/>
          </a:solid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orbel" pitchFamily="34" charset="0"/>
                <a:ea typeface="+mn-ea"/>
                <a:cs typeface="+mn-cs"/>
              </a:rPr>
              <a:t>This used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S&gt;0</a:t>
            </a:r>
          </a:p>
        </p:txBody>
      </p:sp>
    </p:spTree>
    <p:extLst>
      <p:ext uri="{BB962C8B-B14F-4D97-AF65-F5344CB8AC3E}">
        <p14:creationId xmlns:p14="http://schemas.microsoft.com/office/powerpoint/2010/main" val="4409103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pPr eaLnBrk="1" hangingPunct="1">
              <a:defRPr/>
            </a:pPr>
            <a:r>
              <a:rPr lang="en-US" dirty="0"/>
              <a:t>Complete Unrolling</a:t>
            </a:r>
          </a:p>
        </p:txBody>
      </p:sp>
      <p:sp>
        <p:nvSpPr>
          <p:cNvPr id="28676" name="Rectangle 3"/>
          <p:cNvSpPr>
            <a:spLocks noGrp="1" noChangeArrowheads="1"/>
          </p:cNvSpPr>
          <p:nvPr>
            <p:ph idx="1"/>
          </p:nvPr>
        </p:nvSpPr>
        <p:spPr>
          <a:xfrm>
            <a:off x="147344" y="1006867"/>
            <a:ext cx="11960872" cy="5421404"/>
          </a:xfrm>
        </p:spPr>
        <p:txBody>
          <a:bodyPr>
            <a:normAutofit/>
          </a:bodyPr>
          <a:lstStyle/>
          <a:p>
            <a:pPr eaLnBrk="1" hangingPunct="1"/>
            <a:r>
              <a:rPr lang="en-US" sz="2000" dirty="0"/>
              <a:t>If we knew the number of iterations (or equivalently, of threads in a block) at compile time, we could completely unroll the reduction</a:t>
            </a:r>
          </a:p>
          <a:p>
            <a:pPr lvl="1" eaLnBrk="1" hangingPunct="1"/>
            <a:r>
              <a:rPr lang="en-US" sz="1800" dirty="0"/>
              <a:t>Luckily, the block size on G80 is limited by the GPU to 512 threads</a:t>
            </a:r>
          </a:p>
          <a:p>
            <a:pPr lvl="2"/>
            <a:r>
              <a:rPr lang="en-US" sz="1500" dirty="0"/>
              <a:t>1024 on Fermi GPUs and newer</a:t>
            </a:r>
          </a:p>
          <a:p>
            <a:pPr lvl="1" eaLnBrk="1" hangingPunct="1"/>
            <a:r>
              <a:rPr lang="en-US" sz="1800" dirty="0"/>
              <a:t>Also, we are sticking to power-of-2 block sizes</a:t>
            </a:r>
          </a:p>
          <a:p>
            <a:endParaRPr lang="en-US" sz="2200" dirty="0"/>
          </a:p>
          <a:p>
            <a:pPr eaLnBrk="1" hangingPunct="1"/>
            <a:r>
              <a:rPr lang="en-US" sz="2000" dirty="0"/>
              <a:t>Basic idea: unroll everything for a fixed block size</a:t>
            </a:r>
          </a:p>
          <a:p>
            <a:pPr lvl="1" eaLnBrk="1" hangingPunct="1"/>
            <a:r>
              <a:rPr lang="en-US" sz="1800" dirty="0"/>
              <a:t>But we need to be generic – how can we unroll for block sizes that we don’t know at compile time?</a:t>
            </a:r>
          </a:p>
          <a:p>
            <a:endParaRPr lang="en-US" sz="2200" dirty="0"/>
          </a:p>
          <a:p>
            <a:pPr eaLnBrk="1" hangingPunct="1"/>
            <a:r>
              <a:rPr lang="en-US" sz="2000" dirty="0"/>
              <a:t>Use of templates can solve this issue…</a:t>
            </a:r>
          </a:p>
          <a:p>
            <a:pPr lvl="1" eaLnBrk="1" hangingPunct="1"/>
            <a:r>
              <a:rPr lang="en-US" sz="1800" dirty="0"/>
              <a:t>CUDA supports C++ template parameters on device and host functions</a:t>
            </a:r>
          </a:p>
          <a:p>
            <a:pPr eaLnBrk="1" hangingPunct="1"/>
            <a:endParaRPr lang="en-US" sz="2000" dirty="0"/>
          </a:p>
          <a:p>
            <a:pPr eaLnBrk="1" hangingPunct="1"/>
            <a:r>
              <a:rPr lang="en-US" sz="2000" dirty="0"/>
              <a:t>Specify block size as a function template parameter</a:t>
            </a:r>
          </a:p>
          <a:p>
            <a:pPr eaLnBrk="1" hangingPunct="1"/>
            <a:r>
              <a:rPr lang="en-US" sz="2000" dirty="0"/>
              <a:t>The kernel is parameterized:</a:t>
            </a:r>
          </a:p>
          <a:p>
            <a:pPr lvl="1" eaLnBrk="1" hangingPunct="1"/>
            <a:endParaRPr lang="en-US" sz="1800" dirty="0"/>
          </a:p>
        </p:txBody>
      </p:sp>
      <p:sp>
        <p:nvSpPr>
          <p:cNvPr id="2867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0195567-856C-4DC0-9DCE-2C4BC59B0A98}"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a:extLst>
              <a:ext uri="{FF2B5EF4-FFF2-40B4-BE49-F238E27FC236}">
                <a16:creationId xmlns:a16="http://schemas.microsoft.com/office/drawing/2014/main" id="{04979DCF-32BF-63DD-AFBE-D402DC9A6560}"/>
              </a:ext>
            </a:extLst>
          </p:cNvPr>
          <p:cNvSpPr/>
          <p:nvPr/>
        </p:nvSpPr>
        <p:spPr>
          <a:xfrm>
            <a:off x="3815137" y="5781940"/>
            <a:ext cx="7010400" cy="64633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template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reduce6(</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g_odata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Tree>
    <p:extLst>
      <p:ext uri="{BB962C8B-B14F-4D97-AF65-F5344CB8AC3E}">
        <p14:creationId xmlns:p14="http://schemas.microsoft.com/office/powerpoint/2010/main" val="214504114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normAutofit/>
          </a:bodyPr>
          <a:lstStyle/>
          <a:p>
            <a:pPr eaLnBrk="1" hangingPunct="1">
              <a:defRPr/>
            </a:pPr>
            <a:r>
              <a:rPr lang="en-US" sz="3200" dirty="0"/>
              <a:t>Reduction #6: Completely Unrolled</a:t>
            </a:r>
          </a:p>
        </p:txBody>
      </p:sp>
      <p:sp>
        <p:nvSpPr>
          <p:cNvPr id="3072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7A4BCAD-C088-4DF1-9E58-EF3E3C9E08A3}"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9" name="Content Placeholder 2"/>
          <p:cNvSpPr>
            <a:spLocks noGrp="1"/>
          </p:cNvSpPr>
          <p:nvPr>
            <p:ph idx="4294967295"/>
          </p:nvPr>
        </p:nvSpPr>
        <p:spPr>
          <a:xfrm>
            <a:off x="490194" y="5668962"/>
            <a:ext cx="8839200" cy="950913"/>
          </a:xfrm>
        </p:spPr>
        <p:txBody>
          <a:bodyPr>
            <a:normAutofit fontScale="92500"/>
          </a:bodyPr>
          <a:lstStyle/>
          <a:p>
            <a:r>
              <a:rPr lang="en-US" sz="1400" dirty="0"/>
              <a:t>All code in </a:t>
            </a:r>
            <a:r>
              <a:rPr lang="en-US" sz="1400" dirty="0">
                <a:solidFill>
                  <a:srgbClr val="C00000"/>
                </a:solidFill>
              </a:rPr>
              <a:t>RED</a:t>
            </a:r>
            <a:r>
              <a:rPr lang="en-US" sz="1400" dirty="0"/>
              <a:t> will be evaluated at compile time.  Results in a very efficient inner loop.</a:t>
            </a:r>
          </a:p>
          <a:p>
            <a:r>
              <a:rPr lang="en-US" sz="1400" dirty="0"/>
              <a:t>For Fermi and newer CC, you’d have one more </a:t>
            </a:r>
            <a:r>
              <a:rPr lang="en-US" sz="1400" dirty="0">
                <a:solidFill>
                  <a:srgbClr val="0000FF"/>
                </a:solidFill>
                <a:latin typeface="Consolas" pitchFamily="49" charset="0"/>
                <a:cs typeface="Consolas" pitchFamily="49" charset="0"/>
              </a:rPr>
              <a:t>if</a:t>
            </a:r>
            <a:r>
              <a:rPr lang="en-US" sz="1400" dirty="0"/>
              <a:t> statement that covers the case when </a:t>
            </a:r>
            <a:r>
              <a:rPr lang="en-US" sz="1400" dirty="0" err="1">
                <a:solidFill>
                  <a:srgbClr val="C00000"/>
                </a:solidFill>
                <a:latin typeface="Consolas" pitchFamily="49" charset="0"/>
                <a:cs typeface="Consolas" pitchFamily="49" charset="0"/>
              </a:rPr>
              <a:t>blockSize</a:t>
            </a:r>
            <a:r>
              <a:rPr lang="en-US" sz="1400" dirty="0">
                <a:latin typeface="Consolas" pitchFamily="49" charset="0"/>
                <a:cs typeface="Consolas" pitchFamily="49" charset="0"/>
              </a:rPr>
              <a:t>&gt;=1024</a:t>
            </a:r>
          </a:p>
          <a:p>
            <a:r>
              <a:rPr lang="en-US" sz="1400" dirty="0"/>
              <a:t>You can call the </a:t>
            </a:r>
            <a:r>
              <a:rPr lang="en-US" sz="1400" b="1" dirty="0" err="1">
                <a:latin typeface="Consolas" pitchFamily="49" charset="0"/>
                <a:cs typeface="Consolas" pitchFamily="49" charset="0"/>
              </a:rPr>
              <a:t>warpReduce</a:t>
            </a:r>
            <a:r>
              <a:rPr lang="en-US" sz="1400" dirty="0"/>
              <a:t> function only when you got to one warp. Reason: you don’t have to synchronize at that point.</a:t>
            </a:r>
          </a:p>
          <a:p>
            <a:endParaRPr lang="en-US" sz="1400" dirty="0">
              <a:latin typeface="Consolas" pitchFamily="49" charset="0"/>
              <a:cs typeface="Consolas" pitchFamily="49" charset="0"/>
            </a:endParaRPr>
          </a:p>
        </p:txBody>
      </p:sp>
      <p:sp>
        <p:nvSpPr>
          <p:cNvPr id="2" name="Rectangle 1"/>
          <p:cNvSpPr/>
          <p:nvPr/>
        </p:nvSpPr>
        <p:spPr>
          <a:xfrm>
            <a:off x="2209801" y="3230562"/>
            <a:ext cx="6932815" cy="2339102"/>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template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blockSize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__device__</a:t>
            </a:r>
            <a:r>
              <a:rPr kumimoji="0" lang="it-IT"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it-IT"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it-IT"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warpReduce(</a:t>
            </a:r>
            <a:r>
              <a:rPr kumimoji="0" lang="it-IT"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volatile</a:t>
            </a:r>
            <a:r>
              <a:rPr kumimoji="0" lang="it-IT"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it-IT"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it-IT"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sdata, </a:t>
            </a:r>
            <a:r>
              <a:rPr kumimoji="0" lang="it-IT"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it-IT"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tid)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64) sdata[tid] += sdata[tid + 32];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32) sdata[tid] += sdata[tid + 16];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16) sdata[tid] += sdata[tid +  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8) sdata[tid] += sdata[tid +  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4) sdata[tid] += sdata[tid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2) sdata[tid] += sdata[tid +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3" name="Rectangle 2"/>
          <p:cNvSpPr/>
          <p:nvPr/>
        </p:nvSpPr>
        <p:spPr>
          <a:xfrm>
            <a:off x="2209800" y="944562"/>
            <a:ext cx="8153400" cy="212365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blockSize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512) </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256){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+ 256]; }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blockSize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256) </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128){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+ 128]; }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blockSize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128) </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64){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64]; }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32)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warpReduce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6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blockSize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last warp only</a:t>
            </a:r>
          </a:p>
        </p:txBody>
      </p:sp>
      <p:sp>
        <p:nvSpPr>
          <p:cNvPr id="7" name="Rectangle 6"/>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4" name="Rectangle 3"/>
          <p:cNvSpPr/>
          <p:nvPr/>
        </p:nvSpPr>
        <p:spPr>
          <a:xfrm>
            <a:off x="6629400" y="715962"/>
            <a:ext cx="3934090" cy="369332"/>
          </a:xfrm>
          <a:prstGeom prst="rect">
            <a:avLst/>
          </a:prstGeom>
          <a:solidFill>
            <a:schemeClr val="bg1"/>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This is the key part of the kernel</a:t>
            </a:r>
          </a:p>
        </p:txBody>
      </p:sp>
      <p:sp>
        <p:nvSpPr>
          <p:cNvPr id="10" name="Rectangle 9"/>
          <p:cNvSpPr/>
          <p:nvPr/>
        </p:nvSpPr>
        <p:spPr>
          <a:xfrm>
            <a:off x="6452049" y="3115823"/>
            <a:ext cx="4533613" cy="369332"/>
          </a:xfrm>
          <a:prstGeom prst="rect">
            <a:avLst/>
          </a:prstGeom>
          <a:solidFill>
            <a:schemeClr val="bg1"/>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This is a helper function (device only)</a:t>
            </a:r>
          </a:p>
        </p:txBody>
      </p:sp>
    </p:spTree>
    <p:extLst>
      <p:ext uri="{BB962C8B-B14F-4D97-AF65-F5344CB8AC3E}">
        <p14:creationId xmlns:p14="http://schemas.microsoft.com/office/powerpoint/2010/main" val="11701199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p:txBody>
          <a:bodyPr/>
          <a:lstStyle/>
          <a:p>
            <a:pPr eaLnBrk="1" hangingPunct="1">
              <a:defRPr/>
            </a:pPr>
            <a:r>
              <a:rPr lang="en-US" dirty="0"/>
              <a:t>Invoking Template Kernels</a:t>
            </a:r>
          </a:p>
        </p:txBody>
      </p:sp>
      <p:sp>
        <p:nvSpPr>
          <p:cNvPr id="317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58DF90-91C5-4FD2-9582-8BC54B2635E3}"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1200" b="0" i="0" u="none" strike="noStrike" kern="1200" cap="none" spc="0" normalizeH="0" baseline="0" noProof="0">
              <a:ln>
                <a:noFill/>
              </a:ln>
              <a:solidFill>
                <a:srgbClr val="44546A"/>
              </a:solidFill>
              <a:effectLst/>
              <a:uLnTx/>
              <a:uFillTx/>
              <a:latin typeface="Arial" charset="0"/>
              <a:ea typeface="+mn-ea"/>
              <a:cs typeface="+mn-cs"/>
            </a:endParaRPr>
          </a:p>
        </p:txBody>
      </p:sp>
      <p:sp>
        <p:nvSpPr>
          <p:cNvPr id="31748" name="Rectangle 3"/>
          <p:cNvSpPr>
            <a:spLocks noGrp="1" noChangeArrowheads="1"/>
          </p:cNvSpPr>
          <p:nvPr>
            <p:ph type="body" idx="4294967295"/>
          </p:nvPr>
        </p:nvSpPr>
        <p:spPr>
          <a:xfrm>
            <a:off x="244311" y="952412"/>
            <a:ext cx="8229600" cy="914400"/>
          </a:xfrm>
        </p:spPr>
        <p:txBody>
          <a:bodyPr/>
          <a:lstStyle/>
          <a:p>
            <a:pPr eaLnBrk="1" hangingPunct="1"/>
            <a:r>
              <a:rPr lang="en-US" dirty="0"/>
              <a:t>Don’t we still need block size at compile time?</a:t>
            </a:r>
          </a:p>
          <a:p>
            <a:pPr lvl="1" eaLnBrk="1" hangingPunct="1"/>
            <a:r>
              <a:rPr lang="en-US" dirty="0"/>
              <a:t>There is a way out, use a switch statement for 10 possible block sizes:</a:t>
            </a:r>
          </a:p>
        </p:txBody>
      </p:sp>
      <p:sp>
        <p:nvSpPr>
          <p:cNvPr id="2" name="Rectangle 1"/>
          <p:cNvSpPr/>
          <p:nvPr/>
        </p:nvSpPr>
        <p:spPr>
          <a:xfrm>
            <a:off x="1600200" y="1795076"/>
            <a:ext cx="8915400" cy="4832092"/>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switch</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(threads)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512: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512</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256: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256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128: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128</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64</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32</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16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8</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4</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2</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1</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6" name="Rectangle 5"/>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7" name="Rectangle 6"/>
          <p:cNvSpPr/>
          <p:nvPr/>
        </p:nvSpPr>
        <p:spPr>
          <a:xfrm>
            <a:off x="5381920" y="1682146"/>
            <a:ext cx="6556342" cy="369332"/>
          </a:xfrm>
          <a:prstGeom prst="rect">
            <a:avLst/>
          </a:prstGeom>
          <a:solidFill>
            <a:schemeClr val="bg1"/>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This is code on the host, calling the appropriate kernel</a:t>
            </a:r>
          </a:p>
        </p:txBody>
      </p:sp>
    </p:spTree>
    <p:extLst>
      <p:ext uri="{BB962C8B-B14F-4D97-AF65-F5344CB8AC3E}">
        <p14:creationId xmlns:p14="http://schemas.microsoft.com/office/powerpoint/2010/main" val="338100843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lstStyle/>
          <a:p>
            <a:pPr eaLnBrk="1" hangingPunct="1">
              <a:defRPr/>
            </a:pPr>
            <a:r>
              <a:rPr lang="en-US" dirty="0"/>
              <a:t>Parallel Reduction Complexity</a:t>
            </a:r>
          </a:p>
        </p:txBody>
      </p:sp>
      <p:sp>
        <p:nvSpPr>
          <p:cNvPr id="33796" name="Rectangle 3"/>
          <p:cNvSpPr>
            <a:spLocks noGrp="1" noChangeArrowheads="1"/>
          </p:cNvSpPr>
          <p:nvPr>
            <p:ph idx="1"/>
          </p:nvPr>
        </p:nvSpPr>
        <p:spPr/>
        <p:txBody>
          <a:bodyPr>
            <a:normAutofit/>
          </a:bodyPr>
          <a:lstStyle/>
          <a:p>
            <a:pPr>
              <a:lnSpc>
                <a:spcPct val="90000"/>
              </a:lnSpc>
            </a:pPr>
            <a:r>
              <a:rPr lang="en-US" sz="2000" dirty="0"/>
              <a:t>Assume that the number of elements in array is of the form </a:t>
            </a:r>
            <a:r>
              <a:rPr lang="en-US" sz="2000" i="1" dirty="0"/>
              <a:t>N</a:t>
            </a:r>
            <a:r>
              <a:rPr lang="en-US" sz="2000" dirty="0"/>
              <a:t>=2</a:t>
            </a:r>
            <a:r>
              <a:rPr lang="en-US" sz="2000" i="1" baseline="30000" dirty="0"/>
              <a:t>D</a:t>
            </a:r>
            <a:endParaRPr lang="en-US" sz="2000" dirty="0"/>
          </a:p>
          <a:p>
            <a:pPr marL="457200" lvl="1" indent="0">
              <a:lnSpc>
                <a:spcPct val="90000"/>
              </a:lnSpc>
              <a:buNone/>
            </a:pPr>
            <a:endParaRPr lang="en-US" dirty="0"/>
          </a:p>
          <a:p>
            <a:pPr eaLnBrk="1" hangingPunct="1">
              <a:lnSpc>
                <a:spcPct val="90000"/>
              </a:lnSpc>
            </a:pPr>
            <a:r>
              <a:rPr lang="en-US" sz="2000" dirty="0">
                <a:solidFill>
                  <a:schemeClr val="accent2"/>
                </a:solidFill>
              </a:rPr>
              <a:t>Log </a:t>
            </a:r>
            <a:r>
              <a:rPr lang="en-US" sz="2000" i="1" dirty="0">
                <a:solidFill>
                  <a:schemeClr val="accent2"/>
                </a:solidFill>
              </a:rPr>
              <a:t>N</a:t>
            </a:r>
            <a:r>
              <a:rPr lang="en-US" sz="2000" dirty="0"/>
              <a:t> parallel stages, each stage </a:t>
            </a:r>
            <a:r>
              <a:rPr lang="en-US" sz="2000" i="1" dirty="0"/>
              <a:t>S</a:t>
            </a:r>
            <a:r>
              <a:rPr lang="en-US" sz="2000" dirty="0"/>
              <a:t> requires </a:t>
            </a:r>
            <a:r>
              <a:rPr lang="en-US" sz="2000" i="1" dirty="0"/>
              <a:t>N</a:t>
            </a:r>
            <a:r>
              <a:rPr lang="en-US" sz="2000" dirty="0"/>
              <a:t>/2</a:t>
            </a:r>
            <a:r>
              <a:rPr lang="en-US" sz="2000" i="1" baseline="30000" dirty="0"/>
              <a:t>S</a:t>
            </a:r>
            <a:r>
              <a:rPr lang="en-US" sz="2000" dirty="0"/>
              <a:t> independent ops</a:t>
            </a:r>
          </a:p>
          <a:p>
            <a:pPr lvl="1" eaLnBrk="1" hangingPunct="1">
              <a:lnSpc>
                <a:spcPct val="90000"/>
              </a:lnSpc>
            </a:pPr>
            <a:r>
              <a:rPr lang="en-US" sz="1800" dirty="0">
                <a:solidFill>
                  <a:schemeClr val="accent2"/>
                </a:solidFill>
              </a:rPr>
              <a:t>Stage Complexity </a:t>
            </a:r>
            <a:r>
              <a:rPr lang="en-US" sz="1800" dirty="0"/>
              <a:t>is O(log </a:t>
            </a:r>
            <a:r>
              <a:rPr lang="en-US" sz="1800" i="1" dirty="0"/>
              <a:t>N</a:t>
            </a:r>
            <a:r>
              <a:rPr lang="en-US" sz="1800" dirty="0"/>
              <a:t>)</a:t>
            </a:r>
          </a:p>
          <a:p>
            <a:pPr lvl="1">
              <a:lnSpc>
                <a:spcPct val="90000"/>
              </a:lnSpc>
            </a:pPr>
            <a:endParaRPr lang="en-US" dirty="0"/>
          </a:p>
          <a:p>
            <a:pPr eaLnBrk="1" hangingPunct="1">
              <a:lnSpc>
                <a:spcPct val="90000"/>
              </a:lnSpc>
            </a:pPr>
            <a:r>
              <a:rPr lang="en-US" sz="2000" dirty="0"/>
              <a:t>For </a:t>
            </a:r>
            <a:r>
              <a:rPr lang="en-US" sz="2000" i="1" dirty="0"/>
              <a:t>N</a:t>
            </a:r>
            <a:r>
              <a:rPr lang="en-US" sz="2000" dirty="0"/>
              <a:t>=2</a:t>
            </a:r>
            <a:r>
              <a:rPr lang="en-US" sz="2000" i="1" baseline="30000" dirty="0"/>
              <a:t>D</a:t>
            </a:r>
            <a:r>
              <a:rPr lang="en-US" sz="2000" dirty="0"/>
              <a:t>, approach requires a total of </a:t>
            </a:r>
            <a:r>
              <a:rPr lang="en-US" sz="2000" dirty="0">
                <a:sym typeface="Symbol" pitchFamily="18" charset="2"/>
              </a:rPr>
              <a:t></a:t>
            </a:r>
            <a:r>
              <a:rPr lang="en-US" sz="2000" i="1" baseline="-25000" dirty="0">
                <a:sym typeface="Symbol" pitchFamily="18" charset="2"/>
              </a:rPr>
              <a:t>S</a:t>
            </a:r>
            <a:r>
              <a:rPr lang="en-US" sz="2000" baseline="-25000" dirty="0">
                <a:sym typeface="Symbol" pitchFamily="18" charset="2"/>
              </a:rPr>
              <a:t>[1..</a:t>
            </a:r>
            <a:r>
              <a:rPr lang="en-US" sz="2000" i="1" baseline="-25000" dirty="0">
                <a:sym typeface="Symbol" pitchFamily="18" charset="2"/>
              </a:rPr>
              <a:t>D</a:t>
            </a:r>
            <a:r>
              <a:rPr lang="en-US" sz="2000" baseline="-25000" dirty="0">
                <a:sym typeface="Symbol" pitchFamily="18" charset="2"/>
              </a:rPr>
              <a:t>]</a:t>
            </a:r>
            <a:r>
              <a:rPr lang="en-US" sz="2000" dirty="0"/>
              <a:t>2</a:t>
            </a:r>
            <a:r>
              <a:rPr lang="en-US" sz="2000" i="1" baseline="30000" dirty="0"/>
              <a:t>D</a:t>
            </a:r>
            <a:r>
              <a:rPr lang="en-US" sz="2000" baseline="30000" dirty="0"/>
              <a:t>-</a:t>
            </a:r>
            <a:r>
              <a:rPr lang="en-US" sz="2000" i="1" baseline="30000" dirty="0"/>
              <a:t>S</a:t>
            </a:r>
            <a:r>
              <a:rPr lang="en-US" sz="2000" dirty="0"/>
              <a:t> = </a:t>
            </a:r>
            <a:r>
              <a:rPr lang="en-US" sz="2000" i="1" dirty="0"/>
              <a:t>N</a:t>
            </a:r>
            <a:r>
              <a:rPr lang="en-US" sz="2000" dirty="0"/>
              <a:t>-1 operations </a:t>
            </a:r>
          </a:p>
          <a:p>
            <a:pPr lvl="1" eaLnBrk="1" hangingPunct="1">
              <a:lnSpc>
                <a:spcPct val="90000"/>
              </a:lnSpc>
            </a:pPr>
            <a:r>
              <a:rPr lang="en-US" sz="1800" dirty="0">
                <a:solidFill>
                  <a:schemeClr val="accent2"/>
                </a:solidFill>
              </a:rPr>
              <a:t>Work Complexity </a:t>
            </a:r>
            <a:r>
              <a:rPr lang="en-US" sz="1800" dirty="0"/>
              <a:t>is O(</a:t>
            </a:r>
            <a:r>
              <a:rPr lang="en-US" sz="1800" i="1" dirty="0"/>
              <a:t>N</a:t>
            </a:r>
            <a:r>
              <a:rPr lang="en-US" sz="1800" dirty="0"/>
              <a:t>)</a:t>
            </a:r>
            <a:r>
              <a:rPr lang="en-US" sz="1800" dirty="0">
                <a:solidFill>
                  <a:schemeClr val="accent2"/>
                </a:solidFill>
              </a:rPr>
              <a:t> </a:t>
            </a:r>
            <a:r>
              <a:rPr lang="en-US" sz="1800" dirty="0"/>
              <a:t>– It is </a:t>
            </a:r>
            <a:r>
              <a:rPr lang="en-US" sz="1800" dirty="0">
                <a:solidFill>
                  <a:schemeClr val="accent2"/>
                </a:solidFill>
              </a:rPr>
              <a:t>work-efficient</a:t>
            </a:r>
            <a:r>
              <a:rPr lang="en-US" sz="1800" dirty="0"/>
              <a:t> </a:t>
            </a:r>
          </a:p>
          <a:p>
            <a:pPr lvl="1" eaLnBrk="1" hangingPunct="1">
              <a:lnSpc>
                <a:spcPct val="90000"/>
              </a:lnSpc>
            </a:pPr>
            <a:r>
              <a:rPr lang="en-US" sz="1800" dirty="0"/>
              <a:t>That is,  it does not perform more operations than a sequential algorithm</a:t>
            </a:r>
          </a:p>
          <a:p>
            <a:pPr lvl="1">
              <a:lnSpc>
                <a:spcPct val="90000"/>
              </a:lnSpc>
            </a:pPr>
            <a:endParaRPr lang="en-US" dirty="0"/>
          </a:p>
          <a:p>
            <a:pPr eaLnBrk="1" hangingPunct="1">
              <a:lnSpc>
                <a:spcPct val="90000"/>
              </a:lnSpc>
            </a:pPr>
            <a:r>
              <a:rPr lang="en-US" sz="2000" dirty="0">
                <a:solidFill>
                  <a:schemeClr val="accent2"/>
                </a:solidFill>
              </a:rPr>
              <a:t>Time complexity, </a:t>
            </a:r>
            <a:r>
              <a:rPr lang="en-US" sz="2000" dirty="0"/>
              <a:t>for </a:t>
            </a:r>
            <a:r>
              <a:rPr lang="en-US" sz="2000" i="1" dirty="0"/>
              <a:t>P</a:t>
            </a:r>
            <a:r>
              <a:rPr lang="en-US" sz="2000" dirty="0"/>
              <a:t> threads physically in parallel (</a:t>
            </a:r>
            <a:r>
              <a:rPr lang="en-US" sz="2000" i="1" dirty="0"/>
              <a:t>P</a:t>
            </a:r>
            <a:r>
              <a:rPr lang="en-US" sz="2000" dirty="0"/>
              <a:t> processors):  O(</a:t>
            </a:r>
            <a:r>
              <a:rPr lang="en-US" sz="2000" i="1" dirty="0"/>
              <a:t>N</a:t>
            </a:r>
            <a:r>
              <a:rPr lang="en-US" sz="2000" dirty="0"/>
              <a:t>/</a:t>
            </a:r>
            <a:r>
              <a:rPr lang="en-US" sz="2000" i="1" dirty="0"/>
              <a:t>P </a:t>
            </a:r>
            <a:r>
              <a:rPr lang="en-US" sz="2000" dirty="0"/>
              <a:t>+ log </a:t>
            </a:r>
            <a:r>
              <a:rPr lang="en-US" sz="2000" i="1" dirty="0"/>
              <a:t>N</a:t>
            </a:r>
            <a:r>
              <a:rPr lang="en-US" sz="2000" dirty="0"/>
              <a:t>) </a:t>
            </a:r>
          </a:p>
          <a:p>
            <a:pPr lvl="1" eaLnBrk="1" hangingPunct="1">
              <a:lnSpc>
                <a:spcPct val="90000"/>
              </a:lnSpc>
            </a:pPr>
            <a:r>
              <a:rPr lang="en-US" sz="1800" dirty="0"/>
              <a:t>Compare to O(</a:t>
            </a:r>
            <a:r>
              <a:rPr lang="en-US" sz="1800" i="1" dirty="0"/>
              <a:t>N</a:t>
            </a:r>
            <a:r>
              <a:rPr lang="en-US" sz="1800" dirty="0"/>
              <a:t>) for sequential reduction</a:t>
            </a:r>
          </a:p>
          <a:p>
            <a:pPr lvl="1" eaLnBrk="1" hangingPunct="1">
              <a:lnSpc>
                <a:spcPct val="90000"/>
              </a:lnSpc>
            </a:pPr>
            <a:r>
              <a:rPr lang="en-US" sz="1800" dirty="0"/>
              <a:t>In a thread block, N=P, so </a:t>
            </a:r>
            <a:r>
              <a:rPr lang="en-US" sz="1800" dirty="0">
                <a:solidFill>
                  <a:schemeClr val="accent2"/>
                </a:solidFill>
              </a:rPr>
              <a:t>O(log N)</a:t>
            </a:r>
          </a:p>
        </p:txBody>
      </p:sp>
      <p:sp>
        <p:nvSpPr>
          <p:cNvPr id="337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1FD767F-7130-4A7C-AE33-D779BFA95C24}"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6683404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pPr eaLnBrk="1" hangingPunct="1">
              <a:defRPr/>
            </a:pPr>
            <a:r>
              <a:rPr lang="en-US" dirty="0"/>
              <a:t>What About </a:t>
            </a:r>
            <a:r>
              <a:rPr lang="en-US" i="1" dirty="0"/>
              <a:t>Cost?</a:t>
            </a:r>
          </a:p>
        </p:txBody>
      </p:sp>
      <mc:AlternateContent xmlns:mc="http://schemas.openxmlformats.org/markup-compatibility/2006" xmlns:a14="http://schemas.microsoft.com/office/drawing/2010/main">
        <mc:Choice Requires="a14">
          <p:sp>
            <p:nvSpPr>
              <p:cNvPr id="34820" name="Rectangle 3"/>
              <p:cNvSpPr>
                <a:spLocks noGrp="1" noChangeArrowheads="1"/>
              </p:cNvSpPr>
              <p:nvPr>
                <p:ph idx="1"/>
              </p:nvPr>
            </p:nvSpPr>
            <p:spPr/>
            <p:txBody>
              <a:bodyPr/>
              <a:lstStyle/>
              <a:p>
                <a:pPr eaLnBrk="1" hangingPunct="1">
                  <a:lnSpc>
                    <a:spcPct val="90000"/>
                  </a:lnSpc>
                </a:pPr>
                <a:r>
                  <a:rPr lang="en-US" sz="2000" i="1" dirty="0"/>
                  <a:t>Cost</a:t>
                </a:r>
                <a:r>
                  <a:rPr lang="en-US" sz="2000" dirty="0"/>
                  <a:t> of a parallel algorithm is processors </a:t>
                </a:r>
                <a14:m>
                  <m:oMath xmlns:m="http://schemas.openxmlformats.org/officeDocument/2006/math">
                    <m:r>
                      <a:rPr lang="en-US" sz="2000" b="0" i="1" smtClean="0">
                        <a:latin typeface="Cambria Math" panose="02040503050406030204" pitchFamily="18" charset="0"/>
                      </a:rPr>
                      <m:t>×</m:t>
                    </m:r>
                  </m:oMath>
                </a14:m>
                <a:r>
                  <a:rPr lang="en-US" sz="2000" dirty="0"/>
                  <a:t> time complexity</a:t>
                </a:r>
              </a:p>
              <a:p>
                <a:pPr lvl="1" eaLnBrk="1" hangingPunct="1">
                  <a:lnSpc>
                    <a:spcPct val="90000"/>
                  </a:lnSpc>
                </a:pPr>
                <a:r>
                  <a:rPr lang="en-US" sz="1800" dirty="0"/>
                  <a:t>Allocate threads instead of processors: O(</a:t>
                </a:r>
                <a:r>
                  <a:rPr lang="en-US" sz="1800" i="1" dirty="0"/>
                  <a:t>N</a:t>
                </a:r>
                <a:r>
                  <a:rPr lang="en-US" sz="1800" dirty="0"/>
                  <a:t>) threads</a:t>
                </a:r>
              </a:p>
              <a:p>
                <a:pPr lvl="1" eaLnBrk="1" hangingPunct="1">
                  <a:lnSpc>
                    <a:spcPct val="90000"/>
                  </a:lnSpc>
                </a:pPr>
                <a:r>
                  <a:rPr lang="en-US" sz="1800" dirty="0"/>
                  <a:t>Time complexity is O(log </a:t>
                </a:r>
                <a:r>
                  <a:rPr lang="en-US" sz="1800" i="1" dirty="0"/>
                  <a:t>N</a:t>
                </a:r>
                <a:r>
                  <a:rPr lang="en-US" sz="1800" dirty="0"/>
                  <a:t>), so </a:t>
                </a:r>
                <a:r>
                  <a:rPr lang="en-US" sz="1800" i="1" dirty="0"/>
                  <a:t>cost</a:t>
                </a:r>
                <a:r>
                  <a:rPr lang="en-US" sz="1800" dirty="0"/>
                  <a:t> is O(</a:t>
                </a:r>
                <a:r>
                  <a:rPr lang="en-US" sz="1800" i="1" dirty="0"/>
                  <a:t>N</a:t>
                </a:r>
                <a:r>
                  <a:rPr lang="en-US" sz="1800" dirty="0"/>
                  <a:t> log </a:t>
                </a:r>
                <a:r>
                  <a:rPr lang="en-US" sz="1800" i="1" dirty="0"/>
                  <a:t>N</a:t>
                </a:r>
                <a:r>
                  <a:rPr lang="en-US" sz="1800" dirty="0"/>
                  <a:t>) : </a:t>
                </a:r>
                <a:r>
                  <a:rPr lang="en-US" sz="1800" dirty="0">
                    <a:solidFill>
                      <a:schemeClr val="accent2"/>
                    </a:solidFill>
                  </a:rPr>
                  <a:t>not cost efficient!</a:t>
                </a:r>
              </a:p>
              <a:p>
                <a:pPr lvl="1" eaLnBrk="1" hangingPunct="1">
                  <a:lnSpc>
                    <a:spcPct val="90000"/>
                  </a:lnSpc>
                </a:pPr>
                <a:endParaRPr lang="en-US" sz="1800" dirty="0"/>
              </a:p>
              <a:p>
                <a:pPr lvl="1" eaLnBrk="1" hangingPunct="1">
                  <a:lnSpc>
                    <a:spcPct val="90000"/>
                  </a:lnSpc>
                </a:pPr>
                <a:endParaRPr lang="en-US" sz="1800" dirty="0"/>
              </a:p>
              <a:p>
                <a:pPr eaLnBrk="1" hangingPunct="1">
                  <a:lnSpc>
                    <a:spcPct val="90000"/>
                  </a:lnSpc>
                </a:pPr>
                <a:r>
                  <a:rPr lang="en-US" sz="2000" dirty="0"/>
                  <a:t>Brent’s theorem suggests O(</a:t>
                </a:r>
                <a:r>
                  <a:rPr lang="en-US" sz="2000" i="1" dirty="0"/>
                  <a:t>N</a:t>
                </a:r>
                <a:r>
                  <a:rPr lang="en-US" sz="2000" dirty="0"/>
                  <a:t>/log </a:t>
                </a:r>
                <a:r>
                  <a:rPr lang="en-US" sz="2000" i="1" dirty="0"/>
                  <a:t>N</a:t>
                </a:r>
                <a:r>
                  <a:rPr lang="en-US" sz="2000" dirty="0"/>
                  <a:t>) threads</a:t>
                </a:r>
              </a:p>
              <a:p>
                <a:pPr lvl="1" eaLnBrk="1" hangingPunct="1">
                  <a:lnSpc>
                    <a:spcPct val="90000"/>
                  </a:lnSpc>
                </a:pPr>
                <a:r>
                  <a:rPr lang="en-US" sz="1800" dirty="0"/>
                  <a:t>Each thread does O(log </a:t>
                </a:r>
                <a:r>
                  <a:rPr lang="en-US" sz="1800" i="1" dirty="0"/>
                  <a:t>N</a:t>
                </a:r>
                <a:r>
                  <a:rPr lang="en-US" sz="1800" dirty="0"/>
                  <a:t>) sequential work</a:t>
                </a:r>
              </a:p>
              <a:p>
                <a:pPr lvl="1" eaLnBrk="1" hangingPunct="1">
                  <a:lnSpc>
                    <a:spcPct val="90000"/>
                  </a:lnSpc>
                </a:pPr>
                <a:r>
                  <a:rPr lang="en-US" sz="1800" dirty="0"/>
                  <a:t>Then all O(</a:t>
                </a:r>
                <a:r>
                  <a:rPr lang="en-US" sz="1800" i="1" dirty="0"/>
                  <a:t>N</a:t>
                </a:r>
                <a:r>
                  <a:rPr lang="en-US" sz="1800" dirty="0"/>
                  <a:t>/log </a:t>
                </a:r>
                <a:r>
                  <a:rPr lang="en-US" sz="1800" i="1" dirty="0"/>
                  <a:t>N</a:t>
                </a:r>
                <a:r>
                  <a:rPr lang="en-US" sz="1800" dirty="0"/>
                  <a:t>) threads cooperate for O(log </a:t>
                </a:r>
                <a:r>
                  <a:rPr lang="en-US" sz="1800" i="1" dirty="0"/>
                  <a:t>N</a:t>
                </a:r>
                <a:r>
                  <a:rPr lang="en-US" sz="1800" dirty="0"/>
                  <a:t>) stages</a:t>
                </a:r>
              </a:p>
              <a:p>
                <a:pPr lvl="1" eaLnBrk="1" hangingPunct="1">
                  <a:lnSpc>
                    <a:spcPct val="90000"/>
                  </a:lnSpc>
                </a:pPr>
                <a:r>
                  <a:rPr lang="en-US" sz="1800" dirty="0"/>
                  <a:t>Cost = O((</a:t>
                </a:r>
                <a:r>
                  <a:rPr lang="en-US" sz="1800" i="1" dirty="0"/>
                  <a:t>N</a:t>
                </a:r>
                <a:r>
                  <a:rPr lang="en-US" sz="1800" dirty="0"/>
                  <a:t>/log </a:t>
                </a:r>
                <a:r>
                  <a:rPr lang="en-US" sz="1800" i="1" dirty="0"/>
                  <a:t>N</a:t>
                </a:r>
                <a:r>
                  <a:rPr lang="en-US" sz="1800" dirty="0"/>
                  <a:t>) * log </a:t>
                </a:r>
                <a:r>
                  <a:rPr lang="en-US" sz="1800" i="1" dirty="0"/>
                  <a:t>N</a:t>
                </a:r>
                <a:r>
                  <a:rPr lang="en-US" sz="1800" dirty="0"/>
                  <a:t>) = O(</a:t>
                </a:r>
                <a:r>
                  <a:rPr lang="en-US" sz="1800" i="1" dirty="0"/>
                  <a:t>N</a:t>
                </a:r>
                <a:r>
                  <a:rPr lang="en-US" sz="1800" dirty="0"/>
                  <a:t>) </a:t>
                </a:r>
                <a:r>
                  <a:rPr lang="en-US" sz="1800" dirty="0">
                    <a:sym typeface="Wingdings" pitchFamily="2" charset="2"/>
                  </a:rPr>
                  <a:t> cost efficient</a:t>
                </a:r>
                <a:endParaRPr lang="en-US" sz="1800" dirty="0"/>
              </a:p>
              <a:p>
                <a:pPr eaLnBrk="1" hangingPunct="1">
                  <a:lnSpc>
                    <a:spcPct val="90000"/>
                  </a:lnSpc>
                  <a:buFontTx/>
                  <a:buNone/>
                </a:pPr>
                <a:r>
                  <a:rPr lang="en-US" sz="2000" dirty="0"/>
                  <a:t>	</a:t>
                </a:r>
              </a:p>
              <a:p>
                <a:pPr eaLnBrk="1" hangingPunct="1">
                  <a:lnSpc>
                    <a:spcPct val="90000"/>
                  </a:lnSpc>
                  <a:buFontTx/>
                  <a:buNone/>
                </a:pPr>
                <a:endParaRPr lang="en-US" sz="2000" dirty="0"/>
              </a:p>
              <a:p>
                <a:pPr eaLnBrk="1" hangingPunct="1">
                  <a:lnSpc>
                    <a:spcPct val="90000"/>
                  </a:lnSpc>
                </a:pPr>
                <a:r>
                  <a:rPr lang="en-US" sz="2000" dirty="0"/>
                  <a:t>Sometimes called </a:t>
                </a:r>
                <a:r>
                  <a:rPr lang="en-US" sz="2000" i="1" dirty="0"/>
                  <a:t>algorithm cascading</a:t>
                </a:r>
              </a:p>
              <a:p>
                <a:pPr lvl="1" eaLnBrk="1" hangingPunct="1">
                  <a:lnSpc>
                    <a:spcPct val="90000"/>
                  </a:lnSpc>
                </a:pPr>
                <a:r>
                  <a:rPr lang="en-US" sz="1800" dirty="0"/>
                  <a:t>Can lead to significant speedups in practice</a:t>
                </a:r>
              </a:p>
            </p:txBody>
          </p:sp>
        </mc:Choice>
        <mc:Fallback xmlns="">
          <p:sp>
            <p:nvSpPr>
              <p:cNvPr id="34820" name="Rectangle 3"/>
              <p:cNvSpPr>
                <a:spLocks noGrp="1" noRot="1" noChangeAspect="1" noMove="1" noResize="1" noEditPoints="1" noAdjustHandles="1" noChangeArrowheads="1" noChangeShapeType="1" noTextEdit="1"/>
              </p:cNvSpPr>
              <p:nvPr>
                <p:ph idx="1"/>
              </p:nvPr>
            </p:nvSpPr>
            <p:spPr>
              <a:blipFill>
                <a:blip r:embed="rId2"/>
                <a:stretch>
                  <a:fillRect l="-459" t="-1235"/>
                </a:stretch>
              </a:blipFill>
            </p:spPr>
            <p:txBody>
              <a:bodyPr/>
              <a:lstStyle/>
              <a:p>
                <a:r>
                  <a:rPr lang="en-US">
                    <a:noFill/>
                  </a:rPr>
                  <a:t> </a:t>
                </a:r>
              </a:p>
            </p:txBody>
          </p:sp>
        </mc:Fallback>
      </mc:AlternateContent>
      <p:sp>
        <p:nvSpPr>
          <p:cNvPr id="348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68DB5E3-F540-4C4E-8DDC-27CCFCA5703B}"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96535597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eaLnBrk="1" hangingPunct="1">
              <a:defRPr/>
            </a:pPr>
            <a:r>
              <a:rPr lang="en-US" dirty="0"/>
              <a:t>Algorithm Cascading</a:t>
            </a:r>
          </a:p>
        </p:txBody>
      </p:sp>
      <p:sp>
        <p:nvSpPr>
          <p:cNvPr id="35844" name="Rectangle 3"/>
          <p:cNvSpPr>
            <a:spLocks noGrp="1" noChangeArrowheads="1"/>
          </p:cNvSpPr>
          <p:nvPr>
            <p:ph idx="1"/>
          </p:nvPr>
        </p:nvSpPr>
        <p:spPr/>
        <p:txBody>
          <a:bodyPr/>
          <a:lstStyle/>
          <a:p>
            <a:pPr eaLnBrk="1" hangingPunct="1">
              <a:lnSpc>
                <a:spcPct val="90000"/>
              </a:lnSpc>
            </a:pPr>
            <a:r>
              <a:rPr lang="en-US" sz="2000" dirty="0"/>
              <a:t>Combine sequential and parallel reduction</a:t>
            </a:r>
          </a:p>
          <a:p>
            <a:pPr lvl="1" eaLnBrk="1" hangingPunct="1">
              <a:lnSpc>
                <a:spcPct val="90000"/>
              </a:lnSpc>
            </a:pPr>
            <a:r>
              <a:rPr lang="en-US" sz="1800" dirty="0">
                <a:solidFill>
                  <a:srgbClr val="0070C0"/>
                </a:solidFill>
              </a:rPr>
              <a:t>Each thread loads and sums multiple elements into shared memory</a:t>
            </a:r>
          </a:p>
          <a:p>
            <a:pPr lvl="1" eaLnBrk="1" hangingPunct="1">
              <a:lnSpc>
                <a:spcPct val="90000"/>
              </a:lnSpc>
            </a:pPr>
            <a:r>
              <a:rPr lang="en-US" sz="1800" dirty="0"/>
              <a:t>Tree-based reduction in shared memory</a:t>
            </a:r>
          </a:p>
          <a:p>
            <a:pPr lvl="1" eaLnBrk="1" hangingPunct="1">
              <a:lnSpc>
                <a:spcPct val="90000"/>
              </a:lnSpc>
            </a:pPr>
            <a:endParaRPr lang="en-US" sz="1800" dirty="0"/>
          </a:p>
          <a:p>
            <a:pPr eaLnBrk="1" hangingPunct="1">
              <a:lnSpc>
                <a:spcPct val="90000"/>
              </a:lnSpc>
            </a:pPr>
            <a:r>
              <a:rPr lang="en-US" sz="2000" dirty="0"/>
              <a:t>Brent’s theorem says each thread should sum O(log N) elements</a:t>
            </a:r>
          </a:p>
          <a:p>
            <a:pPr lvl="1" eaLnBrk="1" hangingPunct="1">
              <a:lnSpc>
                <a:spcPct val="90000"/>
              </a:lnSpc>
            </a:pPr>
            <a:r>
              <a:rPr lang="en-US" sz="1800" dirty="0"/>
              <a:t>i.e. 1024 or 2048 elements per block vs. 256</a:t>
            </a:r>
          </a:p>
          <a:p>
            <a:pPr lvl="1" eaLnBrk="1" hangingPunct="1">
              <a:lnSpc>
                <a:spcPct val="90000"/>
              </a:lnSpc>
            </a:pPr>
            <a:endParaRPr lang="en-US" sz="1800" dirty="0"/>
          </a:p>
          <a:p>
            <a:pPr eaLnBrk="1" hangingPunct="1">
              <a:lnSpc>
                <a:spcPct val="90000"/>
              </a:lnSpc>
            </a:pPr>
            <a:r>
              <a:rPr lang="en-US" sz="2000" dirty="0"/>
              <a:t>Probably beneficial to push it even further</a:t>
            </a:r>
          </a:p>
          <a:p>
            <a:pPr lvl="1" eaLnBrk="1" hangingPunct="1">
              <a:lnSpc>
                <a:spcPct val="90000"/>
              </a:lnSpc>
            </a:pPr>
            <a:r>
              <a:rPr lang="en-US" sz="1800" dirty="0"/>
              <a:t>Possibly better latency hiding with more work per thread</a:t>
            </a:r>
          </a:p>
          <a:p>
            <a:pPr lvl="1" eaLnBrk="1" hangingPunct="1">
              <a:lnSpc>
                <a:spcPct val="90000"/>
              </a:lnSpc>
            </a:pPr>
            <a:r>
              <a:rPr lang="en-US" sz="1800" dirty="0"/>
              <a:t>More threads per block reduces levels in tree of recursive kernel invocations </a:t>
            </a:r>
          </a:p>
          <a:p>
            <a:pPr lvl="1" eaLnBrk="1" hangingPunct="1">
              <a:lnSpc>
                <a:spcPct val="90000"/>
              </a:lnSpc>
            </a:pPr>
            <a:r>
              <a:rPr lang="en-US" sz="1800" dirty="0"/>
              <a:t>High kernel launch overhead in last levels with few blocks</a:t>
            </a:r>
          </a:p>
          <a:p>
            <a:pPr lvl="1" eaLnBrk="1" hangingPunct="1">
              <a:lnSpc>
                <a:spcPct val="90000"/>
              </a:lnSpc>
            </a:pPr>
            <a:endParaRPr lang="en-US" sz="1800" dirty="0"/>
          </a:p>
          <a:p>
            <a:pPr eaLnBrk="1" hangingPunct="1">
              <a:lnSpc>
                <a:spcPct val="90000"/>
              </a:lnSpc>
            </a:pPr>
            <a:r>
              <a:rPr lang="en-US" sz="2000" dirty="0"/>
              <a:t>On G80, best performance with 64-256 blocks of 128 threads</a:t>
            </a:r>
          </a:p>
          <a:p>
            <a:pPr lvl="1" eaLnBrk="1" hangingPunct="1">
              <a:lnSpc>
                <a:spcPct val="90000"/>
              </a:lnSpc>
            </a:pPr>
            <a:r>
              <a:rPr lang="en-US" sz="1800" dirty="0"/>
              <a:t>1024-4096 elements per </a:t>
            </a:r>
            <a:r>
              <a:rPr lang="en-US" sz="1800" i="1" dirty="0"/>
              <a:t>thread</a:t>
            </a:r>
          </a:p>
        </p:txBody>
      </p:sp>
      <p:sp>
        <p:nvSpPr>
          <p:cNvPr id="358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D3F05F3-7C55-4DBB-BD76-8C733E2F4968}"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34846928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eaLnBrk="1" hangingPunct="1">
              <a:defRPr/>
            </a:pPr>
            <a:r>
              <a:rPr lang="en-US" sz="3200" dirty="0"/>
              <a:t>Kernel 7, Comments</a:t>
            </a:r>
          </a:p>
        </p:txBody>
      </p:sp>
      <p:sp>
        <p:nvSpPr>
          <p:cNvPr id="41988" name="Rectangle 3"/>
          <p:cNvSpPr>
            <a:spLocks noGrp="1" noChangeArrowheads="1"/>
          </p:cNvSpPr>
          <p:nvPr>
            <p:ph idx="1"/>
          </p:nvPr>
        </p:nvSpPr>
        <p:spPr/>
        <p:txBody>
          <a:bodyPr/>
          <a:lstStyle/>
          <a:p>
            <a:pPr eaLnBrk="1" hangingPunct="1"/>
            <a:r>
              <a:rPr lang="en-US" sz="2000" dirty="0"/>
              <a:t>For the first six approaches discussed a large number of blocks was used to “tile” the array </a:t>
            </a:r>
          </a:p>
          <a:p>
            <a:pPr lvl="1"/>
            <a:endParaRPr lang="en-US" sz="1600" dirty="0"/>
          </a:p>
          <a:p>
            <a:pPr lvl="1"/>
            <a:endParaRPr lang="en-US" sz="1600" dirty="0"/>
          </a:p>
          <a:p>
            <a:pPr eaLnBrk="1" hangingPunct="1"/>
            <a:r>
              <a:rPr lang="en-US" sz="2000" dirty="0"/>
              <a:t>Approach 7: a thread does more work than fetch one or two values from global to shared memory</a:t>
            </a:r>
          </a:p>
          <a:p>
            <a:pPr marL="465138" lvl="1" indent="-233363"/>
            <a:r>
              <a:rPr lang="en-US" sz="1800" dirty="0"/>
              <a:t>This will reduce the number of blocks needed to see the job through</a:t>
            </a:r>
          </a:p>
          <a:p>
            <a:pPr lvl="1"/>
            <a:endParaRPr lang="en-US" sz="1600" dirty="0"/>
          </a:p>
          <a:p>
            <a:pPr lvl="1"/>
            <a:endParaRPr lang="en-US" sz="1600" dirty="0"/>
          </a:p>
          <a:p>
            <a:r>
              <a:rPr lang="en-US" sz="2000" dirty="0"/>
              <a:t>Example </a:t>
            </a:r>
            <a:r>
              <a:rPr lang="en-US" sz="1400" dirty="0"/>
              <a:t>[cooked up, not related to actual CUDA warp size, typical CUDA block dim, etc.]</a:t>
            </a:r>
            <a:r>
              <a:rPr lang="en-US" sz="2000" dirty="0"/>
              <a:t>:</a:t>
            </a:r>
          </a:p>
          <a:p>
            <a:pPr marL="465138" lvl="1" indent="-233363"/>
            <a:r>
              <a:rPr lang="en-US" sz="1800" dirty="0"/>
              <a:t>Say you have 1024 elements stored in an array; you need to reduce that array </a:t>
            </a:r>
          </a:p>
          <a:p>
            <a:pPr marL="465138" lvl="1" indent="-233363"/>
            <a:r>
              <a:rPr lang="en-US" sz="1800" dirty="0"/>
              <a:t>You start with 32 blocks, each with 4 threads</a:t>
            </a:r>
          </a:p>
          <a:p>
            <a:pPr marL="465138" lvl="1" indent="-233363"/>
            <a:r>
              <a:rPr lang="en-US" sz="1800" dirty="0"/>
              <a:t>Then, 128 threads total.  It means that a thread, say in block 11, would have to add two numbers, then two numbers, then two numbers, then two more numbers.  </a:t>
            </a:r>
          </a:p>
          <a:p>
            <a:pPr marL="465138" lvl="1" indent="-233363"/>
            <a:r>
              <a:rPr lang="en-US" sz="1800" dirty="0"/>
              <a:t>At this point, everything is in the union of the shared memory associated with the 32 blocks.  At this point proceed like before with kernel 6.</a:t>
            </a:r>
          </a:p>
        </p:txBody>
      </p:sp>
      <p:sp>
        <p:nvSpPr>
          <p:cNvPr id="419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CA14639-80D8-4EF1-B989-05E0BB18D185}"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Tree>
    <p:extLst>
      <p:ext uri="{BB962C8B-B14F-4D97-AF65-F5344CB8AC3E}">
        <p14:creationId xmlns:p14="http://schemas.microsoft.com/office/powerpoint/2010/main" val="354342571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9" name="Rectangle 3"/>
          <p:cNvSpPr>
            <a:spLocks noGrp="1" noChangeArrowheads="1"/>
          </p:cNvSpPr>
          <p:nvPr>
            <p:ph type="title"/>
          </p:nvPr>
        </p:nvSpPr>
        <p:spPr/>
        <p:txBody>
          <a:bodyPr/>
          <a:lstStyle/>
          <a:p>
            <a:pPr eaLnBrk="1" hangingPunct="1">
              <a:defRPr/>
            </a:pPr>
            <a:r>
              <a:rPr lang="en-US" sz="3000" dirty="0"/>
              <a:t>Reduction #7: Multiple Adds / Thread</a:t>
            </a:r>
          </a:p>
        </p:txBody>
      </p:sp>
      <p:sp>
        <p:nvSpPr>
          <p:cNvPr id="378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B818C37-C256-4680-A4AC-867E71DFAB8C}"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37893" name="Text Box 4"/>
          <p:cNvSpPr txBox="1">
            <a:spLocks noChangeArrowheads="1"/>
          </p:cNvSpPr>
          <p:nvPr/>
        </p:nvSpPr>
        <p:spPr bwMode="auto">
          <a:xfrm>
            <a:off x="2209801" y="1084263"/>
            <a:ext cx="5802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charset="0"/>
                <a:ea typeface="+mn-ea"/>
                <a:cs typeface="+mn-cs"/>
              </a:rPr>
              <a:t>Replace load and add of two elements:</a:t>
            </a:r>
          </a:p>
        </p:txBody>
      </p:sp>
      <p:sp>
        <p:nvSpPr>
          <p:cNvPr id="37894" name="Text Box 5"/>
          <p:cNvSpPr txBox="1">
            <a:spLocks noChangeArrowheads="1"/>
          </p:cNvSpPr>
          <p:nvPr/>
        </p:nvSpPr>
        <p:spPr bwMode="auto">
          <a:xfrm>
            <a:off x="2133600" y="3200400"/>
            <a:ext cx="7072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charset="0"/>
                <a:ea typeface="+mn-ea"/>
                <a:cs typeface="+mn-cs"/>
              </a:rPr>
              <a:t>With a while loop to add as many as necessary:</a:t>
            </a:r>
          </a:p>
        </p:txBody>
      </p:sp>
      <p:sp>
        <p:nvSpPr>
          <p:cNvPr id="2" name="Rectangle 1"/>
          <p:cNvSpPr/>
          <p:nvPr/>
        </p:nvSpPr>
        <p:spPr>
          <a:xfrm>
            <a:off x="1828801" y="1676401"/>
            <a:ext cx="8047037" cy="1200329"/>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3" name="Rectangle 2"/>
          <p:cNvSpPr/>
          <p:nvPr/>
        </p:nvSpPr>
        <p:spPr>
          <a:xfrm>
            <a:off x="1828801" y="3657600"/>
            <a:ext cx="7483475" cy="2862322"/>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gridSize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gridDim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while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&lt;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i+blockSize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gridSize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4" name="Line Callout 2 3"/>
          <p:cNvSpPr/>
          <p:nvPr/>
        </p:nvSpPr>
        <p:spPr>
          <a:xfrm>
            <a:off x="7162800" y="5791200"/>
            <a:ext cx="3048000" cy="685800"/>
          </a:xfrm>
          <a:prstGeom prst="borderCallout2">
            <a:avLst>
              <a:gd name="adj1" fmla="val 48249"/>
              <a:gd name="adj2" fmla="val -1961"/>
              <a:gd name="adj3" fmla="val 47069"/>
              <a:gd name="adj4" fmla="val -84101"/>
              <a:gd name="adj5" fmla="val 18105"/>
              <a:gd name="adj6" fmla="val -105340"/>
            </a:avLst>
          </a:prstGeom>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Note: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gridSize</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loop stride to maintain coalescing!</a:t>
            </a:r>
          </a:p>
        </p:txBody>
      </p:sp>
      <p:sp>
        <p:nvSpPr>
          <p:cNvPr id="9" name="Rectangle 8"/>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649116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Pipeline </a:t>
            </a:r>
            <a:r>
              <a:rPr lang="en-US" u="sng" dirty="0"/>
              <a:t>Control</a:t>
            </a:r>
            <a:r>
              <a:rPr lang="en-US" dirty="0"/>
              <a:t> Hazards: Branch Prediction</a:t>
            </a:r>
          </a:p>
        </p:txBody>
      </p:sp>
      <p:sp>
        <p:nvSpPr>
          <p:cNvPr id="3" name="Content Placeholder 2"/>
          <p:cNvSpPr>
            <a:spLocks noGrp="1"/>
          </p:cNvSpPr>
          <p:nvPr>
            <p:ph idx="1"/>
          </p:nvPr>
        </p:nvSpPr>
        <p:spPr>
          <a:xfrm>
            <a:off x="147344" y="1097280"/>
            <a:ext cx="11960872" cy="5330991"/>
          </a:xfrm>
        </p:spPr>
        <p:txBody>
          <a:bodyPr>
            <a:normAutofit/>
          </a:bodyPr>
          <a:lstStyle/>
          <a:p>
            <a:r>
              <a:rPr lang="en-US" sz="2000" dirty="0"/>
              <a:t>Should we bubble the pipeline while this instruction is fully processed and branching decision becomes clear?</a:t>
            </a:r>
          </a:p>
          <a:p>
            <a:pPr lvl="1"/>
            <a:r>
              <a:rPr lang="en-US" sz="1600" dirty="0"/>
              <a:t>If yes: strategy always works, but slows down execution</a:t>
            </a:r>
          </a:p>
          <a:p>
            <a:pPr lvl="1"/>
            <a:r>
              <a:rPr lang="en-US" sz="1600" dirty="0"/>
              <a:t>If no: rely on branch prediction and proceed fast but cautiously </a:t>
            </a:r>
          </a:p>
          <a:p>
            <a:pPr lvl="1"/>
            <a:endParaRPr lang="en-US" sz="1600" dirty="0"/>
          </a:p>
          <a:p>
            <a:r>
              <a:rPr lang="en-US" sz="2000" dirty="0">
                <a:solidFill>
                  <a:srgbClr val="C00000"/>
                </a:solidFill>
              </a:rPr>
              <a:t>Static Branch Prediction </a:t>
            </a:r>
            <a:r>
              <a:rPr lang="en-US" sz="2000" dirty="0"/>
              <a:t>: </a:t>
            </a:r>
          </a:p>
          <a:p>
            <a:pPr lvl="1"/>
            <a:r>
              <a:rPr lang="en-US" sz="1800" dirty="0"/>
              <a:t>Several heuristics for proceeding: for instance, for a </a:t>
            </a:r>
            <a:r>
              <a:rPr lang="en-US" sz="1800" dirty="0">
                <a:latin typeface="Courier New" panose="02070309020205020404" pitchFamily="49" charset="0"/>
                <a:cs typeface="Courier New" panose="02070309020205020404" pitchFamily="49" charset="0"/>
              </a:rPr>
              <a:t>do-while</a:t>
            </a:r>
            <a:r>
              <a:rPr lang="en-US" sz="1800" dirty="0"/>
              <a:t> construct it makes sense to always be jumping back at the beginning of the loop</a:t>
            </a:r>
          </a:p>
          <a:p>
            <a:pPr lvl="2"/>
            <a:r>
              <a:rPr lang="en-US" sz="1600" dirty="0"/>
              <a:t>Similar heuristics can be produced in other scenarios (a “</a:t>
            </a:r>
            <a:r>
              <a:rPr lang="en-US" sz="1600" dirty="0">
                <a:latin typeface="Courier New" panose="02070309020205020404" pitchFamily="49" charset="0"/>
                <a:cs typeface="Courier New" panose="02070309020205020404" pitchFamily="49" charset="0"/>
              </a:rPr>
              <a:t>for</a:t>
            </a:r>
            <a:r>
              <a:rPr lang="en-US" sz="1600" dirty="0"/>
              <a:t>” loop, for instance)</a:t>
            </a:r>
          </a:p>
          <a:p>
            <a:pPr lvl="2"/>
            <a:endParaRPr lang="en-US" sz="1500" dirty="0"/>
          </a:p>
          <a:p>
            <a:r>
              <a:rPr lang="en-US" sz="2000" dirty="0">
                <a:solidFill>
                  <a:srgbClr val="C00000"/>
                </a:solidFill>
              </a:rPr>
              <a:t>Dynamic Branch Prediction </a:t>
            </a:r>
            <a:r>
              <a:rPr lang="en-US" sz="2000" dirty="0"/>
              <a:t>:</a:t>
            </a:r>
          </a:p>
          <a:p>
            <a:pPr lvl="1"/>
            <a:r>
              <a:rPr lang="en-US" sz="1800" dirty="0"/>
              <a:t>At a branching point, the branch/no-branch decision can change during the life of a program based on recent history</a:t>
            </a:r>
          </a:p>
          <a:p>
            <a:pPr lvl="1"/>
            <a:r>
              <a:rPr lang="en-US" sz="1800" dirty="0"/>
              <a:t>In some cases, branch prediction accuracy hits 90%</a:t>
            </a:r>
          </a:p>
          <a:p>
            <a:pPr lvl="1"/>
            <a:r>
              <a:rPr lang="en-US" sz="1800" dirty="0"/>
              <a:t>Use with </a:t>
            </a:r>
            <a:r>
              <a:rPr lang="en-US" sz="1800" dirty="0">
                <a:latin typeface="Consolas" panose="020B0609020204030204" pitchFamily="49" charset="0"/>
              </a:rPr>
              <a:t>if</a:t>
            </a:r>
            <a:r>
              <a:rPr lang="en-US" sz="1800" dirty="0"/>
              <a:t>-</a:t>
            </a:r>
            <a:r>
              <a:rPr lang="en-US" sz="1800" dirty="0">
                <a:latin typeface="Consolas" panose="020B0609020204030204" pitchFamily="49" charset="0"/>
              </a:rPr>
              <a:t>then</a:t>
            </a:r>
            <a:r>
              <a:rPr lang="en-US" sz="1800" dirty="0"/>
              <a:t>-</a:t>
            </a:r>
            <a:r>
              <a:rPr lang="en-US" sz="1800" dirty="0">
                <a:latin typeface="Consolas" panose="020B0609020204030204" pitchFamily="49" charset="0"/>
              </a:rPr>
              <a:t>else</a:t>
            </a:r>
            <a:r>
              <a:rPr lang="en-US" sz="1800" dirty="0"/>
              <a:t> statements</a:t>
            </a:r>
          </a:p>
          <a:p>
            <a:endParaRPr lang="en-US" sz="2200" dirty="0"/>
          </a:p>
          <a:p>
            <a:r>
              <a:rPr lang="en-US" sz="2200" dirty="0"/>
              <a:t>Note: when your prediction is wrong you have to discard the [micro]instruction[s] executed speculatively and take the correct execution path</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3451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lstStyle/>
          <a:p>
            <a:pPr eaLnBrk="1" hangingPunct="1">
              <a:defRPr/>
            </a:pPr>
            <a:r>
              <a:rPr lang="en-US" sz="3000" dirty="0"/>
              <a:t>Performance for 4 Million element reduction</a:t>
            </a:r>
          </a:p>
        </p:txBody>
      </p:sp>
      <p:sp>
        <p:nvSpPr>
          <p:cNvPr id="389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42B3D9B-A536-411F-B784-BC2ED8A6187E}"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graphicFrame>
        <p:nvGraphicFramePr>
          <p:cNvPr id="310409" name="Group 137"/>
          <p:cNvGraphicFramePr>
            <a:graphicFrameLocks noGrp="1"/>
          </p:cNvGraphicFramePr>
          <p:nvPr>
            <p:ph idx="4294967295"/>
          </p:nvPr>
        </p:nvGraphicFramePr>
        <p:xfrm>
          <a:off x="1870075" y="1441571"/>
          <a:ext cx="8305800" cy="4476750"/>
        </p:xfrm>
        <a:graphic>
          <a:graphicData uri="http://schemas.openxmlformats.org/drawingml/2006/table">
            <a:tbl>
              <a:tblPr/>
              <a:tblGrid>
                <a:gridCol w="2362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dirty="0">
                          <a:ln>
                            <a:noFill/>
                          </a:ln>
                          <a:solidFill>
                            <a:schemeClr val="tx1"/>
                          </a:solidFill>
                          <a:effectLst/>
                          <a:latin typeface="Arial" charset="0"/>
                        </a:rPr>
                        <a:t>Kernel 1: </a:t>
                      </a:r>
                      <a:br>
                        <a:rPr kumimoji="0" lang="en-US" sz="2000" b="1" i="0" u="none" strike="noStrike" cap="none" normalizeH="0" baseline="0" dirty="0">
                          <a:ln>
                            <a:noFill/>
                          </a:ln>
                          <a:solidFill>
                            <a:schemeClr val="tx1"/>
                          </a:solidFill>
                          <a:effectLst/>
                          <a:latin typeface="Arial" charset="0"/>
                        </a:rPr>
                      </a:br>
                      <a:r>
                        <a:rPr kumimoji="0" lang="en-US" sz="1200" b="1" i="0" u="none" strike="noStrike" cap="none" normalizeH="0" baseline="0" dirty="0">
                          <a:ln>
                            <a:noFill/>
                          </a:ln>
                          <a:solidFill>
                            <a:schemeClr val="tx1"/>
                          </a:solidFill>
                          <a:effectLst/>
                          <a:latin typeface="Arial" charset="0"/>
                        </a:rPr>
                        <a:t>interleaved addressing</a:t>
                      </a:r>
                      <a:br>
                        <a:rPr kumimoji="0" lang="en-US" sz="1200" b="1" i="0" u="none" strike="noStrike" cap="none" normalizeH="0" baseline="0" dirty="0">
                          <a:ln>
                            <a:noFill/>
                          </a:ln>
                          <a:solidFill>
                            <a:schemeClr val="tx1"/>
                          </a:solidFill>
                          <a:effectLst/>
                          <a:latin typeface="Arial" charset="0"/>
                        </a:rPr>
                      </a:br>
                      <a:r>
                        <a:rPr kumimoji="0" lang="en-US" sz="1200" b="1" i="0" u="none" strike="noStrike" cap="none" normalizeH="0" baseline="0" dirty="0">
                          <a:ln>
                            <a:noFill/>
                          </a:ln>
                          <a:solidFill>
                            <a:schemeClr val="tx1"/>
                          </a:solidFill>
                          <a:effectLst/>
                          <a:latin typeface="Arial" charset="0"/>
                        </a:rPr>
                        <a:t>with divergent branching</a:t>
                      </a:r>
                    </a:p>
                  </a:txBody>
                  <a:tcPr horzOverflow="overflow">
                    <a:lnL cap="flat">
                      <a:noFill/>
                    </a:lnL>
                    <a:lnR>
                      <a:noFill/>
                    </a:lnR>
                    <a:lnT cap="fla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8.054 ms</a:t>
                      </a:r>
                    </a:p>
                  </a:txBody>
                  <a:tcPr anchor="ctr" horzOverflow="overflow">
                    <a:lnL>
                      <a:noFill/>
                    </a:lnL>
                    <a:lnR>
                      <a:noFill/>
                    </a:lnR>
                    <a:lnT cap="fla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2.083 GB/s</a:t>
                      </a:r>
                    </a:p>
                  </a:txBody>
                  <a:tcPr anchor="ctr" horzOverflow="overflow">
                    <a:lnL>
                      <a:noFill/>
                    </a:lnL>
                    <a:lnR>
                      <a:noFill/>
                    </a:lnR>
                    <a:lnT cap="fla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endParaRPr kumimoji="0" lang="en-US" sz="2000" b="1" i="0" u="none" strike="noStrike" cap="none" normalizeH="0" baseline="0">
                        <a:ln>
                          <a:noFill/>
                        </a:ln>
                        <a:solidFill>
                          <a:schemeClr val="tx1"/>
                        </a:solidFill>
                        <a:effectLst/>
                        <a:latin typeface="Arial" charset="0"/>
                      </a:endParaRPr>
                    </a:p>
                  </a:txBody>
                  <a:tcPr anchor="ctr" horzOverflow="overflow">
                    <a:lnL>
                      <a:noFill/>
                    </a:lnL>
                    <a:lnR>
                      <a:noFill/>
                    </a:lnR>
                    <a:lnT cap="fla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endParaRPr kumimoji="0" lang="en-US" sz="2000" b="1" i="0" u="none" strike="noStrike" cap="none" normalizeH="0" baseline="0">
                        <a:ln>
                          <a:noFill/>
                        </a:ln>
                        <a:solidFill>
                          <a:schemeClr val="tx1"/>
                        </a:solidFill>
                        <a:effectLst/>
                        <a:latin typeface="Arial" charset="0"/>
                      </a:endParaRPr>
                    </a:p>
                  </a:txBody>
                  <a:tcPr anchor="ctr" horzOverflow="overflow">
                    <a:lnL>
                      <a:noFill/>
                    </a:lnL>
                    <a:lnR cap="flat">
                      <a:noFill/>
                    </a:lnR>
                    <a:lnT cap="flat">
                      <a:noFill/>
                    </a:lnT>
                    <a:lnB>
                      <a:noFill/>
                    </a:lnB>
                    <a:lnTlToBr>
                      <a:noFill/>
                    </a:lnTlToBr>
                    <a:lnBlToTr>
                      <a:noFill/>
                    </a:lnBlToTr>
                    <a:solidFill>
                      <a:schemeClr val="tx2">
                        <a:alpha val="50000"/>
                      </a:schemeClr>
                    </a:solidFill>
                  </a:tcPr>
                </a:tc>
                <a:extLst>
                  <a:ext uri="{0D108BD9-81ED-4DB2-BD59-A6C34878D82A}">
                    <a16:rowId xmlns:a16="http://schemas.microsoft.com/office/drawing/2014/main" val="10000"/>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dirty="0">
                          <a:ln>
                            <a:noFill/>
                          </a:ln>
                          <a:solidFill>
                            <a:schemeClr val="tx1"/>
                          </a:solidFill>
                          <a:effectLst/>
                          <a:latin typeface="Arial" charset="0"/>
                        </a:rPr>
                        <a:t>Kernel 2:</a:t>
                      </a:r>
                      <a:br>
                        <a:rPr kumimoji="0" lang="en-US" sz="2000" b="1" i="0" u="none" strike="noStrike" cap="none" normalizeH="0" baseline="0" dirty="0">
                          <a:ln>
                            <a:noFill/>
                          </a:ln>
                          <a:solidFill>
                            <a:schemeClr val="tx1"/>
                          </a:solidFill>
                          <a:effectLst/>
                          <a:latin typeface="Arial" charset="0"/>
                        </a:rPr>
                      </a:br>
                      <a:r>
                        <a:rPr kumimoji="0" lang="en-US" sz="1200" b="1" i="0" u="none" strike="noStrike" cap="none" normalizeH="0" baseline="0" dirty="0">
                          <a:ln>
                            <a:noFill/>
                          </a:ln>
                          <a:solidFill>
                            <a:schemeClr val="tx1"/>
                          </a:solidFill>
                          <a:effectLst/>
                          <a:latin typeface="Arial" charset="0"/>
                        </a:rPr>
                        <a:t>interleaved addressing</a:t>
                      </a:r>
                      <a:br>
                        <a:rPr kumimoji="0" lang="en-US" sz="1200" b="1" i="0" u="none" strike="noStrike" cap="none" normalizeH="0" baseline="0" dirty="0">
                          <a:ln>
                            <a:noFill/>
                          </a:ln>
                          <a:solidFill>
                            <a:schemeClr val="tx1"/>
                          </a:solidFill>
                          <a:effectLst/>
                          <a:latin typeface="Arial" charset="0"/>
                        </a:rPr>
                      </a:br>
                      <a:r>
                        <a:rPr kumimoji="0" lang="en-US" sz="1200" b="1" i="0" u="none" strike="noStrike" cap="none" normalizeH="0" baseline="0" dirty="0">
                          <a:ln>
                            <a:noFill/>
                          </a:ln>
                          <a:solidFill>
                            <a:schemeClr val="tx1"/>
                          </a:solidFill>
                          <a:effectLst/>
                          <a:latin typeface="Arial" charset="0"/>
                        </a:rPr>
                        <a:t>with bank conflicts</a:t>
                      </a:r>
                    </a:p>
                  </a:txBody>
                  <a:tcPr horzOverflow="overflow">
                    <a:lnL cap="flat">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3.456 ms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4.854 GB/s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2.33x</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2.33x</a:t>
                      </a:r>
                    </a:p>
                  </a:txBody>
                  <a:tcPr anchor="ctr" horzOverflow="overflow">
                    <a:lnL>
                      <a:noFill/>
                    </a:lnL>
                    <a:lnR cap="flat">
                      <a:noFill/>
                    </a:lnR>
                    <a:lnT>
                      <a:noFill/>
                    </a:lnT>
                    <a:lnB>
                      <a:noFill/>
                    </a:lnB>
                    <a:lnTlToBr>
                      <a:noFill/>
                    </a:lnTlToBr>
                    <a:lnBlToTr>
                      <a:noFill/>
                    </a:lnBlToTr>
                    <a:solidFill>
                      <a:schemeClr val="hlink">
                        <a:alpha val="50000"/>
                      </a:schemeClr>
                    </a:solidFill>
                  </a:tcPr>
                </a:tc>
                <a:extLst>
                  <a:ext uri="{0D108BD9-81ED-4DB2-BD59-A6C34878D82A}">
                    <a16:rowId xmlns:a16="http://schemas.microsoft.com/office/drawing/2014/main" val="10001"/>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Kernel 3:</a:t>
                      </a:r>
                      <a:br>
                        <a:rPr kumimoji="0" lang="en-US" sz="2000" b="1" i="0" u="none" strike="noStrike" cap="none" normalizeH="0" baseline="0">
                          <a:ln>
                            <a:noFill/>
                          </a:ln>
                          <a:solidFill>
                            <a:schemeClr val="tx1"/>
                          </a:solidFill>
                          <a:effectLst/>
                          <a:latin typeface="Arial" charset="0"/>
                        </a:rPr>
                      </a:br>
                      <a:r>
                        <a:rPr kumimoji="0" lang="en-US" sz="1200" b="1" i="0" u="none" strike="noStrike" cap="none" normalizeH="0" baseline="0">
                          <a:ln>
                            <a:noFill/>
                          </a:ln>
                          <a:solidFill>
                            <a:schemeClr val="tx1"/>
                          </a:solidFill>
                          <a:effectLst/>
                          <a:latin typeface="Arial" charset="0"/>
                        </a:rPr>
                        <a:t>sequential addressing</a:t>
                      </a:r>
                      <a:endParaRPr kumimoji="0" lang="en-US" sz="700" b="1"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1.722 ms</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9.741 GB/s</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2.01x</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4.68x</a:t>
                      </a:r>
                    </a:p>
                  </a:txBody>
                  <a:tcPr anchor="ctr" horzOverflow="overflow">
                    <a:lnL>
                      <a:noFill/>
                    </a:lnL>
                    <a:lnR cap="flat">
                      <a:noFill/>
                    </a:lnR>
                    <a:lnT>
                      <a:noFill/>
                    </a:lnT>
                    <a:lnB>
                      <a:noFill/>
                    </a:lnB>
                    <a:lnTlToBr>
                      <a:noFill/>
                    </a:lnTlToBr>
                    <a:lnBlToTr>
                      <a:noFill/>
                    </a:lnBlToTr>
                    <a:solidFill>
                      <a:schemeClr val="tx2">
                        <a:alpha val="50000"/>
                      </a:schemeClr>
                    </a:solidFill>
                  </a:tcPr>
                </a:tc>
                <a:extLst>
                  <a:ext uri="{0D108BD9-81ED-4DB2-BD59-A6C34878D82A}">
                    <a16:rowId xmlns:a16="http://schemas.microsoft.com/office/drawing/2014/main" val="10002"/>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Kernel 4:</a:t>
                      </a:r>
                      <a:br>
                        <a:rPr kumimoji="0" lang="en-US" sz="2000" b="1" i="0" u="none" strike="noStrike" cap="none" normalizeH="0" baseline="0">
                          <a:ln>
                            <a:noFill/>
                          </a:ln>
                          <a:solidFill>
                            <a:schemeClr val="tx1"/>
                          </a:solidFill>
                          <a:effectLst/>
                          <a:latin typeface="Arial" charset="0"/>
                        </a:rPr>
                      </a:br>
                      <a:r>
                        <a:rPr kumimoji="0" lang="en-US" sz="1200" b="1" i="0" u="none" strike="noStrike" cap="none" normalizeH="0" baseline="0">
                          <a:ln>
                            <a:noFill/>
                          </a:ln>
                          <a:solidFill>
                            <a:schemeClr val="tx1"/>
                          </a:solidFill>
                          <a:effectLst/>
                          <a:latin typeface="Arial" charset="0"/>
                        </a:rPr>
                        <a:t>first add during global load</a:t>
                      </a:r>
                    </a:p>
                  </a:txBody>
                  <a:tcPr horzOverflow="overflow">
                    <a:lnL cap="flat">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0.965 ms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17.377 GB/s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1.78x</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8.34x</a:t>
                      </a:r>
                    </a:p>
                  </a:txBody>
                  <a:tcPr anchor="ctr" horzOverflow="overflow">
                    <a:lnL>
                      <a:noFill/>
                    </a:lnL>
                    <a:lnR cap="flat">
                      <a:noFill/>
                    </a:lnR>
                    <a:lnT>
                      <a:noFill/>
                    </a:lnT>
                    <a:lnB>
                      <a:noFill/>
                    </a:lnB>
                    <a:lnTlToBr>
                      <a:noFill/>
                    </a:lnTlToBr>
                    <a:lnBlToTr>
                      <a:noFill/>
                    </a:lnBlToTr>
                    <a:solidFill>
                      <a:schemeClr val="hlink">
                        <a:alpha val="50000"/>
                      </a:schemeClr>
                    </a:solidFill>
                  </a:tcPr>
                </a:tc>
                <a:extLst>
                  <a:ext uri="{0D108BD9-81ED-4DB2-BD59-A6C34878D82A}">
                    <a16:rowId xmlns:a16="http://schemas.microsoft.com/office/drawing/2014/main" val="10003"/>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Kernel 5:</a:t>
                      </a:r>
                      <a:br>
                        <a:rPr kumimoji="0" lang="en-US" sz="2000" b="1" i="0" u="none" strike="noStrike" cap="none" normalizeH="0" baseline="0">
                          <a:ln>
                            <a:noFill/>
                          </a:ln>
                          <a:solidFill>
                            <a:schemeClr val="tx1"/>
                          </a:solidFill>
                          <a:effectLst/>
                          <a:latin typeface="Arial" charset="0"/>
                        </a:rPr>
                      </a:br>
                      <a:r>
                        <a:rPr kumimoji="0" lang="en-US" sz="1200" b="1" i="0" u="none" strike="noStrike" cap="none" normalizeH="0" baseline="0">
                          <a:ln>
                            <a:noFill/>
                          </a:ln>
                          <a:solidFill>
                            <a:schemeClr val="tx1"/>
                          </a:solidFill>
                          <a:effectLst/>
                          <a:latin typeface="Arial" charset="0"/>
                        </a:rPr>
                        <a:t>unroll last warp</a:t>
                      </a:r>
                    </a:p>
                  </a:txBody>
                  <a:tcPr horzOverflow="overflow">
                    <a:lnL cap="flat">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0.536 ms</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31.289 GB/s</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1.8x</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15.01x</a:t>
                      </a:r>
                    </a:p>
                  </a:txBody>
                  <a:tcPr anchor="ctr" horzOverflow="overflow">
                    <a:lnL>
                      <a:noFill/>
                    </a:lnL>
                    <a:lnR cap="flat">
                      <a:noFill/>
                    </a:lnR>
                    <a:lnT>
                      <a:noFill/>
                    </a:lnT>
                    <a:lnB>
                      <a:noFill/>
                    </a:lnB>
                    <a:lnTlToBr>
                      <a:noFill/>
                    </a:lnTlToBr>
                    <a:lnBlToTr>
                      <a:noFill/>
                    </a:lnBlToTr>
                    <a:solidFill>
                      <a:schemeClr val="tx2">
                        <a:alpha val="50000"/>
                      </a:schemeClr>
                    </a:solidFill>
                  </a:tcPr>
                </a:tc>
                <a:extLst>
                  <a:ext uri="{0D108BD9-81ED-4DB2-BD59-A6C34878D82A}">
                    <a16:rowId xmlns:a16="http://schemas.microsoft.com/office/drawing/2014/main" val="10004"/>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Kernel 6:</a:t>
                      </a:r>
                      <a:br>
                        <a:rPr kumimoji="0" lang="en-US" sz="2000" b="1" i="0" u="none" strike="noStrike" cap="none" normalizeH="0" baseline="0">
                          <a:ln>
                            <a:noFill/>
                          </a:ln>
                          <a:solidFill>
                            <a:schemeClr val="tx1"/>
                          </a:solidFill>
                          <a:effectLst/>
                          <a:latin typeface="Arial" charset="0"/>
                        </a:rPr>
                      </a:br>
                      <a:r>
                        <a:rPr kumimoji="0" lang="en-US" sz="1200" b="1" i="0" u="none" strike="noStrike" cap="none" normalizeH="0" baseline="0">
                          <a:ln>
                            <a:noFill/>
                          </a:ln>
                          <a:solidFill>
                            <a:schemeClr val="tx1"/>
                          </a:solidFill>
                          <a:effectLst/>
                          <a:latin typeface="Arial" charset="0"/>
                        </a:rPr>
                        <a:t>completely unrolled</a:t>
                      </a:r>
                      <a:endParaRPr kumimoji="0" lang="en-US" sz="2000" b="1"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0.381 ms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43.996 GB/s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1.41x</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21.16x</a:t>
                      </a:r>
                    </a:p>
                  </a:txBody>
                  <a:tcPr anchor="ctr" horzOverflow="overflow">
                    <a:lnL>
                      <a:noFill/>
                    </a:lnL>
                    <a:lnR cap="flat">
                      <a:noFill/>
                    </a:lnR>
                    <a:lnT>
                      <a:noFill/>
                    </a:lnT>
                    <a:lnB>
                      <a:noFill/>
                    </a:lnB>
                    <a:lnTlToBr>
                      <a:noFill/>
                    </a:lnTlToBr>
                    <a:lnBlToTr>
                      <a:noFill/>
                    </a:lnBlToTr>
                    <a:solidFill>
                      <a:schemeClr val="hlink">
                        <a:alpha val="50000"/>
                      </a:schemeClr>
                    </a:solidFill>
                  </a:tcPr>
                </a:tc>
                <a:extLst>
                  <a:ext uri="{0D108BD9-81ED-4DB2-BD59-A6C34878D82A}">
                    <a16:rowId xmlns:a16="http://schemas.microsoft.com/office/drawing/2014/main" val="10005"/>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Kernel 7:</a:t>
                      </a:r>
                      <a:br>
                        <a:rPr kumimoji="0" lang="en-US" sz="2000" b="1" i="0" u="none" strike="noStrike" cap="none" normalizeH="0" baseline="0">
                          <a:ln>
                            <a:noFill/>
                          </a:ln>
                          <a:solidFill>
                            <a:schemeClr val="tx1"/>
                          </a:solidFill>
                          <a:effectLst/>
                          <a:latin typeface="Arial" charset="0"/>
                        </a:rPr>
                      </a:br>
                      <a:r>
                        <a:rPr kumimoji="0" lang="en-US" sz="1200" b="1" i="0" u="none" strike="noStrike" cap="none" normalizeH="0" baseline="0">
                          <a:ln>
                            <a:noFill/>
                          </a:ln>
                          <a:solidFill>
                            <a:schemeClr val="tx1"/>
                          </a:solidFill>
                          <a:effectLst/>
                          <a:latin typeface="Arial" charset="0"/>
                        </a:rPr>
                        <a:t>multiple elements per thread</a:t>
                      </a:r>
                      <a:endParaRPr kumimoji="0" lang="en-US" sz="2000" b="1" i="0" u="none" strike="noStrike" cap="none" normalizeH="0" baseline="0">
                        <a:ln>
                          <a:noFill/>
                        </a:ln>
                        <a:solidFill>
                          <a:schemeClr val="tx1"/>
                        </a:solidFill>
                        <a:effectLst/>
                        <a:latin typeface="Arial" charset="0"/>
                      </a:endParaRPr>
                    </a:p>
                  </a:txBody>
                  <a:tcPr horzOverflow="overflow">
                    <a:lnL cap="flat">
                      <a:noFill/>
                    </a:lnL>
                    <a:lnR>
                      <a:noFill/>
                    </a:lnR>
                    <a:lnT>
                      <a:noFill/>
                    </a:lnT>
                    <a:lnB cap="flat">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0.268 ms</a:t>
                      </a:r>
                    </a:p>
                  </a:txBody>
                  <a:tcPr anchor="ctr" horzOverflow="overflow">
                    <a:lnL>
                      <a:noFill/>
                    </a:lnL>
                    <a:lnR>
                      <a:noFill/>
                    </a:lnR>
                    <a:lnT>
                      <a:noFill/>
                    </a:lnT>
                    <a:lnB cap="flat">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62.671 GB/s</a:t>
                      </a:r>
                    </a:p>
                  </a:txBody>
                  <a:tcPr anchor="ctr" horzOverflow="overflow">
                    <a:lnL>
                      <a:noFill/>
                    </a:lnL>
                    <a:lnR>
                      <a:noFill/>
                    </a:lnR>
                    <a:lnT>
                      <a:noFill/>
                    </a:lnT>
                    <a:lnB cap="flat">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1.42x</a:t>
                      </a:r>
                    </a:p>
                  </a:txBody>
                  <a:tcPr anchor="ctr" horzOverflow="overflow">
                    <a:lnL>
                      <a:noFill/>
                    </a:lnL>
                    <a:lnR>
                      <a:noFill/>
                    </a:lnR>
                    <a:lnT>
                      <a:noFill/>
                    </a:lnT>
                    <a:lnB cap="flat">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dirty="0">
                          <a:ln>
                            <a:noFill/>
                          </a:ln>
                          <a:solidFill>
                            <a:schemeClr val="tx1"/>
                          </a:solidFill>
                          <a:effectLst/>
                          <a:latin typeface="Arial" charset="0"/>
                        </a:rPr>
                        <a:t>30.04x</a:t>
                      </a:r>
                    </a:p>
                  </a:txBody>
                  <a:tcPr anchor="ctr" horzOverflow="overflow">
                    <a:lnL>
                      <a:noFill/>
                    </a:lnL>
                    <a:lnR cap="flat">
                      <a:noFill/>
                    </a:lnR>
                    <a:lnT>
                      <a:noFill/>
                    </a:lnT>
                    <a:lnB cap="flat">
                      <a:noFill/>
                    </a:lnB>
                    <a:lnTlToBr>
                      <a:noFill/>
                    </a:lnTlToBr>
                    <a:lnBlToTr>
                      <a:noFill/>
                    </a:lnBlToTr>
                    <a:solidFill>
                      <a:schemeClr val="tx2">
                        <a:alpha val="50000"/>
                      </a:schemeClr>
                    </a:solidFill>
                  </a:tcPr>
                </a:tc>
                <a:extLst>
                  <a:ext uri="{0D108BD9-81ED-4DB2-BD59-A6C34878D82A}">
                    <a16:rowId xmlns:a16="http://schemas.microsoft.com/office/drawing/2014/main" val="10006"/>
                  </a:ext>
                </a:extLst>
              </a:tr>
            </a:tbl>
          </a:graphicData>
        </a:graphic>
      </p:graphicFrame>
      <p:sp>
        <p:nvSpPr>
          <p:cNvPr id="38952" name="Text Box 45"/>
          <p:cNvSpPr txBox="1">
            <a:spLocks noChangeArrowheads="1"/>
          </p:cNvSpPr>
          <p:nvPr/>
        </p:nvSpPr>
        <p:spPr bwMode="auto">
          <a:xfrm>
            <a:off x="3625851" y="6139624"/>
            <a:ext cx="4483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546A"/>
                </a:solidFill>
                <a:effectLst/>
                <a:uLnTx/>
                <a:uFillTx/>
                <a:latin typeface="Arial" charset="0"/>
                <a:ea typeface="+mn-ea"/>
                <a:cs typeface="+mn-cs"/>
              </a:rPr>
              <a:t>Kernel 7 on 32M elements: 73 GB/s!</a:t>
            </a:r>
          </a:p>
        </p:txBody>
      </p:sp>
      <p:sp>
        <p:nvSpPr>
          <p:cNvPr id="38953" name="Text Box 72"/>
          <p:cNvSpPr txBox="1">
            <a:spLocks noChangeArrowheads="1"/>
          </p:cNvSpPr>
          <p:nvPr/>
        </p:nvSpPr>
        <p:spPr bwMode="auto">
          <a:xfrm>
            <a:off x="7689850" y="846257"/>
            <a:ext cx="1149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charset="0"/>
                <a:ea typeface="+mn-ea"/>
                <a:cs typeface="+mn-cs"/>
              </a:rPr>
              <a:t>Step</a:t>
            </a:r>
            <a:br>
              <a:rPr kumimoji="0" lang="en-US" sz="1800" b="1" i="0" u="none" strike="noStrike" kern="1200" cap="none" spc="0" normalizeH="0" baseline="0" noProof="0">
                <a:ln>
                  <a:noFill/>
                </a:ln>
                <a:solidFill>
                  <a:prstClr val="black"/>
                </a:solidFill>
                <a:effectLst/>
                <a:uLnTx/>
                <a:uFillTx/>
                <a:latin typeface="Arial" charset="0"/>
                <a:ea typeface="+mn-ea"/>
                <a:cs typeface="+mn-cs"/>
              </a:rPr>
            </a:br>
            <a:r>
              <a:rPr kumimoji="0" lang="en-US" sz="1800" b="1" i="0" u="none" strike="noStrike" kern="1200" cap="none" spc="0" normalizeH="0" baseline="0" noProof="0">
                <a:ln>
                  <a:noFill/>
                </a:ln>
                <a:solidFill>
                  <a:prstClr val="black"/>
                </a:solidFill>
                <a:effectLst/>
                <a:uLnTx/>
                <a:uFillTx/>
                <a:latin typeface="Arial" charset="0"/>
                <a:ea typeface="+mn-ea"/>
                <a:cs typeface="+mn-cs"/>
              </a:rPr>
              <a:t>Speedup</a:t>
            </a:r>
          </a:p>
        </p:txBody>
      </p:sp>
      <p:sp>
        <p:nvSpPr>
          <p:cNvPr id="38954" name="Text Box 73"/>
          <p:cNvSpPr txBox="1">
            <a:spLocks noChangeArrowheads="1"/>
          </p:cNvSpPr>
          <p:nvPr/>
        </p:nvSpPr>
        <p:spPr bwMode="auto">
          <a:xfrm>
            <a:off x="6191250" y="1074858"/>
            <a:ext cx="1352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charset="0"/>
                <a:ea typeface="+mn-ea"/>
                <a:cs typeface="+mn-cs"/>
              </a:rPr>
              <a:t>Bandwidth</a:t>
            </a:r>
          </a:p>
        </p:txBody>
      </p:sp>
      <p:sp>
        <p:nvSpPr>
          <p:cNvPr id="38955" name="Text Box 74"/>
          <p:cNvSpPr txBox="1">
            <a:spLocks noChangeArrowheads="1"/>
          </p:cNvSpPr>
          <p:nvPr/>
        </p:nvSpPr>
        <p:spPr bwMode="auto">
          <a:xfrm>
            <a:off x="4189414" y="1074858"/>
            <a:ext cx="16779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charset="0"/>
                <a:ea typeface="+mn-ea"/>
                <a:cs typeface="+mn-cs"/>
              </a:rPr>
              <a:t>Time (2</a:t>
            </a:r>
            <a:r>
              <a:rPr kumimoji="0" lang="en-US" sz="1800" b="1" i="0" u="none" strike="noStrike" kern="1200" cap="none" spc="0" normalizeH="0" baseline="30000" noProof="0">
                <a:ln>
                  <a:noFill/>
                </a:ln>
                <a:solidFill>
                  <a:prstClr val="black"/>
                </a:solidFill>
                <a:effectLst/>
                <a:uLnTx/>
                <a:uFillTx/>
                <a:latin typeface="Arial" charset="0"/>
                <a:ea typeface="+mn-ea"/>
                <a:cs typeface="+mn-cs"/>
              </a:rPr>
              <a:t>22 </a:t>
            </a:r>
            <a:r>
              <a:rPr kumimoji="0" lang="en-US" sz="1800" b="1" i="0" u="none" strike="noStrike" kern="1200" cap="none" spc="0" normalizeH="0" baseline="0" noProof="0">
                <a:ln>
                  <a:noFill/>
                </a:ln>
                <a:solidFill>
                  <a:prstClr val="black"/>
                </a:solidFill>
                <a:effectLst/>
                <a:uLnTx/>
                <a:uFillTx/>
                <a:latin typeface="Arial" charset="0"/>
                <a:ea typeface="+mn-ea"/>
                <a:cs typeface="+mn-cs"/>
              </a:rPr>
              <a:t>ints)</a:t>
            </a:r>
          </a:p>
        </p:txBody>
      </p:sp>
      <p:sp>
        <p:nvSpPr>
          <p:cNvPr id="38956" name="Text Box 135"/>
          <p:cNvSpPr txBox="1">
            <a:spLocks noChangeArrowheads="1"/>
          </p:cNvSpPr>
          <p:nvPr/>
        </p:nvSpPr>
        <p:spPr bwMode="auto">
          <a:xfrm>
            <a:off x="8839200" y="846257"/>
            <a:ext cx="1416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charset="0"/>
                <a:ea typeface="+mn-ea"/>
                <a:cs typeface="+mn-cs"/>
              </a:rPr>
              <a:t>Cumulative</a:t>
            </a:r>
            <a:br>
              <a:rPr kumimoji="0" lang="en-US" sz="1800" b="1" i="0" u="none" strike="noStrike" kern="1200" cap="none" spc="0" normalizeH="0" baseline="0" noProof="0">
                <a:ln>
                  <a:noFill/>
                </a:ln>
                <a:solidFill>
                  <a:prstClr val="black"/>
                </a:solidFill>
                <a:effectLst/>
                <a:uLnTx/>
                <a:uFillTx/>
                <a:latin typeface="Arial" charset="0"/>
                <a:ea typeface="+mn-ea"/>
                <a:cs typeface="+mn-cs"/>
              </a:rPr>
            </a:br>
            <a:r>
              <a:rPr kumimoji="0" lang="en-US" sz="1800" b="1" i="0" u="none" strike="noStrike" kern="1200" cap="none" spc="0" normalizeH="0" baseline="0" noProof="0">
                <a:ln>
                  <a:noFill/>
                </a:ln>
                <a:solidFill>
                  <a:prstClr val="black"/>
                </a:solidFill>
                <a:effectLst/>
                <a:uLnTx/>
                <a:uFillTx/>
                <a:latin typeface="Arial" charset="0"/>
                <a:ea typeface="+mn-ea"/>
                <a:cs typeface="+mn-cs"/>
              </a:rPr>
              <a:t>Speedup</a:t>
            </a:r>
          </a:p>
        </p:txBody>
      </p:sp>
      <p:sp>
        <p:nvSpPr>
          <p:cNvPr id="10" name="Rectangle 9"/>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73176925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pPr eaLnBrk="1" hangingPunct="1">
              <a:defRPr/>
            </a:pPr>
            <a:r>
              <a:rPr lang="en-US" dirty="0"/>
              <a:t>Final Kernel…</a:t>
            </a:r>
          </a:p>
        </p:txBody>
      </p:sp>
      <p:sp>
        <p:nvSpPr>
          <p:cNvPr id="399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298E009-738A-4E74-8B7D-7C1EC81A0424}"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6" name="Rectangle 5"/>
          <p:cNvSpPr/>
          <p:nvPr/>
        </p:nvSpPr>
        <p:spPr>
          <a:xfrm>
            <a:off x="1676400" y="1295401"/>
            <a:ext cx="8686800" cy="5262979"/>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template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__device__</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warpReduce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volatile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64) sdata[tid] += sdata[tid + 32];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32) sdata[tid] += sdata[tid + 16];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16) sdata[tid] += sdata[tid +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8) sdata[tid] += sdata[tid +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4) sdata[tid] += sdata[tid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2) sdata[tid] += sdata[tid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template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reduce7(</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g_odata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extern</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__shared__</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gridSize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gridDim</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while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&lt; n)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gridSize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512) {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256)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+ 256]; } </a:t>
            </a: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256) {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128)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+ 128]; } </a:t>
            </a: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128) {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64)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64]; } </a:t>
            </a: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32)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warpReduce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(tid == 0) g_odata[</a:t>
            </a:r>
            <a:r>
              <a:rPr kumimoji="0" lang="sv-SE"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blockIdx</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.x] = sdata[0];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88109727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3" name="Rectangle 5"/>
          <p:cNvSpPr>
            <a:spLocks noGrp="1" noChangeArrowheads="1"/>
          </p:cNvSpPr>
          <p:nvPr>
            <p:ph type="title"/>
          </p:nvPr>
        </p:nvSpPr>
        <p:spPr/>
        <p:txBody>
          <a:bodyPr/>
          <a:lstStyle/>
          <a:p>
            <a:pPr eaLnBrk="1" hangingPunct="1">
              <a:defRPr/>
            </a:pPr>
            <a:r>
              <a:rPr lang="en-US" dirty="0"/>
              <a:t>Performance Comparison</a:t>
            </a:r>
          </a:p>
        </p:txBody>
      </p:sp>
      <p:sp>
        <p:nvSpPr>
          <p:cNvPr id="6"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0962" name="Slide Number Placeholder 3"/>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C73BB43-1E6C-48A5-9415-A934DCDD37D3}"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sz="1200" b="0" i="0" u="none" strike="noStrike" kern="1200" cap="none" spc="0" normalizeH="0" baseline="0" noProof="0">
              <a:ln>
                <a:noFill/>
              </a:ln>
              <a:solidFill>
                <a:srgbClr val="44546A"/>
              </a:solidFill>
              <a:effectLst/>
              <a:uLnTx/>
              <a:uFillTx/>
              <a:latin typeface="Arial" charset="0"/>
              <a:ea typeface="+mn-ea"/>
              <a:cs typeface="+mn-cs"/>
            </a:endParaRPr>
          </a:p>
        </p:txBody>
      </p:sp>
      <p:graphicFrame>
        <p:nvGraphicFramePr>
          <p:cNvPr id="40964" name="Object 7"/>
          <p:cNvGraphicFramePr>
            <a:graphicFrameLocks noGrp="1" noChangeAspect="1"/>
          </p:cNvGraphicFramePr>
          <p:nvPr>
            <p:ph idx="4294967295"/>
            <p:extLst>
              <p:ext uri="{D42A27DB-BD31-4B8C-83A1-F6EECF244321}">
                <p14:modId xmlns:p14="http://schemas.microsoft.com/office/powerpoint/2010/main" val="200246382"/>
              </p:ext>
            </p:extLst>
          </p:nvPr>
        </p:nvGraphicFramePr>
        <p:xfrm>
          <a:off x="1484722" y="1019386"/>
          <a:ext cx="8959850" cy="5411788"/>
        </p:xfrm>
        <a:graphic>
          <a:graphicData uri="http://schemas.openxmlformats.org/presentationml/2006/ole">
            <mc:AlternateContent xmlns:mc="http://schemas.openxmlformats.org/markup-compatibility/2006">
              <mc:Choice xmlns:v="urn:schemas-microsoft-com:vml" Requires="v">
                <p:oleObj name="Chart" r:id="rId2" imgW="7705864" imgH="4457700" progId="Excel.Chart.8">
                  <p:embed/>
                </p:oleObj>
              </mc:Choice>
              <mc:Fallback>
                <p:oleObj name="Chart" r:id="rId2" imgW="7705864" imgH="4457700" progId="Excel.Chart.8">
                  <p:embed/>
                  <p:pic>
                    <p:nvPicPr>
                      <p:cNvPr id="40964"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722" y="1019386"/>
                        <a:ext cx="8959850" cy="541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TextBox 2">
            <a:extLst>
              <a:ext uri="{FF2B5EF4-FFF2-40B4-BE49-F238E27FC236}">
                <a16:creationId xmlns:a16="http://schemas.microsoft.com/office/drawing/2014/main" id="{5EC321B1-3FBA-8E0D-A467-7A897F8B1CFE}"/>
              </a:ext>
            </a:extLst>
          </p:cNvPr>
          <p:cNvSpPr txBox="1"/>
          <p:nvPr/>
        </p:nvSpPr>
        <p:spPr>
          <a:xfrm>
            <a:off x="3848100" y="5975173"/>
            <a:ext cx="2971800" cy="369332"/>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Number of Elements in Array</a:t>
            </a:r>
          </a:p>
        </p:txBody>
      </p:sp>
      <p:sp>
        <p:nvSpPr>
          <p:cNvPr id="4" name="TextBox 3">
            <a:extLst>
              <a:ext uri="{FF2B5EF4-FFF2-40B4-BE49-F238E27FC236}">
                <a16:creationId xmlns:a16="http://schemas.microsoft.com/office/drawing/2014/main" id="{C3F5579B-E2B5-6AC7-8C8F-6DDAE89512BE}"/>
              </a:ext>
            </a:extLst>
          </p:cNvPr>
          <p:cNvSpPr txBox="1"/>
          <p:nvPr/>
        </p:nvSpPr>
        <p:spPr>
          <a:xfrm rot="16200000">
            <a:off x="261528" y="3064333"/>
            <a:ext cx="2971800" cy="369332"/>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Time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smaller is better</a:t>
            </a:r>
          </a:p>
        </p:txBody>
      </p:sp>
    </p:spTree>
    <p:extLst>
      <p:ext uri="{BB962C8B-B14F-4D97-AF65-F5344CB8AC3E}">
        <p14:creationId xmlns:p14="http://schemas.microsoft.com/office/powerpoint/2010/main" val="39027713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pPr eaLnBrk="1" hangingPunct="1">
              <a:defRPr/>
            </a:pPr>
            <a:r>
              <a:rPr lang="en-US" sz="3200" dirty="0"/>
              <a:t>Lessons Learned, Array Reduction</a:t>
            </a:r>
          </a:p>
        </p:txBody>
      </p:sp>
      <mc:AlternateContent xmlns:mc="http://schemas.openxmlformats.org/markup-compatibility/2006">
        <mc:Choice xmlns:a14="http://schemas.microsoft.com/office/drawing/2010/main" Requires="a14">
          <p:sp>
            <p:nvSpPr>
              <p:cNvPr id="43012" name="Rectangle 3"/>
              <p:cNvSpPr>
                <a:spLocks noGrp="1" noChangeArrowheads="1"/>
              </p:cNvSpPr>
              <p:nvPr>
                <p:ph idx="1"/>
              </p:nvPr>
            </p:nvSpPr>
            <p:spPr>
              <a:xfrm>
                <a:off x="147344" y="1202076"/>
                <a:ext cx="11960872" cy="5226195"/>
              </a:xfrm>
            </p:spPr>
            <p:txBody>
              <a:bodyPr>
                <a:normAutofit/>
              </a:bodyPr>
              <a:lstStyle/>
              <a:p>
                <a:pPr eaLnBrk="1" hangingPunct="1"/>
                <a:r>
                  <a:rPr lang="en-US" sz="2000" dirty="0"/>
                  <a:t>Understand CUDA performance characteristics</a:t>
                </a:r>
              </a:p>
              <a:p>
                <a:pPr lvl="1" eaLnBrk="1" hangingPunct="1"/>
                <a:r>
                  <a:rPr lang="en-US" sz="1800" dirty="0"/>
                  <a:t>Memory coalescing</a:t>
                </a:r>
              </a:p>
              <a:p>
                <a:pPr lvl="1" eaLnBrk="1" hangingPunct="1"/>
                <a:r>
                  <a:rPr lang="en-US" sz="1800" dirty="0"/>
                  <a:t>Warp divergence</a:t>
                </a:r>
              </a:p>
              <a:p>
                <a:pPr lvl="1" eaLnBrk="1" hangingPunct="1"/>
                <a:r>
                  <a:rPr lang="en-US" sz="1800" dirty="0"/>
                  <a:t>Bank conflicts</a:t>
                </a:r>
              </a:p>
              <a:p>
                <a:pPr lvl="1" eaLnBrk="1" hangingPunct="1"/>
                <a:r>
                  <a:rPr lang="en-US" sz="1800" dirty="0"/>
                  <a:t>Latency hiding</a:t>
                </a:r>
              </a:p>
              <a:p>
                <a:pPr eaLnBrk="1" hangingPunct="1"/>
                <a:r>
                  <a:rPr lang="en-US" sz="2000" dirty="0"/>
                  <a:t>Use </a:t>
                </a:r>
                <a:r>
                  <a:rPr lang="en-US" sz="2000" i="1" dirty="0"/>
                  <a:t>peak performance metrics</a:t>
                </a:r>
                <a:r>
                  <a:rPr lang="en-US" sz="2000" dirty="0"/>
                  <a:t> to guide optimization </a:t>
                </a:r>
                <a14:m>
                  <m:oMath xmlns:m="http://schemas.openxmlformats.org/officeDocument/2006/math">
                    <m:r>
                      <a:rPr lang="en-US" sz="2000" b="0" i="1" smtClean="0">
                        <a:latin typeface="Cambria Math" panose="02040503050406030204" pitchFamily="18" charset="0"/>
                      </a:rPr>
                      <m:t>→</m:t>
                    </m:r>
                  </m:oMath>
                </a14:m>
                <a:r>
                  <a:rPr lang="en-US" sz="2000" dirty="0"/>
                  <a:t> in our case, our goal was to get close to max bandwidth</a:t>
                </a:r>
              </a:p>
              <a:p>
                <a:pPr eaLnBrk="1" hangingPunct="1"/>
                <a:r>
                  <a:rPr lang="en-US" sz="2000" dirty="0"/>
                  <a:t>Know how to identify type of bottleneck</a:t>
                </a:r>
              </a:p>
              <a:p>
                <a:pPr lvl="1" eaLnBrk="1" hangingPunct="1"/>
                <a:r>
                  <a:rPr lang="en-US" sz="1800" dirty="0"/>
                  <a:t>E.g. </a:t>
                </a:r>
                <a:r>
                  <a:rPr lang="en-US" sz="1800" dirty="0">
                    <a:solidFill>
                      <a:srgbClr val="0070C0"/>
                    </a:solidFill>
                  </a:rPr>
                  <a:t>memory</a:t>
                </a:r>
                <a:r>
                  <a:rPr lang="en-US" sz="1800" dirty="0"/>
                  <a:t>, </a:t>
                </a:r>
                <a:r>
                  <a:rPr lang="en-US" sz="1800" dirty="0">
                    <a:solidFill>
                      <a:srgbClr val="0070C0"/>
                    </a:solidFill>
                  </a:rPr>
                  <a:t>core computation</a:t>
                </a:r>
                <a:r>
                  <a:rPr lang="en-US" sz="1800" dirty="0"/>
                  <a:t>, or </a:t>
                </a:r>
                <a:r>
                  <a:rPr lang="en-US" sz="1800" dirty="0">
                    <a:solidFill>
                      <a:srgbClr val="0070C0"/>
                    </a:solidFill>
                  </a:rPr>
                  <a:t>instruction overhead</a:t>
                </a:r>
              </a:p>
              <a:p>
                <a:pPr lvl="2"/>
                <a:endParaRPr lang="en-US" sz="2000" dirty="0"/>
              </a:p>
              <a:p>
                <a:pPr eaLnBrk="1" hangingPunct="1"/>
                <a:r>
                  <a:rPr lang="en-US" sz="2000" dirty="0"/>
                  <a:t>Optimize your algorithm (</a:t>
                </a:r>
                <a:r>
                  <a:rPr lang="en-US" sz="2000" dirty="0">
                    <a:solidFill>
                      <a:srgbClr val="C00000"/>
                    </a:solidFill>
                  </a:rPr>
                  <a:t>changes to addressing, algorithm cascading </a:t>
                </a:r>
                <a:r>
                  <a:rPr lang="en-US" sz="2000" dirty="0"/>
                  <a:t>-- 11.84x speedup, combined), </a:t>
                </a:r>
                <a:r>
                  <a:rPr lang="en-US" sz="2000" i="1" dirty="0"/>
                  <a:t>then </a:t>
                </a:r>
                <a:r>
                  <a:rPr lang="en-US" sz="2000" dirty="0"/>
                  <a:t>optimize your code (</a:t>
                </a:r>
                <a:r>
                  <a:rPr lang="en-US" sz="2000" dirty="0">
                    <a:solidFill>
                      <a:srgbClr val="C00000"/>
                    </a:solidFill>
                  </a:rPr>
                  <a:t>unroll loops </a:t>
                </a:r>
                <a:r>
                  <a:rPr lang="en-US" sz="2000" dirty="0"/>
                  <a:t>-- 2.54x speedup, combined)</a:t>
                </a:r>
              </a:p>
              <a:p>
                <a:pPr eaLnBrk="1" hangingPunct="1"/>
                <a:r>
                  <a:rPr lang="en-US" sz="2000" dirty="0"/>
                  <a:t>Use template parameters to generate optimal code</a:t>
                </a:r>
              </a:p>
              <a:p>
                <a:pPr eaLnBrk="1" hangingPunct="1"/>
                <a:r>
                  <a:rPr lang="en-US" sz="2000" dirty="0"/>
                  <a:t>Understand parallel algorithm complexity theory (was required in “Approach 7”)</a:t>
                </a:r>
              </a:p>
            </p:txBody>
          </p:sp>
        </mc:Choice>
        <mc:Fallback>
          <p:sp>
            <p:nvSpPr>
              <p:cNvPr id="43012" name="Rectangle 3"/>
              <p:cNvSpPr>
                <a:spLocks noGrp="1" noRot="1" noChangeAspect="1" noMove="1" noResize="1" noEditPoints="1" noAdjustHandles="1" noChangeArrowheads="1" noChangeShapeType="1" noTextEdit="1"/>
              </p:cNvSpPr>
              <p:nvPr>
                <p:ph idx="1"/>
              </p:nvPr>
            </p:nvSpPr>
            <p:spPr>
              <a:xfrm>
                <a:off x="147344" y="1202076"/>
                <a:ext cx="11960872" cy="5226195"/>
              </a:xfrm>
              <a:blipFill>
                <a:blip r:embed="rId2"/>
                <a:stretch>
                  <a:fillRect l="-459" t="-1166"/>
                </a:stretch>
              </a:blipFill>
            </p:spPr>
            <p:txBody>
              <a:bodyPr/>
              <a:lstStyle/>
              <a:p>
                <a:r>
                  <a:rPr lang="en-US">
                    <a:noFill/>
                  </a:rPr>
                  <a:t> </a:t>
                </a:r>
              </a:p>
            </p:txBody>
          </p:sp>
        </mc:Fallback>
      </mc:AlternateContent>
      <p:sp>
        <p:nvSpPr>
          <p:cNvPr id="4301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5F23B71-3878-4E4F-B45F-8C1754259B5E}"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65834458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1766" y="3560233"/>
            <a:ext cx="7696200" cy="1295400"/>
          </a:xfrm>
        </p:spPr>
        <p:txBody>
          <a:bodyPr/>
          <a:lstStyle/>
          <a:p>
            <a:r>
              <a:rPr lang="en-US" dirty="0"/>
              <a:t>CUDA Case Study 3:</a:t>
            </a:r>
            <a:br>
              <a:rPr lang="en-US" dirty="0"/>
            </a:br>
            <a:r>
              <a:rPr lang="en-US" dirty="0"/>
              <a:t>Parallel Prefix Scan on the GPU</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F62ED0C-819C-49B6-ADD3-F7056AA64BD1}"/>
              </a:ext>
            </a:extLst>
          </p:cNvPr>
          <p:cNvSpPr txBox="1"/>
          <p:nvPr/>
        </p:nvSpPr>
        <p:spPr>
          <a:xfrm>
            <a:off x="1454875" y="5165788"/>
            <a:ext cx="8512085" cy="555280"/>
          </a:xfrm>
          <a:prstGeom prst="rect">
            <a:avLst/>
          </a:prstGeom>
          <a:noFill/>
        </p:spPr>
        <p:txBody>
          <a:bodyPr wrap="square">
            <a:spAutoFit/>
          </a:bodyPr>
          <a:lstStyle/>
          <a:p>
            <a:pPr marL="685800" marR="0" lvl="1" indent="-228600" algn="l" defTabSz="914400" rtl="0" eaLnBrk="1" fontAlgn="auto" latinLnBrk="0" hangingPunct="1">
              <a:lnSpc>
                <a:spcPct val="8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Serial implementation – assigned as HW early in the semester</a:t>
            </a:r>
          </a:p>
          <a:p>
            <a:pPr marL="685800" marR="0" lvl="1" indent="-228600" algn="l" defTabSz="914400" rtl="0" eaLnBrk="1" fontAlgn="auto" latinLnBrk="0" hangingPunct="1">
              <a:lnSpc>
                <a:spcPct val="8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Parallel implementation: topic of next assignment; probably the hardest this semester</a:t>
            </a:r>
          </a:p>
        </p:txBody>
      </p:sp>
    </p:spTree>
    <p:extLst>
      <p:ext uri="{BB962C8B-B14F-4D97-AF65-F5344CB8AC3E}">
        <p14:creationId xmlns:p14="http://schemas.microsoft.com/office/powerpoint/2010/main" val="205947280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t>Parallel Prefix Sum (Scan)</a:t>
            </a:r>
          </a:p>
        </p:txBody>
      </p:sp>
      <p:sp>
        <p:nvSpPr>
          <p:cNvPr id="605187" name="Rectangle 3"/>
          <p:cNvSpPr>
            <a:spLocks noGrp="1" noChangeArrowheads="1"/>
          </p:cNvSpPr>
          <p:nvPr>
            <p:ph idx="1"/>
          </p:nvPr>
        </p:nvSpPr>
        <p:spPr/>
        <p:txBody>
          <a:bodyPr/>
          <a:lstStyle/>
          <a:p>
            <a:pPr marL="457200" indent="-457200"/>
            <a:r>
              <a:rPr lang="en-US" sz="2000" dirty="0"/>
              <a:t>Definition:</a:t>
            </a:r>
          </a:p>
          <a:p>
            <a:pPr marL="457200" indent="-457200">
              <a:buNone/>
            </a:pPr>
            <a:r>
              <a:rPr lang="en-US" sz="2000" dirty="0"/>
              <a:t>	The all-prefix-sums operation takes a binary associative operator </a:t>
            </a:r>
            <a:r>
              <a:rPr lang="en-US" sz="2000" dirty="0">
                <a:sym typeface="Symbol" pitchFamily="18" charset="2"/>
              </a:rPr>
              <a:t> with identity </a:t>
            </a:r>
            <a:r>
              <a:rPr lang="en-US" sz="2000" b="1" i="1" dirty="0">
                <a:sym typeface="Symbol" pitchFamily="18" charset="2"/>
              </a:rPr>
              <a:t>I</a:t>
            </a:r>
            <a:r>
              <a:rPr lang="en-US" sz="2000" dirty="0">
                <a:sym typeface="Symbol" pitchFamily="18" charset="2"/>
              </a:rPr>
              <a:t>, and an array of n elements</a:t>
            </a:r>
          </a:p>
          <a:p>
            <a:pPr marL="457200" indent="-457200" algn="ctr">
              <a:buNone/>
            </a:pPr>
            <a:r>
              <a:rPr lang="en-US" sz="1700" dirty="0">
                <a:solidFill>
                  <a:schemeClr val="tx2"/>
                </a:solidFill>
                <a:sym typeface="Symbol" pitchFamily="18" charset="2"/>
              </a:rPr>
              <a:t>[</a:t>
            </a:r>
            <a:r>
              <a:rPr lang="en-US" sz="1700" i="1" dirty="0">
                <a:solidFill>
                  <a:schemeClr val="tx2"/>
                </a:solidFill>
                <a:sym typeface="Symbol" pitchFamily="18" charset="2"/>
              </a:rPr>
              <a:t>a</a:t>
            </a:r>
            <a:r>
              <a:rPr lang="en-US" sz="1700" baseline="-25000" dirty="0">
                <a:solidFill>
                  <a:schemeClr val="tx2"/>
                </a:solidFill>
                <a:sym typeface="Symbol" pitchFamily="18" charset="2"/>
              </a:rPr>
              <a:t>0</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1</a:t>
            </a:r>
            <a:r>
              <a:rPr lang="en-US" sz="1700" dirty="0">
                <a:solidFill>
                  <a:schemeClr val="tx2"/>
                </a:solidFill>
                <a:sym typeface="Symbol" pitchFamily="18" charset="2"/>
              </a:rPr>
              <a:t>, …, </a:t>
            </a:r>
            <a:r>
              <a:rPr lang="en-US" sz="1700" i="1" dirty="0">
                <a:solidFill>
                  <a:schemeClr val="tx2"/>
                </a:solidFill>
                <a:sym typeface="Symbol" pitchFamily="18" charset="2"/>
              </a:rPr>
              <a:t>a</a:t>
            </a:r>
            <a:r>
              <a:rPr lang="en-US" sz="1700" i="1" baseline="-25000" dirty="0">
                <a:solidFill>
                  <a:schemeClr val="tx2"/>
                </a:solidFill>
                <a:sym typeface="Symbol" pitchFamily="18" charset="2"/>
              </a:rPr>
              <a:t>n</a:t>
            </a:r>
            <a:r>
              <a:rPr lang="en-US" sz="1700" baseline="-25000" dirty="0">
                <a:solidFill>
                  <a:schemeClr val="tx2"/>
                </a:solidFill>
                <a:sym typeface="Symbol" pitchFamily="18" charset="2"/>
              </a:rPr>
              <a:t>-1</a:t>
            </a:r>
            <a:r>
              <a:rPr lang="en-US" sz="1700" dirty="0">
                <a:solidFill>
                  <a:schemeClr val="tx2"/>
                </a:solidFill>
                <a:sym typeface="Symbol" pitchFamily="18" charset="2"/>
              </a:rPr>
              <a:t>]</a:t>
            </a:r>
          </a:p>
          <a:p>
            <a:pPr marL="457200" indent="-457200">
              <a:buNone/>
            </a:pPr>
            <a:r>
              <a:rPr lang="en-US" sz="2000" dirty="0">
                <a:sym typeface="Symbol" pitchFamily="18" charset="2"/>
              </a:rPr>
              <a:t>	and returns the ordered set</a:t>
            </a:r>
          </a:p>
          <a:p>
            <a:pPr marL="457200" indent="-457200" algn="ctr">
              <a:buNone/>
            </a:pPr>
            <a:r>
              <a:rPr lang="en-US" sz="1700" dirty="0">
                <a:solidFill>
                  <a:schemeClr val="tx2"/>
                </a:solidFill>
                <a:sym typeface="Symbol" pitchFamily="18" charset="2"/>
              </a:rPr>
              <a:t>[</a:t>
            </a:r>
            <a:r>
              <a:rPr lang="en-US" sz="1700" i="1" dirty="0">
                <a:solidFill>
                  <a:schemeClr val="tx2"/>
                </a:solidFill>
                <a:sym typeface="Symbol" pitchFamily="18" charset="2"/>
              </a:rPr>
              <a:t>I</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0</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0 </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1</a:t>
            </a:r>
            <a:r>
              <a:rPr lang="en-US" sz="1700" dirty="0">
                <a:solidFill>
                  <a:schemeClr val="tx2"/>
                </a:solidFill>
                <a:sym typeface="Symbol" pitchFamily="18" charset="2"/>
              </a:rPr>
              <a:t>), …, (</a:t>
            </a:r>
            <a:r>
              <a:rPr lang="en-US" sz="1700" i="1" dirty="0">
                <a:solidFill>
                  <a:schemeClr val="tx2"/>
                </a:solidFill>
                <a:sym typeface="Symbol" pitchFamily="18" charset="2"/>
              </a:rPr>
              <a:t>a</a:t>
            </a:r>
            <a:r>
              <a:rPr lang="en-US" sz="1700" baseline="-25000" dirty="0">
                <a:solidFill>
                  <a:schemeClr val="tx2"/>
                </a:solidFill>
                <a:sym typeface="Symbol" pitchFamily="18" charset="2"/>
              </a:rPr>
              <a:t>0 </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1 </a:t>
            </a:r>
            <a:r>
              <a:rPr lang="en-US" sz="1700" dirty="0">
                <a:solidFill>
                  <a:schemeClr val="tx2"/>
                </a:solidFill>
                <a:sym typeface="Symbol" pitchFamily="18" charset="2"/>
              </a:rPr>
              <a:t> …  </a:t>
            </a:r>
            <a:r>
              <a:rPr lang="en-US" sz="1700" i="1" dirty="0">
                <a:solidFill>
                  <a:schemeClr val="tx2"/>
                </a:solidFill>
                <a:sym typeface="Symbol" pitchFamily="18" charset="2"/>
              </a:rPr>
              <a:t>a</a:t>
            </a:r>
            <a:r>
              <a:rPr lang="en-US" sz="1700" i="1" baseline="-25000" dirty="0">
                <a:solidFill>
                  <a:schemeClr val="tx2"/>
                </a:solidFill>
                <a:sym typeface="Symbol" pitchFamily="18" charset="2"/>
              </a:rPr>
              <a:t>n</a:t>
            </a:r>
            <a:r>
              <a:rPr lang="en-US" sz="1700" baseline="-25000" dirty="0">
                <a:solidFill>
                  <a:schemeClr val="tx2"/>
                </a:solidFill>
                <a:sym typeface="Symbol" pitchFamily="18" charset="2"/>
              </a:rPr>
              <a:t>-2</a:t>
            </a:r>
            <a:r>
              <a:rPr lang="en-US" sz="1700" dirty="0">
                <a:solidFill>
                  <a:schemeClr val="tx2"/>
                </a:solidFill>
                <a:sym typeface="Symbol" pitchFamily="18" charset="2"/>
              </a:rPr>
              <a:t>)]</a:t>
            </a:r>
            <a:r>
              <a:rPr lang="en-US" sz="1700" dirty="0">
                <a:sym typeface="Symbol" pitchFamily="18" charset="2"/>
              </a:rPr>
              <a:t>.</a:t>
            </a:r>
            <a:br>
              <a:rPr lang="en-US" sz="1700" dirty="0">
                <a:sym typeface="Symbol" pitchFamily="18" charset="2"/>
              </a:rPr>
            </a:br>
            <a:endParaRPr lang="en-US" sz="1700" dirty="0">
              <a:sym typeface="Symbol" pitchFamily="18" charset="2"/>
            </a:endParaRPr>
          </a:p>
          <a:p>
            <a:pPr marL="457200" indent="-457200"/>
            <a:r>
              <a:rPr lang="en-US" sz="2000" dirty="0">
                <a:sym typeface="Symbol" pitchFamily="18" charset="2"/>
              </a:rPr>
              <a:t>Example: </a:t>
            </a:r>
            <a:br>
              <a:rPr lang="en-US" sz="2000" dirty="0">
                <a:sym typeface="Symbol" pitchFamily="18" charset="2"/>
              </a:rPr>
            </a:br>
            <a:r>
              <a:rPr lang="en-US" sz="2000" dirty="0">
                <a:sym typeface="Symbol" pitchFamily="18" charset="2"/>
              </a:rPr>
              <a:t>If  is addition, then scan on the set</a:t>
            </a:r>
          </a:p>
          <a:p>
            <a:pPr marL="457200" indent="-457200" algn="ctr">
              <a:buNone/>
            </a:pPr>
            <a:r>
              <a:rPr lang="en-US" sz="2000" dirty="0">
                <a:solidFill>
                  <a:schemeClr val="tx2"/>
                </a:solidFill>
                <a:sym typeface="Symbol" pitchFamily="18" charset="2"/>
              </a:rPr>
              <a:t>[3 1 7 0 4 1 6 3]</a:t>
            </a:r>
          </a:p>
          <a:p>
            <a:pPr marL="457200" indent="-457200" algn="ctr">
              <a:buNone/>
            </a:pPr>
            <a:r>
              <a:rPr lang="en-US" sz="2000" dirty="0">
                <a:sym typeface="Symbol" pitchFamily="18" charset="2"/>
              </a:rPr>
              <a:t>returns the set </a:t>
            </a:r>
          </a:p>
          <a:p>
            <a:pPr marL="457200" indent="-457200" algn="ctr">
              <a:buNone/>
            </a:pPr>
            <a:r>
              <a:rPr lang="en-US" sz="2000" dirty="0">
                <a:solidFill>
                  <a:schemeClr val="tx2"/>
                </a:solidFill>
                <a:sym typeface="Symbol" pitchFamily="18" charset="2"/>
              </a:rPr>
              <a:t>[0 3 4 11 11 15 16 22]</a:t>
            </a:r>
            <a:endParaRPr lang="en-US" sz="1100" i="1" dirty="0">
              <a:sym typeface="Symbol" pitchFamily="18" charset="2"/>
            </a:endParaRPr>
          </a:p>
        </p:txBody>
      </p:sp>
      <p:sp>
        <p:nvSpPr>
          <p:cNvPr id="605188" name="Text Box 4"/>
          <p:cNvSpPr txBox="1">
            <a:spLocks noChangeArrowheads="1"/>
          </p:cNvSpPr>
          <p:nvPr/>
        </p:nvSpPr>
        <p:spPr bwMode="auto">
          <a:xfrm>
            <a:off x="0" y="6578667"/>
            <a:ext cx="3363686" cy="203133"/>
          </a:xfrm>
          <a:prstGeom prst="rect">
            <a:avLst/>
          </a:prstGeom>
          <a:noFill/>
          <a:ln w="9525">
            <a:noFill/>
            <a:miter lim="800000"/>
            <a:headEnd/>
            <a:tailEnd/>
          </a:ln>
          <a:effectLst/>
        </p:spPr>
        <p:txBody>
          <a:bodyPr wrap="square">
            <a:spAutoFit/>
          </a:bodyPr>
          <a:lstStyle/>
          <a:p>
            <a:pPr marL="0" marR="0" lvl="0" indent="0" algn="ctr" defTabSz="914400" rtl="0" eaLnBrk="1" fontAlgn="auto" latinLnBrk="0" hangingPunct="1">
              <a:lnSpc>
                <a:spcPct val="90000"/>
              </a:lnSpc>
              <a:spcBef>
                <a:spcPct val="20000"/>
              </a:spcBef>
              <a:spcAft>
                <a:spcPts val="0"/>
              </a:spcAft>
              <a:buClrTx/>
              <a:buSzPct val="180000"/>
              <a:buFontTx/>
              <a:buNone/>
              <a:tabLst/>
              <a:defRPr/>
            </a:pPr>
            <a:r>
              <a:rPr kumimoji="0" lang="en-US" sz="800" b="1" i="1" u="none" strike="noStrike" kern="1200" cap="none" spc="0" normalizeH="0" baseline="0" noProof="0" dirty="0">
                <a:ln>
                  <a:noFill/>
                </a:ln>
                <a:solidFill>
                  <a:prstClr val="black"/>
                </a:solidFill>
                <a:effectLst/>
                <a:uLnTx/>
                <a:uFillTx/>
                <a:latin typeface="Arial" pitchFamily="34" charset="0"/>
                <a:ea typeface="+mn-ea"/>
                <a:cs typeface="+mn-cs"/>
                <a:sym typeface="Symbol" pitchFamily="18" charset="2"/>
              </a:rPr>
              <a:t>(From </a:t>
            </a:r>
            <a:r>
              <a:rPr kumimoji="0" lang="en-US" sz="800" b="1" i="1" u="none" strike="noStrike" kern="1200" cap="none" spc="0" normalizeH="0" baseline="0" noProof="0" dirty="0" err="1">
                <a:ln>
                  <a:noFill/>
                </a:ln>
                <a:solidFill>
                  <a:prstClr val="black"/>
                </a:solidFill>
                <a:effectLst/>
                <a:uLnTx/>
                <a:uFillTx/>
                <a:latin typeface="Arial" pitchFamily="34" charset="0"/>
                <a:ea typeface="+mn-ea"/>
                <a:cs typeface="+mn-cs"/>
                <a:sym typeface="Symbol" pitchFamily="18" charset="2"/>
              </a:rPr>
              <a:t>Blelloch</a:t>
            </a:r>
            <a:r>
              <a:rPr kumimoji="0" lang="en-US" sz="800" b="1" i="1" u="none" strike="noStrike" kern="1200" cap="none" spc="0" normalizeH="0" baseline="0" noProof="0" dirty="0">
                <a:ln>
                  <a:noFill/>
                </a:ln>
                <a:solidFill>
                  <a:prstClr val="black"/>
                </a:solidFill>
                <a:effectLst/>
                <a:uLnTx/>
                <a:uFillTx/>
                <a:latin typeface="Arial" pitchFamily="34" charset="0"/>
                <a:ea typeface="+mn-ea"/>
                <a:cs typeface="+mn-cs"/>
                <a:sym typeface="Symbol" pitchFamily="18" charset="2"/>
              </a:rPr>
              <a:t>, 1990, “</a:t>
            </a:r>
            <a:r>
              <a:rPr kumimoji="0" lang="en-US" sz="800" b="1" i="1" u="none" strike="noStrike" kern="1200" cap="none" spc="0" normalizeH="0" baseline="0" noProof="0" dirty="0">
                <a:ln>
                  <a:noFill/>
                </a:ln>
                <a:solidFill>
                  <a:prstClr val="black"/>
                </a:solidFill>
                <a:effectLst/>
                <a:uLnTx/>
                <a:uFillTx/>
                <a:latin typeface="Arial" pitchFamily="34" charset="0"/>
                <a:ea typeface="+mn-ea"/>
                <a:cs typeface="+mn-cs"/>
                <a:sym typeface="Symbol" pitchFamily="18" charset="2"/>
                <a:hlinkClick r:id="rId3"/>
              </a:rPr>
              <a:t>Prefix Sums and Their Applications</a:t>
            </a:r>
            <a:r>
              <a:rPr kumimoji="0" lang="en-US" sz="800" b="1" i="1" u="none" strike="noStrike" kern="1200" cap="none" spc="0" normalizeH="0" baseline="0" noProof="0" dirty="0">
                <a:ln>
                  <a:noFill/>
                </a:ln>
                <a:solidFill>
                  <a:prstClr val="black"/>
                </a:solidFill>
                <a:effectLst/>
                <a:uLnTx/>
                <a:uFillTx/>
                <a:latin typeface="Arial" pitchFamily="34" charset="0"/>
                <a:ea typeface="+mn-ea"/>
                <a:cs typeface="+mn-cs"/>
                <a:sym typeface="Symbol" pitchFamily="18" charset="2"/>
              </a:rPr>
              <a:t>”)</a:t>
            </a:r>
            <a:endParaRPr kumimoji="0" lang="en-US" sz="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605189" name="AutoShape 5"/>
          <p:cNvSpPr>
            <a:spLocks noChangeArrowheads="1"/>
          </p:cNvSpPr>
          <p:nvPr/>
        </p:nvSpPr>
        <p:spPr bwMode="auto">
          <a:xfrm>
            <a:off x="7620000" y="3886200"/>
            <a:ext cx="2819400" cy="1066800"/>
          </a:xfrm>
          <a:prstGeom prst="wedgeRectCallout">
            <a:avLst>
              <a:gd name="adj1" fmla="val -48648"/>
              <a:gd name="adj2" fmla="val 86755"/>
            </a:avLst>
          </a:prstGeom>
          <a:solidFill>
            <a:schemeClr val="accent1"/>
          </a:solidFill>
          <a:ln w="9525">
            <a:solidFill>
              <a:schemeClr val="tx1"/>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Palatino" pitchFamily="18" charset="0"/>
                <a:ea typeface="+mn-ea"/>
                <a:cs typeface="+mn-cs"/>
              </a:rPr>
              <a:t>Exclusive scan: last input element is not included in the result</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77229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pPr eaLnBrk="1" hangingPunct="1">
              <a:defRPr/>
            </a:pPr>
            <a:r>
              <a:rPr lang="en-US" sz="3200" dirty="0"/>
              <a:t>Prefix scan: comes in two main flavors</a:t>
            </a:r>
          </a:p>
        </p:txBody>
      </p:sp>
      <p:sp>
        <p:nvSpPr>
          <p:cNvPr id="43012" name="Rectangle 3"/>
          <p:cNvSpPr>
            <a:spLocks noGrp="1" noChangeArrowheads="1"/>
          </p:cNvSpPr>
          <p:nvPr>
            <p:ph idx="1"/>
          </p:nvPr>
        </p:nvSpPr>
        <p:spPr/>
        <p:txBody>
          <a:bodyPr/>
          <a:lstStyle/>
          <a:p>
            <a:pPr eaLnBrk="1" hangingPunct="1"/>
            <a:r>
              <a:rPr lang="en-US" sz="2000" dirty="0"/>
              <a:t>On previous page: “exclusive scan”</a:t>
            </a:r>
          </a:p>
          <a:p>
            <a:pPr marL="457200" indent="-457200" algn="ctr">
              <a:buNone/>
            </a:pPr>
            <a:r>
              <a:rPr lang="en-US" sz="1800" dirty="0">
                <a:solidFill>
                  <a:schemeClr val="tx2"/>
                </a:solidFill>
                <a:sym typeface="Symbol" pitchFamily="18" charset="2"/>
              </a:rPr>
              <a:t>[3 1 7 0 4 1 6 3]</a:t>
            </a:r>
          </a:p>
          <a:p>
            <a:pPr marL="457200" indent="-457200" algn="ctr">
              <a:buNone/>
            </a:pPr>
            <a:r>
              <a:rPr lang="en-US" sz="1800" dirty="0">
                <a:sym typeface="Symbol" pitchFamily="18" charset="2"/>
              </a:rPr>
              <a:t>returns the set </a:t>
            </a:r>
          </a:p>
          <a:p>
            <a:pPr marL="457200" indent="-457200" algn="ctr">
              <a:buNone/>
            </a:pPr>
            <a:r>
              <a:rPr lang="en-US" sz="1800" dirty="0">
                <a:solidFill>
                  <a:schemeClr val="tx2"/>
                </a:solidFill>
                <a:sym typeface="Symbol" pitchFamily="18" charset="2"/>
              </a:rPr>
              <a:t>[0 3 4 11 11 15 16 22]</a:t>
            </a:r>
            <a:endParaRPr lang="en-US" sz="1050" i="1" dirty="0">
              <a:sym typeface="Symbol" pitchFamily="18" charset="2"/>
            </a:endParaRPr>
          </a:p>
          <a:p>
            <a:pPr eaLnBrk="1" hangingPunct="1"/>
            <a:endParaRPr lang="en-US" sz="1800" dirty="0"/>
          </a:p>
          <a:p>
            <a:pPr eaLnBrk="1" hangingPunct="1"/>
            <a:r>
              <a:rPr lang="en-US" sz="2000" dirty="0"/>
              <a:t>There is also an “inclusive scan” flavor</a:t>
            </a:r>
          </a:p>
          <a:p>
            <a:pPr marL="457200" indent="-457200" algn="ctr">
              <a:buNone/>
            </a:pPr>
            <a:r>
              <a:rPr lang="en-US" sz="1800" dirty="0">
                <a:solidFill>
                  <a:schemeClr val="tx2"/>
                </a:solidFill>
                <a:sym typeface="Symbol" pitchFamily="18" charset="2"/>
              </a:rPr>
              <a:t>[3 1 7 0 4 1 6 3]</a:t>
            </a:r>
          </a:p>
          <a:p>
            <a:pPr marL="457200" indent="-457200" algn="ctr">
              <a:buNone/>
            </a:pPr>
            <a:r>
              <a:rPr lang="en-US" sz="1800" dirty="0">
                <a:sym typeface="Symbol" pitchFamily="18" charset="2"/>
              </a:rPr>
              <a:t>returns the set </a:t>
            </a:r>
          </a:p>
          <a:p>
            <a:pPr marL="457200" indent="-457200" algn="ctr">
              <a:buNone/>
            </a:pPr>
            <a:r>
              <a:rPr lang="en-US" sz="1800" dirty="0">
                <a:solidFill>
                  <a:schemeClr val="tx2"/>
                </a:solidFill>
                <a:sym typeface="Symbol" pitchFamily="18" charset="2"/>
              </a:rPr>
              <a:t>[3 4 11 11 15 16 22 25]</a:t>
            </a:r>
            <a:endParaRPr lang="en-US" sz="1050" i="1" dirty="0">
              <a:sym typeface="Symbol" pitchFamily="18" charset="2"/>
            </a:endParaRPr>
          </a:p>
          <a:p>
            <a:pPr eaLnBrk="1" hangingPunct="1"/>
            <a:endParaRPr lang="en-US" sz="1800" dirty="0"/>
          </a:p>
          <a:p>
            <a:pPr eaLnBrk="1" hangingPunct="1"/>
            <a:endParaRPr lang="en-US" sz="1800" dirty="0"/>
          </a:p>
          <a:p>
            <a:pPr eaLnBrk="1" hangingPunct="1"/>
            <a:r>
              <a:rPr lang="en-US" sz="2000" dirty="0"/>
              <a:t>They are equally useful; moreover, if one is available, the other one can be quickly obtained</a:t>
            </a:r>
          </a:p>
        </p:txBody>
      </p:sp>
      <p:sp>
        <p:nvSpPr>
          <p:cNvPr id="4301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5F23B71-3878-4E4F-B45F-8C1754259B5E}"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Tree>
    <p:extLst>
      <p:ext uri="{BB962C8B-B14F-4D97-AF65-F5344CB8AC3E}">
        <p14:creationId xmlns:p14="http://schemas.microsoft.com/office/powerpoint/2010/main" val="42062675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p:cNvSpPr>
            <a:spLocks noGrp="1" noChangeArrowheads="1"/>
          </p:cNvSpPr>
          <p:nvPr>
            <p:ph type="title"/>
          </p:nvPr>
        </p:nvSpPr>
        <p:spPr/>
        <p:txBody>
          <a:bodyPr/>
          <a:lstStyle/>
          <a:p>
            <a:r>
              <a:rPr lang="en-US" dirty="0"/>
              <a:t>Scan on the CPU </a:t>
            </a:r>
            <a:r>
              <a:rPr lang="en-US" sz="1800" dirty="0"/>
              <a:t>[as is, it computes exclusive scan]</a:t>
            </a:r>
          </a:p>
        </p:txBody>
      </p:sp>
      <mc:AlternateContent xmlns:mc="http://schemas.openxmlformats.org/markup-compatibility/2006" xmlns:a14="http://schemas.microsoft.com/office/drawing/2010/main">
        <mc:Choice Requires="a14">
          <p:sp>
            <p:nvSpPr>
              <p:cNvPr id="609283" name="Rectangle 3"/>
              <p:cNvSpPr>
                <a:spLocks noGrp="1" noChangeArrowheads="1"/>
              </p:cNvSpPr>
              <p:nvPr>
                <p:ph type="body" idx="4294967295"/>
              </p:nvPr>
            </p:nvSpPr>
            <p:spPr>
              <a:xfrm>
                <a:off x="376521" y="4114800"/>
                <a:ext cx="8229600" cy="2243138"/>
              </a:xfrm>
            </p:spPr>
            <p:txBody>
              <a:bodyPr/>
              <a:lstStyle/>
              <a:p>
                <a:pPr marL="457200" indent="-457200"/>
                <a:r>
                  <a:rPr lang="en-US" sz="2200" dirty="0"/>
                  <a:t>Just add each element to the sum of the elements before it</a:t>
                </a:r>
              </a:p>
              <a:p>
                <a:pPr marL="806450" lvl="1" indent="-457200"/>
                <a:endParaRPr lang="en-US" sz="1800" dirty="0"/>
              </a:p>
              <a:p>
                <a:pPr marL="457200" indent="-457200"/>
                <a:r>
                  <a:rPr lang="en-US" sz="2200" dirty="0"/>
                  <a:t>Trivial, but sequential</a:t>
                </a:r>
              </a:p>
              <a:p>
                <a:pPr marL="806450" lvl="1" indent="-457200"/>
                <a:r>
                  <a:rPr lang="en-US" sz="1800" dirty="0"/>
                  <a:t>Tempting to say that algorithms don’t come more sequential than this…</a:t>
                </a:r>
              </a:p>
              <a:p>
                <a:pPr marL="806450" lvl="1" indent="-457200"/>
                <a:endParaRPr lang="en-US" sz="1800" dirty="0"/>
              </a:p>
              <a:p>
                <a:pPr marL="457200" indent="-457200"/>
                <a:r>
                  <a:rPr lang="en-US" sz="2200" dirty="0"/>
                  <a:t>Requires exactly </a:t>
                </a:r>
                <a14:m>
                  <m:oMath xmlns:m="http://schemas.openxmlformats.org/officeDocument/2006/math">
                    <m:r>
                      <a:rPr lang="en-US" sz="2200" i="1" dirty="0" smtClean="0">
                        <a:latin typeface="Cambria Math" panose="02040503050406030204" pitchFamily="18" charset="0"/>
                      </a:rPr>
                      <m:t>𝑛</m:t>
                    </m:r>
                    <m:r>
                      <a:rPr lang="en-US" sz="2200" i="1" dirty="0" smtClean="0">
                        <a:latin typeface="Cambria Math" panose="02040503050406030204" pitchFamily="18" charset="0"/>
                      </a:rPr>
                      <m:t>−1</m:t>
                    </m:r>
                  </m:oMath>
                </a14:m>
                <a:r>
                  <a:rPr lang="en-US" sz="2200" dirty="0"/>
                  <a:t> adds</a:t>
                </a:r>
              </a:p>
            </p:txBody>
          </p:sp>
        </mc:Choice>
        <mc:Fallback xmlns="">
          <p:sp>
            <p:nvSpPr>
              <p:cNvPr id="609283" name="Rectangle 3"/>
              <p:cNvSpPr>
                <a:spLocks noGrp="1" noRot="1" noChangeAspect="1" noMove="1" noResize="1" noEditPoints="1" noAdjustHandles="1" noChangeArrowheads="1" noChangeShapeType="1" noTextEdit="1"/>
              </p:cNvSpPr>
              <p:nvPr>
                <p:ph type="body" idx="4294967295"/>
              </p:nvPr>
            </p:nvSpPr>
            <p:spPr>
              <a:xfrm>
                <a:off x="376521" y="4114800"/>
                <a:ext cx="8229600" cy="2243138"/>
              </a:xfrm>
              <a:blipFill>
                <a:blip r:embed="rId3"/>
                <a:stretch>
                  <a:fillRect l="-889" t="-3533" b="-2717"/>
                </a:stretch>
              </a:blipFill>
            </p:spPr>
            <p:txBody>
              <a:bodyPr/>
              <a:lstStyle/>
              <a:p>
                <a:r>
                  <a:rPr lang="en-US">
                    <a:noFill/>
                  </a:rPr>
                  <a:t> </a:t>
                </a:r>
              </a:p>
            </p:txBody>
          </p:sp>
        </mc:Fallback>
      </mc:AlternateContent>
      <p:sp>
        <p:nvSpPr>
          <p:cNvPr id="2" name="Rectangle 1"/>
          <p:cNvSpPr/>
          <p:nvPr/>
        </p:nvSpPr>
        <p:spPr>
          <a:xfrm>
            <a:off x="2263987" y="1223433"/>
            <a:ext cx="72390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scan(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scanned,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input,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length)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scanned[0]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1; i &lt; length;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scanned[i] = input[i-1] + scanned[i-1];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Left Brace 3">
            <a:extLst>
              <a:ext uri="{FF2B5EF4-FFF2-40B4-BE49-F238E27FC236}">
                <a16:creationId xmlns:a16="http://schemas.microsoft.com/office/drawing/2014/main" id="{70EB9060-1E83-491B-8E0C-F3E92E64DDF3}"/>
              </a:ext>
            </a:extLst>
          </p:cNvPr>
          <p:cNvSpPr/>
          <p:nvPr/>
        </p:nvSpPr>
        <p:spPr>
          <a:xfrm rot="5400000">
            <a:off x="4334291" y="862024"/>
            <a:ext cx="383977" cy="6139547"/>
          </a:xfrm>
          <a:prstGeom prst="leftBrace">
            <a:avLst>
              <a:gd name="adj1" fmla="val 52681"/>
              <a:gd name="adj2" fmla="val 53707"/>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rrow: Right 4">
            <a:extLst>
              <a:ext uri="{FF2B5EF4-FFF2-40B4-BE49-F238E27FC236}">
                <a16:creationId xmlns:a16="http://schemas.microsoft.com/office/drawing/2014/main" id="{3E6B9C88-FAFB-4ECC-9A2C-183477BD02EC}"/>
              </a:ext>
            </a:extLst>
          </p:cNvPr>
          <p:cNvSpPr/>
          <p:nvPr/>
        </p:nvSpPr>
        <p:spPr>
          <a:xfrm rot="16200000">
            <a:off x="3970976" y="3200231"/>
            <a:ext cx="656176" cy="290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9370364"/>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p:txBody>
          <a:bodyPr/>
          <a:lstStyle/>
          <a:p>
            <a:r>
              <a:rPr lang="en-US" dirty="0"/>
              <a:t>Applications of prefix scan</a:t>
            </a:r>
          </a:p>
        </p:txBody>
      </p:sp>
      <p:sp>
        <p:nvSpPr>
          <p:cNvPr id="607235" name="Rectangle 3"/>
          <p:cNvSpPr>
            <a:spLocks noGrp="1" noChangeArrowheads="1"/>
          </p:cNvSpPr>
          <p:nvPr>
            <p:ph type="body" idx="4294967295"/>
          </p:nvPr>
        </p:nvSpPr>
        <p:spPr>
          <a:xfrm>
            <a:off x="177801" y="2022098"/>
            <a:ext cx="7467600" cy="3581400"/>
          </a:xfrm>
        </p:spPr>
        <p:txBody>
          <a:bodyPr/>
          <a:lstStyle/>
          <a:p>
            <a:pPr marL="457200" indent="-457200">
              <a:lnSpc>
                <a:spcPct val="80000"/>
              </a:lnSpc>
            </a:pPr>
            <a:r>
              <a:rPr lang="en-US" sz="2200" dirty="0"/>
              <a:t>Scan is a simple and useful parallel building block</a:t>
            </a:r>
          </a:p>
          <a:p>
            <a:pPr marL="974725" lvl="1" indent="-403225">
              <a:lnSpc>
                <a:spcPct val="80000"/>
              </a:lnSpc>
            </a:pPr>
            <a:r>
              <a:rPr lang="en-US" dirty="0"/>
              <a:t>Convert recurrences </a:t>
            </a:r>
            <a:r>
              <a:rPr lang="en-US" u="sng" dirty="0"/>
              <a:t>from sequential</a:t>
            </a:r>
            <a:r>
              <a:rPr lang="en-US" dirty="0"/>
              <a:t> …  </a:t>
            </a:r>
            <a:br>
              <a:rPr lang="en-US" dirty="0"/>
            </a:br>
            <a:r>
              <a:rPr lang="en-US" dirty="0"/>
              <a:t>   </a:t>
            </a:r>
            <a:r>
              <a:rPr lang="en-US" dirty="0">
                <a:solidFill>
                  <a:srgbClr val="0000FF"/>
                </a:solidFill>
                <a:latin typeface="Courier New" pitchFamily="49" charset="0"/>
              </a:rPr>
              <a:t>out[0] = f(0)</a:t>
            </a:r>
          </a:p>
          <a:p>
            <a:pPr marL="571500" lvl="1" indent="0">
              <a:lnSpc>
                <a:spcPct val="80000"/>
              </a:lnSpc>
              <a:buNone/>
            </a:pPr>
            <a:r>
              <a:rPr lang="en-US" dirty="0">
                <a:solidFill>
                  <a:srgbClr val="0000FF"/>
                </a:solidFill>
                <a:latin typeface="Courier New" pitchFamily="49" charset="0"/>
              </a:rPr>
              <a:t>    for(j=1;j&lt;</a:t>
            </a:r>
            <a:r>
              <a:rPr lang="en-US" dirty="0" err="1">
                <a:solidFill>
                  <a:srgbClr val="0000FF"/>
                </a:solidFill>
                <a:latin typeface="Courier New" pitchFamily="49" charset="0"/>
              </a:rPr>
              <a:t>n;j</a:t>
            </a:r>
            <a:r>
              <a:rPr lang="en-US" dirty="0">
                <a:solidFill>
                  <a:srgbClr val="0000FF"/>
                </a:solidFill>
                <a:latin typeface="Courier New" pitchFamily="49" charset="0"/>
              </a:rPr>
              <a:t>++)</a:t>
            </a:r>
            <a:br>
              <a:rPr lang="en-US" dirty="0">
                <a:solidFill>
                  <a:srgbClr val="0000FF"/>
                </a:solidFill>
                <a:latin typeface="Courier New" pitchFamily="49" charset="0"/>
              </a:rPr>
            </a:br>
            <a:r>
              <a:rPr lang="en-US" dirty="0">
                <a:solidFill>
                  <a:srgbClr val="0000FF"/>
                </a:solidFill>
                <a:latin typeface="Courier New" pitchFamily="49" charset="0"/>
              </a:rPr>
              <a:t>    	out[j] = out[j-1] + f(j);</a:t>
            </a:r>
            <a:br>
              <a:rPr lang="en-US" dirty="0">
                <a:solidFill>
                  <a:schemeClr val="tx2"/>
                </a:solidFill>
                <a:latin typeface="Courier New" pitchFamily="49" charset="0"/>
              </a:rPr>
            </a:br>
            <a:r>
              <a:rPr lang="en-US" dirty="0">
                <a:solidFill>
                  <a:schemeClr val="tx2"/>
                </a:solidFill>
                <a:latin typeface="Courier New" pitchFamily="49" charset="0"/>
              </a:rPr>
              <a:t>	</a:t>
            </a:r>
            <a:endParaRPr lang="en-US" dirty="0"/>
          </a:p>
          <a:p>
            <a:pPr marL="974725" lvl="1" indent="-403225">
              <a:lnSpc>
                <a:spcPct val="80000"/>
              </a:lnSpc>
            </a:pPr>
            <a:r>
              <a:rPr lang="en-US" dirty="0"/>
              <a:t>… </a:t>
            </a:r>
            <a:r>
              <a:rPr lang="en-US" u="sng" dirty="0"/>
              <a:t>into parallel</a:t>
            </a:r>
            <a:r>
              <a:rPr lang="en-US" dirty="0"/>
              <a:t>:</a:t>
            </a:r>
          </a:p>
          <a:p>
            <a:pPr marL="974725" lvl="1" indent="-403225">
              <a:lnSpc>
                <a:spcPct val="80000"/>
              </a:lnSpc>
              <a:buNone/>
            </a:pPr>
            <a:r>
              <a:rPr lang="en-US" dirty="0"/>
              <a:t>	  </a:t>
            </a:r>
            <a:r>
              <a:rPr lang="en-US" dirty="0" err="1">
                <a:solidFill>
                  <a:srgbClr val="0000FF"/>
                </a:solidFill>
                <a:latin typeface="Courier New" pitchFamily="49" charset="0"/>
              </a:rPr>
              <a:t>forall</a:t>
            </a:r>
            <a:r>
              <a:rPr lang="en-US" dirty="0">
                <a:solidFill>
                  <a:srgbClr val="0000FF"/>
                </a:solidFill>
                <a:latin typeface="Courier New" pitchFamily="49" charset="0"/>
              </a:rPr>
              <a:t>(j) in parallel</a:t>
            </a:r>
          </a:p>
          <a:p>
            <a:pPr marL="974725" lvl="1" indent="-403225">
              <a:lnSpc>
                <a:spcPct val="80000"/>
              </a:lnSpc>
              <a:buNone/>
            </a:pPr>
            <a:r>
              <a:rPr lang="en-US" dirty="0">
                <a:solidFill>
                  <a:srgbClr val="0000FF"/>
                </a:solidFill>
                <a:latin typeface="Courier New" pitchFamily="49" charset="0"/>
              </a:rPr>
              <a:t>		temp[j] = f(j);</a:t>
            </a:r>
            <a:br>
              <a:rPr lang="en-US" dirty="0">
                <a:solidFill>
                  <a:srgbClr val="0000FF"/>
                </a:solidFill>
                <a:latin typeface="Courier New" pitchFamily="49" charset="0"/>
              </a:rPr>
            </a:br>
            <a:r>
              <a:rPr lang="en-US" dirty="0">
                <a:solidFill>
                  <a:srgbClr val="0000FF"/>
                </a:solidFill>
                <a:latin typeface="Courier New" pitchFamily="49" charset="0"/>
              </a:rPr>
              <a:t> scan(out, temp);</a:t>
            </a:r>
          </a:p>
          <a:p>
            <a:pPr marL="1395413" lvl="3" indent="-457200">
              <a:lnSpc>
                <a:spcPct val="80000"/>
              </a:lnSpc>
            </a:pPr>
            <a:endParaRPr lang="en-US" sz="1200" dirty="0">
              <a:solidFill>
                <a:srgbClr val="0000FF"/>
              </a:solidFill>
            </a:endParaRPr>
          </a:p>
        </p:txBody>
      </p:sp>
      <p:sp>
        <p:nvSpPr>
          <p:cNvPr id="607239" name="Rectangle 7"/>
          <p:cNvSpPr>
            <a:spLocks noChangeArrowheads="1"/>
          </p:cNvSpPr>
          <p:nvPr/>
        </p:nvSpPr>
        <p:spPr bwMode="auto">
          <a:xfrm>
            <a:off x="177801" y="6613525"/>
            <a:ext cx="714375" cy="24447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itchFamily="34" charset="0"/>
                <a:ea typeface="+mn-ea"/>
                <a:cs typeface="+mn-cs"/>
              </a:rPr>
              <a:t>HK-UIUC</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CD35FB99-8E96-4406-B0E9-8C5198B0BF68}"/>
              </a:ext>
            </a:extLst>
          </p:cNvPr>
          <p:cNvGrpSpPr/>
          <p:nvPr/>
        </p:nvGrpSpPr>
        <p:grpSpPr>
          <a:xfrm>
            <a:off x="6096000" y="2457893"/>
            <a:ext cx="3368753" cy="2521132"/>
            <a:chOff x="6324600" y="1332411"/>
            <a:chExt cx="3368753" cy="2521132"/>
          </a:xfrm>
        </p:grpSpPr>
        <p:sp>
          <p:nvSpPr>
            <p:cNvPr id="3" name="Right Brace 2">
              <a:extLst>
                <a:ext uri="{FF2B5EF4-FFF2-40B4-BE49-F238E27FC236}">
                  <a16:creationId xmlns:a16="http://schemas.microsoft.com/office/drawing/2014/main" id="{E4197F97-919A-4465-AF3D-61EF79B12E45}"/>
                </a:ext>
              </a:extLst>
            </p:cNvPr>
            <p:cNvSpPr/>
            <p:nvPr/>
          </p:nvSpPr>
          <p:spPr>
            <a:xfrm>
              <a:off x="6324600" y="1332411"/>
              <a:ext cx="402771" cy="2521132"/>
            </a:xfrm>
            <a:prstGeom prst="rightBrace">
              <a:avLst>
                <a:gd name="adj1" fmla="val 39144"/>
                <a:gd name="adj2" fmla="val 50000"/>
              </a:avLst>
            </a:prstGeom>
            <a:ln w="2222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6431813-A245-4E8E-9CC6-1193FD8FCB84}"/>
                </a:ext>
              </a:extLst>
            </p:cNvPr>
            <p:cNvSpPr txBox="1"/>
            <p:nvPr/>
          </p:nvSpPr>
          <p:spPr>
            <a:xfrm>
              <a:off x="6867707" y="1841853"/>
              <a:ext cx="282564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Reflect on this: ingenious way of opening a door for parallel computing…</a:t>
              </a:r>
            </a:p>
          </p:txBody>
        </p:sp>
      </p:grpSp>
      <p:sp>
        <p:nvSpPr>
          <p:cNvPr id="4" name="Content Placeholder 3">
            <a:extLst>
              <a:ext uri="{FF2B5EF4-FFF2-40B4-BE49-F238E27FC236}">
                <a16:creationId xmlns:a16="http://schemas.microsoft.com/office/drawing/2014/main" id="{E087FEBE-3DFB-75EF-9415-D98EC38ACC1C}"/>
              </a:ext>
            </a:extLst>
          </p:cNvPr>
          <p:cNvSpPr txBox="1">
            <a:spLocks/>
          </p:cNvSpPr>
          <p:nvPr/>
        </p:nvSpPr>
        <p:spPr>
          <a:xfrm>
            <a:off x="9198560" y="3606244"/>
            <a:ext cx="2993440" cy="329605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ct val="20000"/>
              </a:spcBef>
              <a:buClr>
                <a:schemeClr val="tx2"/>
              </a:buClr>
              <a:buSzPct val="70000"/>
              <a:buFont typeface="Wingdings" pitchFamily="2" charset="2"/>
              <a:buChar char="l"/>
            </a:pPr>
            <a:r>
              <a:rPr lang="en-US" sz="2000" dirty="0">
                <a:latin typeface="Arial" pitchFamily="34" charset="0"/>
              </a:rPr>
              <a:t>Radix sort</a:t>
            </a:r>
          </a:p>
          <a:p>
            <a:pPr marL="457200" indent="-457200">
              <a:spcBef>
                <a:spcPct val="20000"/>
              </a:spcBef>
              <a:buClr>
                <a:schemeClr val="tx2"/>
              </a:buClr>
              <a:buSzPct val="70000"/>
              <a:buFont typeface="Wingdings" pitchFamily="2" charset="2"/>
              <a:buChar char="l"/>
            </a:pPr>
            <a:r>
              <a:rPr lang="en-US" sz="2000" dirty="0">
                <a:latin typeface="Arial" pitchFamily="34" charset="0"/>
              </a:rPr>
              <a:t>Quicksort</a:t>
            </a:r>
          </a:p>
          <a:p>
            <a:pPr marL="457200" indent="-457200">
              <a:spcBef>
                <a:spcPct val="20000"/>
              </a:spcBef>
              <a:buClr>
                <a:schemeClr val="tx2"/>
              </a:buClr>
              <a:buSzPct val="70000"/>
              <a:buFont typeface="Wingdings" pitchFamily="2" charset="2"/>
              <a:buChar char="l"/>
            </a:pPr>
            <a:r>
              <a:rPr lang="en-US" sz="2000" dirty="0">
                <a:latin typeface="Arial" pitchFamily="34" charset="0"/>
              </a:rPr>
              <a:t>String comparison</a:t>
            </a:r>
          </a:p>
          <a:p>
            <a:pPr marL="457200" indent="-457200">
              <a:spcBef>
                <a:spcPct val="20000"/>
              </a:spcBef>
              <a:buClr>
                <a:schemeClr val="tx2"/>
              </a:buClr>
              <a:buSzPct val="70000"/>
              <a:buFont typeface="Wingdings" pitchFamily="2" charset="2"/>
              <a:buChar char="l"/>
            </a:pPr>
            <a:r>
              <a:rPr lang="en-US" sz="2000" dirty="0">
                <a:latin typeface="Arial" pitchFamily="34" charset="0"/>
              </a:rPr>
              <a:t>Lexical analysis</a:t>
            </a:r>
          </a:p>
          <a:p>
            <a:pPr marL="457200" indent="-457200">
              <a:spcBef>
                <a:spcPct val="20000"/>
              </a:spcBef>
              <a:buClr>
                <a:schemeClr val="tx2"/>
              </a:buClr>
              <a:buSzPct val="70000"/>
              <a:buFont typeface="Wingdings" pitchFamily="2" charset="2"/>
              <a:buChar char="l"/>
            </a:pPr>
            <a:r>
              <a:rPr lang="en-US" sz="2000" dirty="0">
                <a:latin typeface="Arial" pitchFamily="34" charset="0"/>
              </a:rPr>
              <a:t>Stream compaction</a:t>
            </a:r>
          </a:p>
          <a:p>
            <a:pPr marL="457200" indent="-457200">
              <a:spcBef>
                <a:spcPct val="20000"/>
              </a:spcBef>
              <a:buClr>
                <a:schemeClr val="tx2"/>
              </a:buClr>
              <a:buSzPct val="70000"/>
              <a:buFont typeface="Wingdings" pitchFamily="2" charset="2"/>
              <a:buChar char="l"/>
            </a:pPr>
            <a:r>
              <a:rPr lang="en-US" sz="2000" dirty="0">
                <a:latin typeface="Arial" pitchFamily="34" charset="0"/>
              </a:rPr>
              <a:t>Polynomial evaluation</a:t>
            </a:r>
          </a:p>
          <a:p>
            <a:pPr marL="457200" indent="-457200">
              <a:spcBef>
                <a:spcPct val="20000"/>
              </a:spcBef>
              <a:buClr>
                <a:schemeClr val="tx2"/>
              </a:buClr>
              <a:buSzPct val="70000"/>
              <a:buFont typeface="Wingdings" pitchFamily="2" charset="2"/>
              <a:buChar char="l"/>
            </a:pPr>
            <a:r>
              <a:rPr lang="en-US" sz="2000" dirty="0">
                <a:latin typeface="Arial" pitchFamily="34" charset="0"/>
              </a:rPr>
              <a:t>Solving recurrences</a:t>
            </a:r>
          </a:p>
          <a:p>
            <a:pPr marL="457200" indent="-457200">
              <a:spcBef>
                <a:spcPct val="20000"/>
              </a:spcBef>
              <a:buClr>
                <a:schemeClr val="tx2"/>
              </a:buClr>
              <a:buSzPct val="70000"/>
              <a:buFont typeface="Wingdings" pitchFamily="2" charset="2"/>
              <a:buChar char="l"/>
            </a:pPr>
            <a:r>
              <a:rPr lang="en-US" sz="2000" dirty="0">
                <a:latin typeface="Arial" pitchFamily="34" charset="0"/>
              </a:rPr>
              <a:t>Tree operations</a:t>
            </a:r>
          </a:p>
          <a:p>
            <a:pPr marL="457200" indent="-457200">
              <a:spcBef>
                <a:spcPct val="20000"/>
              </a:spcBef>
              <a:buClr>
                <a:schemeClr val="tx2"/>
              </a:buClr>
              <a:buSzPct val="70000"/>
              <a:buFont typeface="Wingdings" pitchFamily="2" charset="2"/>
              <a:buChar char="l"/>
            </a:pPr>
            <a:r>
              <a:rPr lang="en-US" sz="2000" dirty="0">
                <a:latin typeface="Arial" pitchFamily="34" charset="0"/>
              </a:rPr>
              <a:t>Histograms</a:t>
            </a:r>
          </a:p>
          <a:p>
            <a:pPr marL="457200" indent="-457200">
              <a:spcBef>
                <a:spcPct val="20000"/>
              </a:spcBef>
              <a:buClr>
                <a:schemeClr val="tx2"/>
              </a:buClr>
              <a:buSzPct val="70000"/>
              <a:buFont typeface="Wingdings" pitchFamily="2" charset="2"/>
              <a:buChar char="l"/>
            </a:pPr>
            <a:r>
              <a:rPr lang="en-US" sz="2000" dirty="0">
                <a:latin typeface="Arial" pitchFamily="34" charset="0"/>
              </a:rPr>
              <a:t>Etc.</a:t>
            </a:r>
          </a:p>
        </p:txBody>
      </p:sp>
    </p:spTree>
    <p:extLst>
      <p:ext uri="{BB962C8B-B14F-4D97-AF65-F5344CB8AC3E}">
        <p14:creationId xmlns:p14="http://schemas.microsoft.com/office/powerpoint/2010/main" val="3171282924"/>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7AF615-F894-4DE1-A890-12BB7EDDACB2}"/>
              </a:ext>
            </a:extLst>
          </p:cNvPr>
          <p:cNvSpPr>
            <a:spLocks noGrp="1"/>
          </p:cNvSpPr>
          <p:nvPr>
            <p:ph type="title"/>
          </p:nvPr>
        </p:nvSpPr>
        <p:spPr/>
        <p:txBody>
          <a:bodyPr/>
          <a:lstStyle/>
          <a:p>
            <a:r>
              <a:rPr lang="en-US" dirty="0"/>
              <a:t>Algorithm Intuition…</a:t>
            </a:r>
          </a:p>
        </p:txBody>
      </p:sp>
      <p:sp>
        <p:nvSpPr>
          <p:cNvPr id="8" name="Content Placeholder 7">
            <a:extLst>
              <a:ext uri="{FF2B5EF4-FFF2-40B4-BE49-F238E27FC236}">
                <a16:creationId xmlns:a16="http://schemas.microsoft.com/office/drawing/2014/main" id="{456A73F4-DAB5-4801-8F21-75B62EA505A9}"/>
              </a:ext>
            </a:extLst>
          </p:cNvPr>
          <p:cNvSpPr>
            <a:spLocks noGrp="1"/>
          </p:cNvSpPr>
          <p:nvPr>
            <p:ph idx="1"/>
          </p:nvPr>
        </p:nvSpPr>
        <p:spPr/>
        <p:txBody>
          <a:bodyPr/>
          <a:lstStyle/>
          <a:p>
            <a:endParaRPr lang="en-US" dirty="0"/>
          </a:p>
          <a:p>
            <a:endParaRPr lang="en-US" dirty="0"/>
          </a:p>
          <a:p>
            <a:r>
              <a:rPr lang="en-US" dirty="0"/>
              <a:t>For each algorithm, the last entry of the array “anchors” the algorithm</a:t>
            </a:r>
          </a:p>
          <a:p>
            <a:pPr lvl="1"/>
            <a:r>
              <a:rPr lang="en-US" dirty="0"/>
              <a:t>That is, the last entry of the array is modified in each step of the algorithm</a:t>
            </a:r>
          </a:p>
          <a:p>
            <a:pPr lvl="2"/>
            <a:r>
              <a:rPr lang="en-US" sz="2000" dirty="0"/>
              <a:t>No other element is updated so frequently</a:t>
            </a:r>
          </a:p>
        </p:txBody>
      </p:sp>
      <p:sp>
        <p:nvSpPr>
          <p:cNvPr id="5" name="Slide Number Placeholder 4">
            <a:extLst>
              <a:ext uri="{FF2B5EF4-FFF2-40B4-BE49-F238E27FC236}">
                <a16:creationId xmlns:a16="http://schemas.microsoft.com/office/drawing/2014/main" id="{D0CD94C0-CDCF-4C69-943B-808AD2E1EE9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3014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[New topic]</a:t>
            </a:r>
            <a:r>
              <a:rPr lang="en-US" dirty="0"/>
              <a:t>Pipelining vs. Multiple-Issue</a:t>
            </a:r>
          </a:p>
        </p:txBody>
      </p:sp>
      <p:sp>
        <p:nvSpPr>
          <p:cNvPr id="3" name="Content Placeholder 2"/>
          <p:cNvSpPr>
            <a:spLocks noGrp="1"/>
          </p:cNvSpPr>
          <p:nvPr>
            <p:ph idx="1"/>
          </p:nvPr>
        </p:nvSpPr>
        <p:spPr>
          <a:xfrm>
            <a:off x="147344" y="904126"/>
            <a:ext cx="11960872" cy="5712431"/>
          </a:xfrm>
        </p:spPr>
        <p:txBody>
          <a:bodyPr>
            <a:normAutofit/>
          </a:bodyPr>
          <a:lstStyle/>
          <a:p>
            <a:r>
              <a:rPr lang="en-US" sz="2000" dirty="0"/>
              <a:t>Multiple-issue: In sequential computing, a multiple-issue processor core has the hardware chops to issue more than one instruction per cycle</a:t>
            </a:r>
          </a:p>
          <a:p>
            <a:pPr marL="0" indent="0">
              <a:buNone/>
            </a:pPr>
            <a:endParaRPr lang="en-US" sz="1600" dirty="0"/>
          </a:p>
          <a:p>
            <a:r>
              <a:rPr lang="en-US" sz="2000" dirty="0"/>
              <a:t>Pipelining different than “Multiple-Issue,” which is another way of speeding up execution</a:t>
            </a:r>
          </a:p>
          <a:p>
            <a:pPr lvl="1"/>
            <a:r>
              <a:rPr lang="en-US" sz="1600" dirty="0">
                <a:solidFill>
                  <a:srgbClr val="C00000"/>
                </a:solidFill>
              </a:rPr>
              <a:t>Pipelining: the next step is dependent on the previous step</a:t>
            </a:r>
          </a:p>
          <a:p>
            <a:pPr lvl="1"/>
            <a:r>
              <a:rPr lang="en-US" sz="1600" dirty="0">
                <a:solidFill>
                  <a:srgbClr val="C00000"/>
                </a:solidFill>
              </a:rPr>
              <a:t>Multiple-Issue: the steps next to each other are independent (see code snippet below)</a:t>
            </a:r>
          </a:p>
          <a:p>
            <a:pPr marL="0" indent="0">
              <a:buNone/>
            </a:pPr>
            <a:endParaRPr lang="en-US" sz="2000" dirty="0"/>
          </a:p>
          <a:p>
            <a:r>
              <a:rPr lang="en-US" sz="2000" dirty="0"/>
              <a:t>On average, more than one instruction is processed by the </a:t>
            </a:r>
            <a:r>
              <a:rPr lang="en-US" sz="2000" dirty="0">
                <a:solidFill>
                  <a:srgbClr val="C00000"/>
                </a:solidFill>
              </a:rPr>
              <a:t>same core </a:t>
            </a:r>
            <a:r>
              <a:rPr lang="en-US" sz="2000" dirty="0"/>
              <a:t>in the </a:t>
            </a:r>
            <a:r>
              <a:rPr lang="en-US" sz="2000" dirty="0">
                <a:solidFill>
                  <a:srgbClr val="C00000"/>
                </a:solidFill>
              </a:rPr>
              <a:t>same clock cycle</a:t>
            </a:r>
            <a:endParaRPr lang="en-US" sz="2000" dirty="0"/>
          </a:p>
          <a:p>
            <a:pPr marL="0" indent="0">
              <a:buNone/>
            </a:pPr>
            <a:endParaRPr lang="en-US" sz="2000" dirty="0"/>
          </a:p>
          <a:p>
            <a:r>
              <a:rPr lang="en-US" sz="2000" dirty="0"/>
              <a:t>Multiple-Issue can be done statically or dynamically</a:t>
            </a:r>
          </a:p>
          <a:p>
            <a:pPr lvl="1"/>
            <a:r>
              <a:rPr lang="en-US" sz="1800" dirty="0">
                <a:solidFill>
                  <a:srgbClr val="0070C0"/>
                </a:solidFill>
              </a:rPr>
              <a:t>Static</a:t>
            </a:r>
            <a:r>
              <a:rPr lang="en-US" sz="1800" dirty="0"/>
              <a:t> multiple-issue: </a:t>
            </a:r>
          </a:p>
          <a:p>
            <a:pPr lvl="2"/>
            <a:r>
              <a:rPr lang="en-US" sz="1600" dirty="0"/>
              <a:t>Predefined, doesn’t change at run time</a:t>
            </a:r>
          </a:p>
          <a:p>
            <a:pPr lvl="2"/>
            <a:r>
              <a:rPr lang="en-US" sz="1600" dirty="0"/>
              <a:t>Who uses it: Intel, in AVX512 (but not only)</a:t>
            </a:r>
            <a:endParaRPr lang="en-US" sz="1800" dirty="0"/>
          </a:p>
          <a:p>
            <a:pPr lvl="1"/>
            <a:r>
              <a:rPr lang="en-US" sz="1800" dirty="0">
                <a:solidFill>
                  <a:srgbClr val="0070C0"/>
                </a:solidFill>
              </a:rPr>
              <a:t>Dynamic</a:t>
            </a:r>
            <a:r>
              <a:rPr lang="en-US" sz="1800" dirty="0"/>
              <a:t> multiple-issue: </a:t>
            </a:r>
          </a:p>
          <a:p>
            <a:pPr lvl="2"/>
            <a:r>
              <a:rPr lang="en-US" sz="1600" dirty="0"/>
              <a:t>Determined at run time, the chip has dedicated hardware resources that can identify and execute additional work</a:t>
            </a:r>
          </a:p>
          <a:p>
            <a:pPr lvl="2"/>
            <a:r>
              <a:rPr lang="en-US" sz="1600" dirty="0"/>
              <a:t>Who uses it: Intel, AMD, IBM, NVIDIA, etc.</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6886167" y="3794625"/>
            <a:ext cx="4572000" cy="1477328"/>
          </a:xfrm>
          <a:prstGeom prst="rect">
            <a:avLst/>
          </a:prstGeom>
          <a:solidFill>
            <a:schemeClr val="bg1">
              <a:lumMod val="85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 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//some code setting up a, b, c, 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 +=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 += d;</a:t>
            </a:r>
          </a:p>
        </p:txBody>
      </p:sp>
    </p:spTree>
    <p:extLst>
      <p:ext uri="{BB962C8B-B14F-4D97-AF65-F5344CB8AC3E}">
        <p14:creationId xmlns:p14="http://schemas.microsoft.com/office/powerpoint/2010/main" val="424166923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2" name="Rectangle 2"/>
          <p:cNvSpPr>
            <a:spLocks noGrp="1" noChangeArrowheads="1"/>
          </p:cNvSpPr>
          <p:nvPr>
            <p:ph type="title"/>
          </p:nvPr>
        </p:nvSpPr>
        <p:spPr/>
        <p:txBody>
          <a:bodyPr>
            <a:normAutofit/>
          </a:bodyPr>
          <a:lstStyle/>
          <a:p>
            <a:r>
              <a:rPr lang="en-US" sz="3200" dirty="0"/>
              <a:t>Parallel Scan Algorithm Solution </a:t>
            </a:r>
            <a:r>
              <a:rPr lang="en-US" sz="3200" dirty="0">
                <a:solidFill>
                  <a:srgbClr val="FFC000"/>
                </a:solidFill>
              </a:rPr>
              <a:t>#1</a:t>
            </a:r>
            <a:r>
              <a:rPr lang="en-US" sz="3200" dirty="0"/>
              <a:t>: </a:t>
            </a:r>
            <a:r>
              <a:rPr lang="en-US" sz="3200" dirty="0" err="1"/>
              <a:t>Hillis</a:t>
            </a:r>
            <a:r>
              <a:rPr lang="en-US" sz="3200" dirty="0"/>
              <a:t> &amp; Steele (1986)</a:t>
            </a:r>
          </a:p>
        </p:txBody>
      </p:sp>
      <p:sp>
        <p:nvSpPr>
          <p:cNvPr id="1111043" name="Rectangle 3"/>
          <p:cNvSpPr>
            <a:spLocks noGrp="1" noChangeArrowheads="1"/>
          </p:cNvSpPr>
          <p:nvPr>
            <p:ph type="body" idx="4294967295"/>
          </p:nvPr>
        </p:nvSpPr>
        <p:spPr>
          <a:xfrm>
            <a:off x="207433" y="1291163"/>
            <a:ext cx="11789834" cy="1092200"/>
          </a:xfrm>
        </p:spPr>
        <p:txBody>
          <a:bodyPr>
            <a:normAutofit fontScale="92500" lnSpcReduction="10000"/>
          </a:bodyPr>
          <a:lstStyle/>
          <a:p>
            <a:r>
              <a:rPr lang="en-US" sz="2200" dirty="0"/>
              <a:t>Implementation of the algorithm shown requires </a:t>
            </a:r>
            <a:r>
              <a:rPr lang="en-US" sz="2200" dirty="0">
                <a:solidFill>
                  <a:srgbClr val="C00000"/>
                </a:solidFill>
              </a:rPr>
              <a:t>two buffers</a:t>
            </a:r>
            <a:r>
              <a:rPr lang="en-US" sz="2200" dirty="0"/>
              <a:t> of length </a:t>
            </a:r>
            <a:r>
              <a:rPr lang="en-US" sz="2200" dirty="0">
                <a:solidFill>
                  <a:srgbClr val="660033"/>
                </a:solidFill>
              </a:rPr>
              <a:t>n</a:t>
            </a:r>
            <a:r>
              <a:rPr lang="en-US" sz="2200" dirty="0"/>
              <a:t> (shown is the case n=8=2</a:t>
            </a:r>
            <a:r>
              <a:rPr lang="en-US" sz="2200" baseline="30000" dirty="0"/>
              <a:t>3</a:t>
            </a:r>
            <a:r>
              <a:rPr lang="en-US" sz="2200" dirty="0"/>
              <a:t>)</a:t>
            </a:r>
          </a:p>
          <a:p>
            <a:r>
              <a:rPr lang="en-US" sz="2200" dirty="0">
                <a:solidFill>
                  <a:srgbClr val="0070C0"/>
                </a:solidFill>
              </a:rPr>
              <a:t>Assumption: the number n of elements is a power of 2: n=2</a:t>
            </a:r>
            <a:r>
              <a:rPr lang="en-US" sz="2200" baseline="30000" dirty="0">
                <a:solidFill>
                  <a:srgbClr val="0070C0"/>
                </a:solidFill>
              </a:rPr>
              <a:t>M</a:t>
            </a:r>
            <a:endParaRPr lang="en-US" sz="2200" dirty="0">
              <a:solidFill>
                <a:srgbClr val="0070C0"/>
              </a:solidFill>
            </a:endParaRPr>
          </a:p>
          <a:p>
            <a:r>
              <a:rPr lang="en-US" sz="2200" dirty="0">
                <a:solidFill>
                  <a:srgbClr val="C00000"/>
                </a:solidFill>
              </a:rPr>
              <a:t>Note: There are race conditions, unless you take precautionary measures</a:t>
            </a:r>
            <a:endParaRPr lang="en-US" sz="2200" baseline="30000" dirty="0">
              <a:solidFill>
                <a:srgbClr val="C00000"/>
              </a:solidFill>
            </a:endParaRPr>
          </a:p>
        </p:txBody>
      </p:sp>
      <p:pic>
        <p:nvPicPr>
          <p:cNvPr id="1111044" name="Picture 4"/>
          <p:cNvPicPr>
            <a:picLocks noChangeAspect="1" noChangeArrowheads="1"/>
          </p:cNvPicPr>
          <p:nvPr/>
        </p:nvPicPr>
        <p:blipFill>
          <a:blip r:embed="rId3" cstate="print"/>
          <a:srcRect/>
          <a:stretch>
            <a:fillRect/>
          </a:stretch>
        </p:blipFill>
        <p:spPr bwMode="auto">
          <a:xfrm>
            <a:off x="6761418" y="2617667"/>
            <a:ext cx="5235849" cy="2376850"/>
          </a:xfrm>
          <a:prstGeom prst="rect">
            <a:avLst/>
          </a:prstGeom>
          <a:noFill/>
          <a:ln w="9525">
            <a:noFill/>
            <a:miter lim="800000"/>
            <a:headEnd/>
            <a:tailEnd/>
          </a:ln>
        </p:spPr>
      </p:pic>
      <p:sp>
        <p:nvSpPr>
          <p:cNvPr id="8" name="Rectangle 7"/>
          <p:cNvSpPr/>
          <p:nvPr/>
        </p:nvSpPr>
        <p:spPr>
          <a:xfrm>
            <a:off x="46566"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758B776-AD7F-3776-0141-D9DF2AFCE9C4}"/>
              </a:ext>
            </a:extLst>
          </p:cNvPr>
          <p:cNvSpPr txBox="1"/>
          <p:nvPr/>
        </p:nvSpPr>
        <p:spPr>
          <a:xfrm>
            <a:off x="10248900" y="5111998"/>
            <a:ext cx="174836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Algorithm takes M steps</a:t>
            </a:r>
          </a:p>
        </p:txBody>
      </p:sp>
      <p:sp>
        <p:nvSpPr>
          <p:cNvPr id="3" name="Text Box 4">
            <a:extLst>
              <a:ext uri="{FF2B5EF4-FFF2-40B4-BE49-F238E27FC236}">
                <a16:creationId xmlns:a16="http://schemas.microsoft.com/office/drawing/2014/main" id="{09F6C06E-0C1D-63EE-FE43-23627D37E99E}"/>
              </a:ext>
            </a:extLst>
          </p:cNvPr>
          <p:cNvSpPr txBox="1">
            <a:spLocks noChangeArrowheads="1"/>
          </p:cNvSpPr>
          <p:nvPr/>
        </p:nvSpPr>
        <p:spPr bwMode="auto">
          <a:xfrm>
            <a:off x="207433" y="2599973"/>
            <a:ext cx="6781800" cy="2362200"/>
          </a:xfrm>
          <a:prstGeom prst="rect">
            <a:avLst/>
          </a:prstGeom>
          <a:solidFill>
            <a:srgbClr val="EAEAEA"/>
          </a:solidFill>
          <a:ln w="9525">
            <a:solidFill>
              <a:srgbClr val="000000"/>
            </a:solidFill>
            <a:miter lim="800000"/>
            <a:headEnd/>
            <a:tailEnd/>
          </a:ln>
        </p:spPr>
        <p:txBody>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ourier New" pitchFamily="49" charset="0"/>
                <a:ea typeface="Times New Roman" pitchFamily="18" charset="0"/>
                <a:cs typeface="Courier New" pitchFamily="49" charset="0"/>
              </a:rPr>
              <a:t>for</a:t>
            </a:r>
            <a:r>
              <a:rPr kumimoji="0" lang="en-US" sz="1600" b="0" i="0" u="none" strike="noStrike" kern="1200" cap="none" spc="0" normalizeH="0" baseline="0" noProof="0" dirty="0" err="1">
                <a:ln>
                  <a:noFill/>
                </a:ln>
                <a:solidFill>
                  <a:prstClr val="black"/>
                </a:solidFill>
                <a:effectLst/>
                <a:uLnTx/>
                <a:uFillTx/>
                <a:latin typeface="Courier New" pitchFamily="49" charset="0"/>
                <a:ea typeface="Times New Roman" pitchFamily="18" charset="0"/>
                <a:cs typeface="Courier New" pitchFamily="49" charset="0"/>
              </a:rPr>
              <a:t> </a:t>
            </a:r>
            <a:r>
              <a:rPr kumimoji="0" lang="en-US" sz="1600" b="0" i="1" u="none" strike="noStrike" kern="1200" cap="none" spc="0" normalizeH="0" baseline="0" noProof="0" dirty="0" err="1">
                <a:ln>
                  <a:noFill/>
                </a:ln>
                <a:solidFill>
                  <a:prstClr val="black"/>
                </a:solidFill>
                <a:effectLst/>
                <a:uLnTx/>
                <a:uFillTx/>
                <a:latin typeface="Calibri" panose="020F0502020204030204"/>
                <a:ea typeface="Times New Roman" pitchFamily="18" charset="0"/>
                <a:cs typeface="Courier New" pitchFamily="49" charset="0"/>
              </a:rPr>
              <a:t>d</a:t>
            </a:r>
            <a:r>
              <a:rPr kumimoji="0" lang="en-US" sz="1600" b="0" i="0" u="none" strike="noStrike" kern="1200" cap="none" spc="0" normalizeH="0" baseline="0" noProof="0" dirty="0">
                <a:ln>
                  <a:noFill/>
                </a:ln>
                <a:solidFill>
                  <a:prstClr val="black"/>
                </a:solidFill>
                <a:effectLst/>
                <a:uLnTx/>
                <a:uFillTx/>
                <a:latin typeface="Calibri" panose="020F0502020204030204"/>
                <a:ea typeface="Times New Roman" pitchFamily="18" charset="0"/>
                <a:cs typeface="Courier New" pitchFamily="49" charset="0"/>
              </a:rPr>
              <a:t> := 0</a:t>
            </a:r>
            <a:r>
              <a:rPr kumimoji="0" lang="en-US" sz="1600" b="0" i="0" u="none" strike="noStrike" kern="1200" cap="none" spc="0" normalizeH="0" baseline="0" noProof="0" dirty="0">
                <a:ln>
                  <a:noFill/>
                </a:ln>
                <a:solidFill>
                  <a:prstClr val="black"/>
                </a:solidFill>
                <a:effectLst/>
                <a:uLnTx/>
                <a:uFillTx/>
                <a:latin typeface="Courier New" pitchFamily="49" charset="0"/>
                <a:ea typeface="Times New Roman" pitchFamily="18" charset="0"/>
                <a:cs typeface="NimbusRomNo9L-Regu"/>
              </a:rPr>
              <a:t> </a:t>
            </a:r>
            <a:r>
              <a:rPr kumimoji="0" lang="en-US" sz="1600" b="1" i="0" u="none" strike="noStrike" kern="1200" cap="none" spc="0" normalizeH="0" baseline="0" noProof="0" dirty="0">
                <a:ln>
                  <a:noFill/>
                </a:ln>
                <a:solidFill>
                  <a:prstClr val="black"/>
                </a:solidFill>
                <a:effectLst/>
                <a:uLnTx/>
                <a:uFillTx/>
                <a:latin typeface="Courier New" pitchFamily="49" charset="0"/>
                <a:ea typeface="Times New Roman" pitchFamily="18" charset="0"/>
                <a:cs typeface="Courier New" pitchFamily="49" charset="0"/>
              </a:rPr>
              <a:t>to</a:t>
            </a:r>
            <a:r>
              <a:rPr kumimoji="0" lang="en-US" sz="1600" b="0" i="0" u="none" strike="noStrike" kern="1200" cap="none" spc="0" normalizeH="0" baseline="0" noProof="0" dirty="0">
                <a:ln>
                  <a:noFill/>
                </a:ln>
                <a:solidFill>
                  <a:prstClr val="black"/>
                </a:solidFill>
                <a:effectLst/>
                <a:uLnTx/>
                <a:uFillTx/>
                <a:latin typeface="Courier New" pitchFamily="49" charset="0"/>
                <a:ea typeface="Times New Roman" pitchFamily="18" charset="0"/>
                <a:cs typeface="Courier New" pitchFamily="49" charset="0"/>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M-1</a:t>
            </a: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do </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1" i="0" u="none" strike="noStrike" kern="1200" cap="none" spc="0" normalizeH="0" baseline="0" noProof="0" dirty="0" err="1">
                <a:ln>
                  <a:noFill/>
                </a:ln>
                <a:solidFill>
                  <a:prstClr val="black"/>
                </a:solidFill>
                <a:effectLst/>
                <a:uLnTx/>
                <a:uFillTx/>
                <a:latin typeface="Courier New" pitchFamily="49" charset="0"/>
                <a:ea typeface="+mn-ea"/>
                <a:cs typeface="Times New Roman" pitchFamily="18" charset="0"/>
              </a:rPr>
              <a:t>forall</a:t>
            </a: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a:t>
            </a: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do in parallel </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if</a:t>
            </a: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 –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US" sz="1600" b="0" i="1" u="none" strike="noStrike" kern="1200" cap="none" spc="0" normalizeH="0" baseline="30000" noProof="0" dirty="0">
                <a:ln>
                  <a:noFill/>
                </a:ln>
                <a:solidFill>
                  <a:prstClr val="black"/>
                </a:solidFill>
                <a:effectLst/>
                <a:uLnTx/>
                <a:uFillTx/>
                <a:latin typeface="Calibri" panose="020F0502020204030204"/>
                <a:ea typeface="+mn-ea"/>
                <a:cs typeface="Times New Roman" pitchFamily="18" charset="0"/>
              </a:rPr>
              <a:t>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≥0 </a:t>
            </a: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then</a:t>
            </a: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out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 :=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in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in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− 2</a:t>
            </a:r>
            <a:r>
              <a:rPr kumimoji="0" lang="en-US" sz="1600" b="0" i="1" u="none" strike="noStrike" kern="1200" cap="none" spc="0" normalizeH="0" baseline="30000" noProof="0" dirty="0">
                <a:ln>
                  <a:noFill/>
                </a:ln>
                <a:solidFill>
                  <a:prstClr val="black"/>
                </a:solidFill>
                <a:effectLst/>
                <a:uLnTx/>
                <a:uFillTx/>
                <a:latin typeface="Calibri" panose="020F0502020204030204"/>
                <a:ea typeface="+mn-ea"/>
                <a:cs typeface="Times New Roman" pitchFamily="18" charset="0"/>
              </a:rPr>
              <a:t>d</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else </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out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 :=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in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1" i="0" u="none" strike="noStrike" kern="1200" cap="none" spc="0" normalizeH="0" baseline="0" noProof="0" dirty="0" err="1">
                <a:ln>
                  <a:noFill/>
                </a:ln>
                <a:solidFill>
                  <a:prstClr val="black"/>
                </a:solidFill>
                <a:effectLst/>
                <a:uLnTx/>
                <a:uFillTx/>
                <a:latin typeface="Courier New" pitchFamily="49" charset="0"/>
                <a:ea typeface="+mn-ea"/>
                <a:cs typeface="Times New Roman" pitchFamily="18" charset="0"/>
              </a:rPr>
              <a:t>endforall</a:t>
            </a:r>
            <a:endPar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swap</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err="1">
                <a:ln>
                  <a:noFill/>
                </a:ln>
                <a:solidFill>
                  <a:prstClr val="black"/>
                </a:solidFill>
                <a:effectLst/>
                <a:uLnTx/>
                <a:uFillTx/>
                <a:latin typeface="Calibri" panose="020F0502020204030204"/>
                <a:ea typeface="+mn-ea"/>
                <a:cs typeface="Times New Roman" pitchFamily="18" charset="0"/>
              </a:rPr>
              <a:t>in</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err="1">
                <a:ln>
                  <a:noFill/>
                </a:ln>
                <a:solidFill>
                  <a:prstClr val="black"/>
                </a:solidFill>
                <a:effectLst/>
                <a:uLnTx/>
                <a:uFillTx/>
                <a:latin typeface="Calibri" panose="020F0502020204030204"/>
                <a:ea typeface="+mn-ea"/>
                <a:cs typeface="Times New Roman" pitchFamily="18" charset="0"/>
              </a:rPr>
              <a:t>out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ourier New" pitchFamily="49" charset="0"/>
                <a:ea typeface="+mn-ea"/>
                <a:cs typeface="Times New Roman" pitchFamily="18" charset="0"/>
              </a:rPr>
              <a:t>endfor</a:t>
            </a:r>
            <a:endPar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endParaRPr>
          </a:p>
        </p:txBody>
      </p:sp>
      <p:sp>
        <p:nvSpPr>
          <p:cNvPr id="5" name="Rectangle 7">
            <a:extLst>
              <a:ext uri="{FF2B5EF4-FFF2-40B4-BE49-F238E27FC236}">
                <a16:creationId xmlns:a16="http://schemas.microsoft.com/office/drawing/2014/main" id="{7497D048-513A-52ED-D9EE-5F931224CFBE}"/>
              </a:ext>
            </a:extLst>
          </p:cNvPr>
          <p:cNvSpPr>
            <a:spLocks noChangeArrowheads="1"/>
          </p:cNvSpPr>
          <p:nvPr/>
        </p:nvSpPr>
        <p:spPr bwMode="auto">
          <a:xfrm>
            <a:off x="1426634" y="5266973"/>
            <a:ext cx="4665663" cy="350838"/>
          </a:xfrm>
          <a:prstGeom prst="rect">
            <a:avLst/>
          </a:prstGeom>
          <a:noFill/>
          <a:ln w="9525">
            <a:noFill/>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Verdana" pitchFamily="34" charset="0"/>
                <a:ea typeface="+mn-ea"/>
                <a:cs typeface="Times New Roman" pitchFamily="18" charset="0"/>
              </a:rPr>
              <a:t>Double-buffered version of the sum scan</a:t>
            </a:r>
            <a:r>
              <a:rPr kumimoji="0" lang="en-US" sz="900" b="0" i="0" u="none" strike="noStrike" kern="1200" cap="none" spc="0" normalizeH="0" baseline="0" noProof="0" dirty="0">
                <a:ln>
                  <a:noFill/>
                </a:ln>
                <a:solidFill>
                  <a:prstClr val="black"/>
                </a:solidFill>
                <a:effectLst/>
                <a:uLnTx/>
                <a:uFillTx/>
                <a:latin typeface="Verdana" pitchFamily="34" charset="0"/>
                <a:ea typeface="+mn-ea"/>
                <a:cs typeface="+mn-cs"/>
              </a:rPr>
              <a:t> </a:t>
            </a:r>
            <a:endParaRPr kumimoji="0" lang="en-US" sz="28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Tree>
    <p:extLst>
      <p:ext uri="{BB962C8B-B14F-4D97-AF65-F5344CB8AC3E}">
        <p14:creationId xmlns:p14="http://schemas.microsoft.com/office/powerpoint/2010/main" val="302319119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Rectangle 2"/>
          <p:cNvSpPr>
            <a:spLocks noGrp="1" noChangeArrowheads="1"/>
          </p:cNvSpPr>
          <p:nvPr>
            <p:ph type="title"/>
          </p:nvPr>
        </p:nvSpPr>
        <p:spPr/>
        <p:txBody>
          <a:bodyPr/>
          <a:lstStyle/>
          <a:p>
            <a:r>
              <a:rPr lang="en-US" sz="3500"/>
              <a:t>The Plain English Perspective</a:t>
            </a:r>
          </a:p>
        </p:txBody>
      </p:sp>
      <p:sp>
        <p:nvSpPr>
          <p:cNvPr id="1106947" name="Rectangle 3"/>
          <p:cNvSpPr>
            <a:spLocks noGrp="1" noChangeArrowheads="1"/>
          </p:cNvSpPr>
          <p:nvPr>
            <p:ph idx="1"/>
          </p:nvPr>
        </p:nvSpPr>
        <p:spPr/>
        <p:txBody>
          <a:bodyPr>
            <a:normAutofit/>
          </a:bodyPr>
          <a:lstStyle/>
          <a:p>
            <a:pPr>
              <a:lnSpc>
                <a:spcPct val="80000"/>
              </a:lnSpc>
            </a:pPr>
            <a:r>
              <a:rPr lang="en-US" sz="1700" dirty="0"/>
              <a:t>First iteration, I go with stride 1=2</a:t>
            </a:r>
            <a:r>
              <a:rPr lang="en-US" sz="1700" baseline="30000" dirty="0"/>
              <a:t>0</a:t>
            </a:r>
            <a:endParaRPr lang="en-US" sz="1700" dirty="0"/>
          </a:p>
          <a:p>
            <a:pPr lvl="1">
              <a:lnSpc>
                <a:spcPct val="80000"/>
              </a:lnSpc>
            </a:pPr>
            <a:r>
              <a:rPr lang="en-US" sz="1600" dirty="0"/>
              <a:t>What we do: Start at </a:t>
            </a:r>
            <a:r>
              <a:rPr lang="en-US" sz="1600" i="1" dirty="0">
                <a:latin typeface="Times New Roman" pitchFamily="18" charset="0"/>
              </a:rPr>
              <a:t>x</a:t>
            </a:r>
            <a:r>
              <a:rPr lang="en-US" sz="1600" dirty="0"/>
              <a:t>[2</a:t>
            </a:r>
            <a:r>
              <a:rPr lang="en-US" sz="1600" baseline="30000" dirty="0"/>
              <a:t>M</a:t>
            </a:r>
            <a:r>
              <a:rPr lang="en-US" sz="1600" dirty="0"/>
              <a:t>-1]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-1] to find the mate of each of them.  When looking for the mate, the stride should not land you before the beginning of the array.  The sum replaces the element of higher index.</a:t>
            </a:r>
          </a:p>
          <a:p>
            <a:pPr lvl="2">
              <a:lnSpc>
                <a:spcPct val="80000"/>
              </a:lnSpc>
            </a:pPr>
            <a:r>
              <a:rPr lang="en-US" sz="1400" dirty="0"/>
              <a:t>This means that I have 2</a:t>
            </a:r>
            <a:r>
              <a:rPr lang="en-US" sz="1400" baseline="30000" dirty="0"/>
              <a:t>M</a:t>
            </a:r>
            <a:r>
              <a:rPr lang="en-US" sz="1400" dirty="0"/>
              <a:t>- 2</a:t>
            </a:r>
            <a:r>
              <a:rPr lang="en-US" sz="1400" baseline="30000" dirty="0"/>
              <a:t>0 </a:t>
            </a:r>
            <a:r>
              <a:rPr lang="en-US" sz="1400" dirty="0"/>
              <a:t>additions</a:t>
            </a:r>
          </a:p>
          <a:p>
            <a:pPr>
              <a:lnSpc>
                <a:spcPct val="80000"/>
              </a:lnSpc>
            </a:pPr>
            <a:endParaRPr lang="en-US" sz="1700" dirty="0"/>
          </a:p>
          <a:p>
            <a:pPr>
              <a:lnSpc>
                <a:spcPct val="80000"/>
              </a:lnSpc>
            </a:pPr>
            <a:r>
              <a:rPr lang="en-US" sz="1700" dirty="0"/>
              <a:t>Second iteration, I go with stride 2=2</a:t>
            </a:r>
            <a:r>
              <a:rPr lang="en-US" sz="1700" baseline="30000" dirty="0"/>
              <a:t>1</a:t>
            </a:r>
            <a:endParaRPr lang="en-US" sz="1700" dirty="0"/>
          </a:p>
          <a:p>
            <a:pPr lvl="1">
              <a:lnSpc>
                <a:spcPct val="80000"/>
              </a:lnSpc>
            </a:pPr>
            <a:r>
              <a:rPr lang="en-US" sz="1600" dirty="0"/>
              <a:t>What we do: Start at </a:t>
            </a:r>
            <a:r>
              <a:rPr lang="en-US" sz="1600" i="1" dirty="0">
                <a:latin typeface="Times New Roman" pitchFamily="18" charset="0"/>
              </a:rPr>
              <a:t>x</a:t>
            </a:r>
            <a:r>
              <a:rPr lang="en-US" sz="1600" dirty="0"/>
              <a:t>[2</a:t>
            </a:r>
            <a:r>
              <a:rPr lang="en-US" sz="1600" baseline="30000" dirty="0"/>
              <a:t>M</a:t>
            </a:r>
            <a:r>
              <a:rPr lang="en-US" sz="1600" dirty="0"/>
              <a:t>-1]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-1] to find the mate of each of them.  When looking for the mate, the stride should not land you before the beginning of the array.  The sum replaces the element of higher index.</a:t>
            </a:r>
          </a:p>
          <a:p>
            <a:pPr lvl="2">
              <a:lnSpc>
                <a:spcPct val="80000"/>
              </a:lnSpc>
            </a:pPr>
            <a:r>
              <a:rPr lang="en-US" sz="1400" dirty="0"/>
              <a:t>This means that I have 2</a:t>
            </a:r>
            <a:r>
              <a:rPr lang="en-US" sz="1400" baseline="30000" dirty="0"/>
              <a:t>M</a:t>
            </a:r>
            <a:r>
              <a:rPr lang="en-US" sz="1400" dirty="0"/>
              <a:t> – 2</a:t>
            </a:r>
            <a:r>
              <a:rPr lang="en-US" sz="1400" baseline="30000" dirty="0"/>
              <a:t>1</a:t>
            </a:r>
            <a:r>
              <a:rPr lang="en-US" sz="1400" dirty="0"/>
              <a:t> additions</a:t>
            </a:r>
          </a:p>
          <a:p>
            <a:pPr>
              <a:lnSpc>
                <a:spcPct val="80000"/>
              </a:lnSpc>
            </a:pPr>
            <a:endParaRPr lang="en-US" sz="1700" dirty="0"/>
          </a:p>
          <a:p>
            <a:pPr>
              <a:lnSpc>
                <a:spcPct val="80000"/>
              </a:lnSpc>
            </a:pPr>
            <a:r>
              <a:rPr lang="en-US" sz="1700" dirty="0"/>
              <a:t>Third iteration: I go with stride 4=2</a:t>
            </a:r>
            <a:r>
              <a:rPr lang="en-US" sz="1700" baseline="30000" dirty="0"/>
              <a:t>2</a:t>
            </a:r>
            <a:endParaRPr lang="en-US" sz="1700" dirty="0"/>
          </a:p>
          <a:p>
            <a:pPr lvl="1">
              <a:lnSpc>
                <a:spcPct val="80000"/>
              </a:lnSpc>
            </a:pPr>
            <a:r>
              <a:rPr lang="en-US" sz="1600" dirty="0"/>
              <a:t>What we do: Start at </a:t>
            </a:r>
            <a:r>
              <a:rPr lang="en-US" sz="1600" i="1" dirty="0">
                <a:latin typeface="Times New Roman" pitchFamily="18" charset="0"/>
              </a:rPr>
              <a:t>x</a:t>
            </a:r>
            <a:r>
              <a:rPr lang="en-US" sz="1600" dirty="0"/>
              <a:t>[2</a:t>
            </a:r>
            <a:r>
              <a:rPr lang="en-US" sz="1600" baseline="30000" dirty="0"/>
              <a:t>M</a:t>
            </a:r>
            <a:r>
              <a:rPr lang="en-US" sz="1600" dirty="0"/>
              <a:t>-1]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-1] to find the mate of each of them.  When looking for the mate, the stride should not land you before the beginning of the array.  The sum replaces the element of higher index.</a:t>
            </a:r>
          </a:p>
          <a:p>
            <a:pPr lvl="2">
              <a:lnSpc>
                <a:spcPct val="80000"/>
              </a:lnSpc>
            </a:pPr>
            <a:r>
              <a:rPr lang="en-US" sz="1400" dirty="0"/>
              <a:t>This means that I have 2</a:t>
            </a:r>
            <a:r>
              <a:rPr lang="en-US" sz="1400" baseline="30000" dirty="0"/>
              <a:t>M</a:t>
            </a:r>
            <a:r>
              <a:rPr lang="en-US" sz="1400" dirty="0"/>
              <a:t> – 2</a:t>
            </a:r>
            <a:r>
              <a:rPr lang="en-US" sz="1400" baseline="30000" dirty="0"/>
              <a:t>2</a:t>
            </a:r>
            <a:r>
              <a:rPr lang="en-US" sz="1400" dirty="0"/>
              <a:t> additions</a:t>
            </a:r>
          </a:p>
          <a:p>
            <a:pPr>
              <a:lnSpc>
                <a:spcPct val="80000"/>
              </a:lnSpc>
            </a:pPr>
            <a:endParaRPr lang="en-US" sz="1700" dirty="0"/>
          </a:p>
          <a:p>
            <a:pPr>
              <a:lnSpc>
                <a:spcPct val="80000"/>
              </a:lnSpc>
            </a:pPr>
            <a:r>
              <a:rPr lang="en-US" sz="1700" dirty="0"/>
              <a:t>… (and so 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72171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Rectangle 2"/>
          <p:cNvSpPr>
            <a:spLocks noGrp="1" noChangeArrowheads="1"/>
          </p:cNvSpPr>
          <p:nvPr>
            <p:ph type="title"/>
          </p:nvPr>
        </p:nvSpPr>
        <p:spPr/>
        <p:txBody>
          <a:bodyPr/>
          <a:lstStyle/>
          <a:p>
            <a:r>
              <a:rPr lang="en-US"/>
              <a:t>The Plain English Perspective</a:t>
            </a:r>
          </a:p>
        </p:txBody>
      </p:sp>
      <p:sp>
        <p:nvSpPr>
          <p:cNvPr id="1108995" name="Rectangle 3"/>
          <p:cNvSpPr>
            <a:spLocks noGrp="1" noChangeArrowheads="1"/>
          </p:cNvSpPr>
          <p:nvPr>
            <p:ph idx="1"/>
          </p:nvPr>
        </p:nvSpPr>
        <p:spPr/>
        <p:txBody>
          <a:bodyPr>
            <a:normAutofit/>
          </a:bodyPr>
          <a:lstStyle/>
          <a:p>
            <a:pPr>
              <a:lnSpc>
                <a:spcPct val="90000"/>
              </a:lnSpc>
            </a:pPr>
            <a:r>
              <a:rPr lang="en-US" sz="1700" dirty="0"/>
              <a:t>Consider the </a:t>
            </a:r>
            <a:r>
              <a:rPr lang="en-US" sz="1700" dirty="0" err="1"/>
              <a:t>k</a:t>
            </a:r>
            <a:r>
              <a:rPr lang="en-US" sz="1700" baseline="30000" dirty="0" err="1"/>
              <a:t>th</a:t>
            </a:r>
            <a:r>
              <a:rPr lang="en-US" sz="1700" dirty="0"/>
              <a:t> iteration (where 1&lt;k&lt;M-1): I go with stride 2</a:t>
            </a:r>
            <a:r>
              <a:rPr lang="en-US" sz="1700" baseline="30000" dirty="0"/>
              <a:t>k-1</a:t>
            </a:r>
            <a:endParaRPr lang="en-US" sz="1700" dirty="0"/>
          </a:p>
          <a:p>
            <a:pPr lvl="1">
              <a:lnSpc>
                <a:spcPct val="90000"/>
              </a:lnSpc>
            </a:pPr>
            <a:r>
              <a:rPr lang="en-US" sz="1600" dirty="0"/>
              <a:t>What we do: Start at </a:t>
            </a:r>
            <a:r>
              <a:rPr lang="en-US" sz="1600" i="1" dirty="0">
                <a:latin typeface="Times New Roman" pitchFamily="18" charset="0"/>
              </a:rPr>
              <a:t>x</a:t>
            </a:r>
            <a:r>
              <a:rPr lang="en-US" sz="1600" dirty="0"/>
              <a:t>[2</a:t>
            </a:r>
            <a:r>
              <a:rPr lang="en-US" sz="1600" baseline="30000" dirty="0"/>
              <a:t>M</a:t>
            </a:r>
            <a:r>
              <a:rPr lang="en-US" sz="1600" dirty="0"/>
              <a:t>-1]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-1] to find the mate of each of them.  When looking for the mate, the stride should not land you before the beginning of the array.  The sum replaces the element of higher index.</a:t>
            </a:r>
          </a:p>
          <a:p>
            <a:pPr lvl="2">
              <a:lnSpc>
                <a:spcPct val="90000"/>
              </a:lnSpc>
            </a:pPr>
            <a:r>
              <a:rPr lang="en-US" sz="1400" dirty="0"/>
              <a:t>This means that I have 2</a:t>
            </a:r>
            <a:r>
              <a:rPr lang="en-US" sz="1400" baseline="30000" dirty="0"/>
              <a:t>M</a:t>
            </a:r>
            <a:r>
              <a:rPr lang="en-US" sz="1400" dirty="0"/>
              <a:t>-2</a:t>
            </a:r>
            <a:r>
              <a:rPr lang="en-US" sz="1400" baseline="30000" dirty="0"/>
              <a:t>k-1</a:t>
            </a:r>
            <a:r>
              <a:rPr lang="en-US" sz="1400" dirty="0"/>
              <a:t> additions</a:t>
            </a:r>
          </a:p>
          <a:p>
            <a:pPr>
              <a:lnSpc>
                <a:spcPct val="90000"/>
              </a:lnSpc>
            </a:pPr>
            <a:endParaRPr lang="en-US" sz="1700" dirty="0"/>
          </a:p>
          <a:p>
            <a:pPr>
              <a:lnSpc>
                <a:spcPct val="90000"/>
              </a:lnSpc>
            </a:pPr>
            <a:r>
              <a:rPr lang="en-US" sz="1700" dirty="0"/>
              <a:t>…</a:t>
            </a:r>
          </a:p>
          <a:p>
            <a:pPr>
              <a:lnSpc>
                <a:spcPct val="90000"/>
              </a:lnSpc>
            </a:pPr>
            <a:endParaRPr lang="en-US" sz="1700" dirty="0"/>
          </a:p>
          <a:p>
            <a:pPr>
              <a:lnSpc>
                <a:spcPct val="90000"/>
              </a:lnSpc>
            </a:pPr>
            <a:r>
              <a:rPr lang="en-US" sz="1700" dirty="0" err="1"/>
              <a:t>M</a:t>
            </a:r>
            <a:r>
              <a:rPr lang="en-US" sz="1700" baseline="30000" dirty="0" err="1"/>
              <a:t>th</a:t>
            </a:r>
            <a:r>
              <a:rPr lang="en-US" sz="1700" dirty="0"/>
              <a:t> iteration: I go with stride 2</a:t>
            </a:r>
            <a:r>
              <a:rPr lang="en-US" sz="1700" baseline="30000" dirty="0"/>
              <a:t>M-1</a:t>
            </a:r>
            <a:endParaRPr lang="en-US" sz="1700" dirty="0"/>
          </a:p>
          <a:p>
            <a:pPr lvl="1">
              <a:lnSpc>
                <a:spcPct val="90000"/>
              </a:lnSpc>
            </a:pPr>
            <a:r>
              <a:rPr lang="en-US" sz="1600" dirty="0"/>
              <a:t>What we do: Start at </a:t>
            </a:r>
            <a:r>
              <a:rPr lang="en-US" sz="1600" i="1" dirty="0">
                <a:latin typeface="Times New Roman" pitchFamily="18" charset="0"/>
              </a:rPr>
              <a:t>x</a:t>
            </a:r>
            <a:r>
              <a:rPr lang="en-US" sz="1600" dirty="0"/>
              <a:t>[2</a:t>
            </a:r>
            <a:r>
              <a:rPr lang="en-US" sz="1600" baseline="30000" dirty="0"/>
              <a:t>M</a:t>
            </a:r>
            <a:r>
              <a:rPr lang="en-US" sz="1600" dirty="0"/>
              <a:t>-1]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-1] to find the mate of each of them.  When looking for the mate, the stride should not land you before the beginning of the array.  The sum replaces the element of higher index.</a:t>
            </a:r>
          </a:p>
          <a:p>
            <a:pPr lvl="2">
              <a:lnSpc>
                <a:spcPct val="90000"/>
              </a:lnSpc>
            </a:pPr>
            <a:r>
              <a:rPr lang="en-US" sz="1400" dirty="0"/>
              <a:t>This means that I have 2</a:t>
            </a:r>
            <a:r>
              <a:rPr lang="en-US" sz="1400" baseline="30000" dirty="0"/>
              <a:t>M</a:t>
            </a:r>
            <a:r>
              <a:rPr lang="en-US" sz="1400" dirty="0"/>
              <a:t>-2</a:t>
            </a:r>
            <a:r>
              <a:rPr lang="en-US" sz="1400" baseline="30000" dirty="0"/>
              <a:t>M-1</a:t>
            </a:r>
            <a:r>
              <a:rPr lang="en-US" sz="1400" dirty="0"/>
              <a:t> additions</a:t>
            </a:r>
          </a:p>
          <a:p>
            <a:pPr>
              <a:lnSpc>
                <a:spcPct val="90000"/>
              </a:lnSpc>
            </a:pPr>
            <a:endParaRPr lang="en-US" sz="1700" dirty="0"/>
          </a:p>
          <a:p>
            <a:pPr>
              <a:lnSpc>
                <a:spcPct val="90000"/>
              </a:lnSpc>
            </a:pPr>
            <a:r>
              <a:rPr lang="en-US" sz="1700" dirty="0"/>
              <a:t>NOTE: There is no (M+1)</a:t>
            </a:r>
            <a:r>
              <a:rPr lang="en-US" sz="1700" baseline="30000" dirty="0" err="1"/>
              <a:t>th</a:t>
            </a:r>
            <a:r>
              <a:rPr lang="en-US" sz="1700" dirty="0"/>
              <a:t> iteration since this would automatically put me beyond the bounds of the array (if you apply an offset of 2</a:t>
            </a:r>
            <a:r>
              <a:rPr lang="en-US" sz="1700" baseline="30000" dirty="0"/>
              <a:t>M </a:t>
            </a:r>
            <a:r>
              <a:rPr lang="en-US" sz="1700" dirty="0"/>
              <a:t>to “</a:t>
            </a:r>
            <a:r>
              <a:rPr lang="en-US" sz="1700" dirty="0">
                <a:solidFill>
                  <a:srgbClr val="660033"/>
                </a:solidFill>
                <a:latin typeface="Consolas" panose="020B0609020204030204" pitchFamily="49" charset="0"/>
              </a:rPr>
              <a:t>&amp;</a:t>
            </a:r>
            <a:r>
              <a:rPr lang="en-US" sz="2000" dirty="0">
                <a:solidFill>
                  <a:srgbClr val="660033"/>
                </a:solidFill>
                <a:latin typeface="Consolas" panose="020B0609020204030204" pitchFamily="49" charset="0"/>
              </a:rPr>
              <a:t>x</a:t>
            </a:r>
            <a:r>
              <a:rPr lang="en-US" sz="1700" dirty="0">
                <a:solidFill>
                  <a:srgbClr val="660033"/>
                </a:solidFill>
                <a:latin typeface="Consolas" panose="020B0609020204030204" pitchFamily="49" charset="0"/>
              </a:rPr>
              <a:t>[2</a:t>
            </a:r>
            <a:r>
              <a:rPr lang="en-US" sz="1700" baseline="30000" dirty="0">
                <a:solidFill>
                  <a:srgbClr val="660033"/>
                </a:solidFill>
                <a:latin typeface="Consolas" panose="020B0609020204030204" pitchFamily="49" charset="0"/>
              </a:rPr>
              <a:t>M</a:t>
            </a:r>
            <a:r>
              <a:rPr lang="en-US" sz="1700" dirty="0">
                <a:solidFill>
                  <a:srgbClr val="660033"/>
                </a:solidFill>
                <a:latin typeface="Consolas" panose="020B0609020204030204" pitchFamily="49" charset="0"/>
              </a:rPr>
              <a:t>-1]</a:t>
            </a:r>
            <a:r>
              <a:rPr lang="en-US" sz="1800" dirty="0"/>
              <a:t> </a:t>
            </a:r>
            <a:r>
              <a:rPr lang="en-US" sz="1700" dirty="0"/>
              <a:t>” it places you right before the beginning of the array – not good…)</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82233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normAutofit/>
          </a:bodyPr>
          <a:lstStyle/>
          <a:p>
            <a:r>
              <a:rPr lang="en-US" sz="3200" dirty="0" err="1"/>
              <a:t>Hillis</a:t>
            </a:r>
            <a:r>
              <a:rPr lang="en-US" sz="3200" dirty="0"/>
              <a:t> &amp; Steele, Operation Count</a:t>
            </a:r>
          </a:p>
        </p:txBody>
      </p:sp>
      <p:sp>
        <p:nvSpPr>
          <p:cNvPr id="621571" name="Rectangle 3"/>
          <p:cNvSpPr>
            <a:spLocks noGrp="1" noChangeArrowheads="1"/>
          </p:cNvSpPr>
          <p:nvPr>
            <p:ph idx="1"/>
          </p:nvPr>
        </p:nvSpPr>
        <p:spPr>
          <a:xfrm>
            <a:off x="147344" y="1345915"/>
            <a:ext cx="11960872" cy="5082356"/>
          </a:xfrm>
        </p:spPr>
        <p:txBody>
          <a:bodyPr>
            <a:normAutofit/>
          </a:bodyPr>
          <a:lstStyle/>
          <a:p>
            <a:pPr marL="457200" indent="-457200"/>
            <a:endParaRPr lang="en-US" sz="2200" dirty="0"/>
          </a:p>
          <a:p>
            <a:pPr marL="457200" indent="-457200"/>
            <a:r>
              <a:rPr lang="en-US" sz="2200" dirty="0"/>
              <a:t>The number of operations tally:</a:t>
            </a:r>
          </a:p>
          <a:p>
            <a:pPr marL="571500" lvl="1" indent="0" algn="ctr">
              <a:buNone/>
            </a:pPr>
            <a:r>
              <a:rPr lang="en-US" dirty="0"/>
              <a:t>(2</a:t>
            </a:r>
            <a:r>
              <a:rPr lang="en-US" baseline="30000" dirty="0"/>
              <a:t>M</a:t>
            </a:r>
            <a:r>
              <a:rPr lang="en-US" dirty="0"/>
              <a:t>-2</a:t>
            </a:r>
            <a:r>
              <a:rPr lang="en-US" baseline="30000" dirty="0"/>
              <a:t>0</a:t>
            </a:r>
            <a:r>
              <a:rPr lang="en-US" dirty="0"/>
              <a:t>) + (2</a:t>
            </a:r>
            <a:r>
              <a:rPr lang="en-US" baseline="30000" dirty="0"/>
              <a:t>M</a:t>
            </a:r>
            <a:r>
              <a:rPr lang="en-US" dirty="0"/>
              <a:t>-2</a:t>
            </a:r>
            <a:r>
              <a:rPr lang="en-US" baseline="30000" dirty="0"/>
              <a:t>1</a:t>
            </a:r>
            <a:r>
              <a:rPr lang="en-US" dirty="0"/>
              <a:t>) + … + (2</a:t>
            </a:r>
            <a:r>
              <a:rPr lang="en-US" baseline="30000" dirty="0"/>
              <a:t>M</a:t>
            </a:r>
            <a:r>
              <a:rPr lang="en-US" dirty="0"/>
              <a:t>-2</a:t>
            </a:r>
            <a:r>
              <a:rPr lang="en-US" baseline="30000" dirty="0"/>
              <a:t>k-1</a:t>
            </a:r>
            <a:r>
              <a:rPr lang="en-US" dirty="0"/>
              <a:t>) +…+ (2</a:t>
            </a:r>
            <a:r>
              <a:rPr lang="en-US" baseline="30000" dirty="0"/>
              <a:t>M</a:t>
            </a:r>
            <a:r>
              <a:rPr lang="en-US" dirty="0"/>
              <a:t>-2</a:t>
            </a:r>
            <a:r>
              <a:rPr lang="en-US" baseline="30000" dirty="0"/>
              <a:t>M-1</a:t>
            </a:r>
            <a:r>
              <a:rPr lang="en-US" dirty="0"/>
              <a:t>)  </a:t>
            </a:r>
          </a:p>
          <a:p>
            <a:pPr marL="571500" lvl="1" indent="0">
              <a:buNone/>
            </a:pPr>
            <a:endParaRPr lang="en-US" dirty="0"/>
          </a:p>
          <a:p>
            <a:pPr marL="974725" lvl="1" indent="-403225"/>
            <a:r>
              <a:rPr lang="en-US" dirty="0"/>
              <a:t>Final operation count: </a:t>
            </a:r>
          </a:p>
          <a:p>
            <a:pPr marL="974725" lvl="1" indent="-403225"/>
            <a:r>
              <a:rPr lang="en-US" dirty="0"/>
              <a:t>This is an algorithm with </a:t>
            </a:r>
            <a:r>
              <a:rPr lang="en-US" dirty="0">
                <a:sym typeface="Wingdings" pitchFamily="2" charset="2"/>
              </a:rPr>
              <a:t> </a:t>
            </a:r>
            <a:r>
              <a:rPr lang="en-US" dirty="0"/>
              <a:t>O(n*log(n)) work</a:t>
            </a:r>
          </a:p>
          <a:p>
            <a:pPr marL="974725" lvl="1" indent="-403225"/>
            <a:endParaRPr lang="en-US" dirty="0"/>
          </a:p>
          <a:p>
            <a:pPr marL="974725" lvl="1" indent="-403225"/>
            <a:endParaRPr lang="en-US" dirty="0"/>
          </a:p>
          <a:p>
            <a:pPr marL="457200" indent="-457200"/>
            <a:r>
              <a:rPr lang="en-US" sz="2200" dirty="0"/>
              <a:t>Concluding remarks: is this approach good or not?</a:t>
            </a:r>
          </a:p>
          <a:p>
            <a:pPr marL="974725" lvl="1" indent="-403225"/>
            <a:r>
              <a:rPr lang="en-US" dirty="0"/>
              <a:t>Recall that sequential scan algorithm only needs </a:t>
            </a:r>
            <a:r>
              <a:rPr lang="en-US" i="1" dirty="0"/>
              <a:t>n-1</a:t>
            </a:r>
            <a:r>
              <a:rPr lang="en-US" dirty="0"/>
              <a:t> additions</a:t>
            </a:r>
          </a:p>
          <a:p>
            <a:pPr marL="974725" lvl="1" indent="-403225"/>
            <a:r>
              <a:rPr lang="en-US" dirty="0"/>
              <a:t>In the current algorithm, a factor of log</a:t>
            </a:r>
            <a:r>
              <a:rPr lang="en-US" baseline="-25000" dirty="0"/>
              <a:t>2</a:t>
            </a:r>
            <a:r>
              <a:rPr lang="en-US" dirty="0"/>
              <a:t>(n) might hurt: 20x more work for 10</a:t>
            </a:r>
            <a:r>
              <a:rPr lang="en-US" baseline="30000" dirty="0"/>
              <a:t>6</a:t>
            </a:r>
            <a:r>
              <a:rPr lang="en-US" dirty="0"/>
              <a:t> elements!</a:t>
            </a:r>
          </a:p>
          <a:p>
            <a:pPr marL="974725" lvl="1" indent="-403225"/>
            <a:r>
              <a:rPr lang="en-US" dirty="0"/>
              <a:t>One more drawback: you need two buffers…</a:t>
            </a:r>
          </a:p>
          <a:p>
            <a:pPr marL="974725" lvl="1" indent="-403225"/>
            <a:endParaRPr lang="en-US" dirty="0"/>
          </a:p>
          <a:p>
            <a:pPr marL="974725" lvl="1" indent="-403225"/>
            <a:endParaRPr lang="en-US" dirty="0"/>
          </a:p>
        </p:txBody>
      </p:sp>
      <p:pic>
        <p:nvPicPr>
          <p:cNvPr id="621575" name="Picture 7" descr="TP_tmp"/>
          <p:cNvPicPr>
            <a:picLocks noChangeAspect="1" noChangeArrowheads="1"/>
          </p:cNvPicPr>
          <p:nvPr>
            <p:custDataLst>
              <p:tags r:id="rId1"/>
            </p:custDataLst>
          </p:nvPr>
        </p:nvPicPr>
        <p:blipFill>
          <a:blip r:embed="rId4" cstate="print"/>
          <a:srcRect/>
          <a:stretch>
            <a:fillRect/>
          </a:stretch>
        </p:blipFill>
        <p:spPr bwMode="auto">
          <a:xfrm>
            <a:off x="3709741" y="2777733"/>
            <a:ext cx="7543800" cy="330200"/>
          </a:xfrm>
          <a:prstGeom prst="rect">
            <a:avLst/>
          </a:prstGeom>
          <a:noFill/>
          <a:ln w="9525" algn="ctr">
            <a:noFill/>
            <a:miter lim="800000"/>
            <a:headEnd/>
            <a:tailEnd/>
          </a:ln>
          <a:effectLst/>
        </p:spPr>
      </p:pic>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553350"/>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4236" y="609594"/>
            <a:ext cx="9410700" cy="6001643"/>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scan(</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g_odata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extern volatile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__shared__</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temp[];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allocated on invocation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fr-FR"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pout = 0, pin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load input into shared memory.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**exclusive** scan: shift right by one element and set first output to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temp[</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 ? 0: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[thid-1];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offset = 1; offset&lt;n; offset *= 2 )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pout = 1 - pout; </a:t>
            </a:r>
            <a:r>
              <a:rPr kumimoji="0" lang="fr-FR"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swap double buffer indices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pin  = 1 - pout;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offset)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temp[pout*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temp[pin*</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temp[pin*</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offset];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temp[pout*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temp[pin*</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 need this here before I start next iteration </a:t>
            </a: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g_odata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temp[pout*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write output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1115138" name="Rectangle 2"/>
          <p:cNvSpPr>
            <a:spLocks noGrp="1" noChangeArrowheads="1"/>
          </p:cNvSpPr>
          <p:nvPr>
            <p:ph type="title"/>
          </p:nvPr>
        </p:nvSpPr>
        <p:spPr>
          <a:xfrm>
            <a:off x="0" y="0"/>
            <a:ext cx="12192000" cy="533400"/>
          </a:xfrm>
        </p:spPr>
        <p:txBody>
          <a:bodyPr>
            <a:normAutofit/>
          </a:bodyPr>
          <a:lstStyle/>
          <a:p>
            <a:r>
              <a:rPr lang="en-US" sz="3200" dirty="0" err="1"/>
              <a:t>Hillis</a:t>
            </a:r>
            <a:r>
              <a:rPr lang="en-US" sz="3200" dirty="0"/>
              <a:t> &amp; Steele: Kernel Function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59170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6" name="Rectangle 2"/>
          <p:cNvSpPr>
            <a:spLocks noGrp="1" noChangeArrowheads="1"/>
          </p:cNvSpPr>
          <p:nvPr>
            <p:ph type="title"/>
          </p:nvPr>
        </p:nvSpPr>
        <p:spPr/>
        <p:txBody>
          <a:bodyPr>
            <a:normAutofit/>
          </a:bodyPr>
          <a:lstStyle/>
          <a:p>
            <a:r>
              <a:rPr lang="en-US" sz="3200" dirty="0" err="1"/>
              <a:t>Hillis</a:t>
            </a:r>
            <a:r>
              <a:rPr lang="en-US" sz="3200" dirty="0"/>
              <a:t> &amp; Steele: Kernel Function, Quick Remarks</a:t>
            </a:r>
          </a:p>
        </p:txBody>
      </p:sp>
      <mc:AlternateContent xmlns:mc="http://schemas.openxmlformats.org/markup-compatibility/2006">
        <mc:Choice xmlns:a14="http://schemas.microsoft.com/office/drawing/2010/main" Requires="a14">
          <p:sp>
            <p:nvSpPr>
              <p:cNvPr id="1117187" name="Rectangle 3"/>
              <p:cNvSpPr>
                <a:spLocks noGrp="1" noChangeArrowheads="1"/>
              </p:cNvSpPr>
              <p:nvPr>
                <p:ph idx="1"/>
              </p:nvPr>
            </p:nvSpPr>
            <p:spPr>
              <a:xfrm>
                <a:off x="147344" y="1366463"/>
                <a:ext cx="11960872" cy="5061808"/>
              </a:xfrm>
            </p:spPr>
            <p:txBody>
              <a:bodyPr>
                <a:normAutofit fontScale="92500" lnSpcReduction="10000"/>
              </a:bodyPr>
              <a:lstStyle/>
              <a:p>
                <a:pPr lvl="2"/>
                <a:endParaRPr lang="en-US" dirty="0"/>
              </a:p>
              <a:p>
                <a:r>
                  <a:rPr lang="en-US" dirty="0"/>
                  <a:t>The kernel is very simple, which is good </a:t>
                </a:r>
              </a:p>
              <a:p>
                <a:pPr lvl="1"/>
                <a:endParaRPr lang="en-US" dirty="0"/>
              </a:p>
              <a:p>
                <a:r>
                  <a:rPr lang="en-US" dirty="0"/>
                  <a:t>Note the </a:t>
                </a:r>
                <a:r>
                  <a:rPr lang="en-US" dirty="0">
                    <a:latin typeface="Consolas" panose="020B0609020204030204" pitchFamily="49" charset="0"/>
                    <a:cs typeface="Consolas" panose="020B0609020204030204" pitchFamily="49" charset="0"/>
                  </a:rPr>
                  <a:t>pin</a:t>
                </a:r>
                <a:r>
                  <a:rPr lang="en-US" dirty="0"/>
                  <a:t>/</a:t>
                </a:r>
                <a:r>
                  <a:rPr lang="en-US" dirty="0">
                    <a:latin typeface="Consolas" panose="020B0609020204030204" pitchFamily="49" charset="0"/>
                    <a:cs typeface="Consolas" panose="020B0609020204030204" pitchFamily="49" charset="0"/>
                  </a:rPr>
                  <a:t>pout</a:t>
                </a:r>
                <a:r>
                  <a:rPr lang="en-US" dirty="0"/>
                  <a:t> trick that was used to alternate the destination buffer</a:t>
                </a:r>
              </a:p>
              <a:p>
                <a:pPr lvl="1"/>
                <a:endParaRPr lang="en-US" dirty="0"/>
              </a:p>
              <a:p>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𝑁</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r>
                          <a:rPr lang="en-US" i="1">
                            <a:latin typeface="Cambria Math" panose="02040503050406030204" pitchFamily="18" charset="0"/>
                          </a:rPr>
                          <m:t>𝑁</m:t>
                        </m:r>
                      </m:e>
                    </m:func>
                    <m:r>
                      <a:rPr lang="en-US" i="1">
                        <a:latin typeface="Cambria Math" panose="02040503050406030204" pitchFamily="18" charset="0"/>
                      </a:rPr>
                      <m:t>)</m:t>
                    </m:r>
                  </m:oMath>
                </a14:m>
                <a:r>
                  <a:rPr lang="en-US" dirty="0"/>
                  <a:t> algorithm – significant overhead when </a:t>
                </a:r>
                <a14:m>
                  <m:oMath xmlns:m="http://schemas.openxmlformats.org/officeDocument/2006/math">
                    <m:r>
                      <a:rPr lang="en-US" i="1" dirty="0">
                        <a:latin typeface="Cambria Math" panose="02040503050406030204" pitchFamily="18" charset="0"/>
                      </a:rPr>
                      <m:t>𝑁</m:t>
                    </m:r>
                  </m:oMath>
                </a14:m>
                <a:r>
                  <a:rPr lang="en-US" dirty="0"/>
                  <a:t> gets large</a:t>
                </a:r>
              </a:p>
              <a:p>
                <a:pPr lvl="2"/>
                <a:endParaRPr lang="en-US" dirty="0"/>
              </a:p>
              <a:p>
                <a:pPr lvl="1"/>
                <a:endParaRPr lang="en-US" dirty="0"/>
              </a:p>
              <a:p>
                <a:r>
                  <a:rPr lang="en-US" dirty="0"/>
                  <a:t>As shown, the kernel only works when the entire array is processed by one block</a:t>
                </a:r>
              </a:p>
              <a:p>
                <a:pPr lvl="2"/>
                <a:r>
                  <a:rPr lang="en-US" sz="1900" dirty="0"/>
                  <a:t>One block in CUDA has at the most 1024 threads</a:t>
                </a:r>
              </a:p>
              <a:p>
                <a:endParaRPr lang="en-US" sz="2500" dirty="0"/>
              </a:p>
              <a:p>
                <a:r>
                  <a:rPr lang="en-US" dirty="0"/>
                  <a:t>Assignment requires multi-block implementation as it calls for handling up to 1 billion entries</a:t>
                </a:r>
              </a:p>
              <a:p>
                <a:pPr lvl="1"/>
                <a:r>
                  <a:rPr lang="en-US" dirty="0"/>
                  <a:t>Multiple kernel calls are then in order</a:t>
                </a:r>
              </a:p>
              <a:p>
                <a:pPr lvl="2"/>
                <a:r>
                  <a:rPr lang="en-US" dirty="0"/>
                  <a:t>On the upside, using multiple kernel calls precludes the need for </a:t>
                </a:r>
                <a:r>
                  <a:rPr lang="en-US" dirty="0">
                    <a:latin typeface="Consolas" panose="020B0609020204030204" pitchFamily="49" charset="0"/>
                  </a:rPr>
                  <a:t>__</a:t>
                </a:r>
                <a:r>
                  <a:rPr lang="en-US" dirty="0" err="1">
                    <a:latin typeface="Consolas" panose="020B0609020204030204" pitchFamily="49" charset="0"/>
                  </a:rPr>
                  <a:t>syncthreads</a:t>
                </a:r>
                <a:r>
                  <a:rPr lang="en-US" dirty="0">
                    <a:latin typeface="Consolas" panose="020B0609020204030204" pitchFamily="49" charset="0"/>
                  </a:rPr>
                  <a:t>()</a:t>
                </a:r>
                <a:r>
                  <a:rPr lang="en-US" dirty="0"/>
                  <a:t> calls</a:t>
                </a:r>
              </a:p>
              <a:p>
                <a:endParaRPr lang="en-US" dirty="0"/>
              </a:p>
              <a:p>
                <a:pPr lvl="1"/>
                <a:endParaRPr lang="en-US" dirty="0"/>
              </a:p>
              <a:p>
                <a:pPr lvl="1"/>
                <a:endParaRPr lang="en-US" dirty="0"/>
              </a:p>
            </p:txBody>
          </p:sp>
        </mc:Choice>
        <mc:Fallback>
          <p:sp>
            <p:nvSpPr>
              <p:cNvPr id="1117187" name="Rectangle 3"/>
              <p:cNvSpPr>
                <a:spLocks noGrp="1" noRot="1" noChangeAspect="1" noMove="1" noResize="1" noEditPoints="1" noAdjustHandles="1" noChangeArrowheads="1" noChangeShapeType="1" noTextEdit="1"/>
              </p:cNvSpPr>
              <p:nvPr>
                <p:ph idx="1"/>
              </p:nvPr>
            </p:nvSpPr>
            <p:spPr>
              <a:xfrm>
                <a:off x="147344" y="1366463"/>
                <a:ext cx="11960872" cy="5061808"/>
              </a:xfrm>
              <a:blipFill>
                <a:blip r:embed="rId3"/>
                <a:stretch>
                  <a:fillRect l="-56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11367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p:txBody>
          <a:bodyPr>
            <a:normAutofit/>
          </a:bodyPr>
          <a:lstStyle/>
          <a:p>
            <a:r>
              <a:rPr lang="en-US" sz="3100" dirty="0"/>
              <a:t>Parallel Scan Algorithm: Solution </a:t>
            </a:r>
            <a:r>
              <a:rPr lang="en-US" sz="3100" dirty="0">
                <a:solidFill>
                  <a:srgbClr val="FFC000"/>
                </a:solidFill>
              </a:rPr>
              <a:t>#2</a:t>
            </a:r>
            <a:r>
              <a:rPr lang="en-US" sz="3100" dirty="0"/>
              <a:t>: Harris-</a:t>
            </a:r>
            <a:r>
              <a:rPr lang="en-US" sz="3100" dirty="0" err="1"/>
              <a:t>Sengupta</a:t>
            </a:r>
            <a:r>
              <a:rPr lang="en-US" sz="3100" dirty="0"/>
              <a:t>-Owen  (2007)</a:t>
            </a:r>
          </a:p>
        </p:txBody>
      </p:sp>
      <p:sp>
        <p:nvSpPr>
          <p:cNvPr id="623619" name="Rectangle 3"/>
          <p:cNvSpPr>
            <a:spLocks noGrp="1" noChangeArrowheads="1"/>
          </p:cNvSpPr>
          <p:nvPr>
            <p:ph idx="1"/>
          </p:nvPr>
        </p:nvSpPr>
        <p:spPr/>
        <p:txBody>
          <a:bodyPr/>
          <a:lstStyle/>
          <a:p>
            <a:pPr marL="457200" indent="-457200"/>
            <a:endParaRPr lang="en-US" sz="2000" dirty="0"/>
          </a:p>
          <a:p>
            <a:pPr marL="457200" indent="-457200"/>
            <a:r>
              <a:rPr lang="en-US" sz="2000" dirty="0"/>
              <a:t>A common parallel algorithm pattern:</a:t>
            </a:r>
          </a:p>
          <a:p>
            <a:pPr marL="457200" indent="-457200" algn="ctr">
              <a:buNone/>
            </a:pPr>
            <a:r>
              <a:rPr lang="en-US" sz="2000" i="1" u="sng" dirty="0"/>
              <a:t>Balanced Trees</a:t>
            </a:r>
          </a:p>
          <a:p>
            <a:pPr marL="974725" lvl="1" indent="-403225"/>
            <a:r>
              <a:rPr lang="en-US" sz="1800" dirty="0"/>
              <a:t>Build a balanced binary tree on the input data and sweep from roots to the main trunk, and then back into the roots</a:t>
            </a:r>
          </a:p>
          <a:p>
            <a:pPr marL="974725" lvl="1" indent="-403225"/>
            <a:r>
              <a:rPr lang="en-US" sz="1800" dirty="0"/>
              <a:t>Tree is not an actual data structure, but an abstraction to help determine what each thread does at each step</a:t>
            </a:r>
          </a:p>
          <a:p>
            <a:pPr marL="974725" lvl="1" indent="-403225"/>
            <a:endParaRPr lang="en-US" sz="1800" dirty="0"/>
          </a:p>
          <a:p>
            <a:pPr marL="457200" indent="-457200"/>
            <a:endParaRPr lang="en-US" sz="2000" dirty="0"/>
          </a:p>
          <a:p>
            <a:pPr marL="457200" indent="-457200"/>
            <a:r>
              <a:rPr lang="en-US" sz="2000" dirty="0"/>
              <a:t>For scan: there are two stages</a:t>
            </a:r>
          </a:p>
          <a:p>
            <a:pPr marL="974725" lvl="1" indent="-403225"/>
            <a:r>
              <a:rPr lang="en-US" sz="1800" dirty="0"/>
              <a:t>Stage 1: Traverse </a:t>
            </a:r>
            <a:r>
              <a:rPr lang="en-US" sz="1800" dirty="0">
                <a:solidFill>
                  <a:srgbClr val="0070C0"/>
                </a:solidFill>
              </a:rPr>
              <a:t>from roots to main trunk</a:t>
            </a:r>
            <a:r>
              <a:rPr lang="en-US" sz="1800" dirty="0"/>
              <a:t> building partial sums at internal nodes in the tree</a:t>
            </a:r>
          </a:p>
          <a:p>
            <a:pPr marL="1431925" lvl="2" indent="-342900"/>
            <a:r>
              <a:rPr lang="en-US" sz="1700" dirty="0"/>
              <a:t>Halfway through the algorithm, the main trunk holds sum of all leaves </a:t>
            </a:r>
            <a:r>
              <a:rPr lang="en-US" sz="1700" dirty="0">
                <a:sym typeface="Symbol"/>
              </a:rPr>
              <a:t> nice, </a:t>
            </a:r>
            <a:r>
              <a:rPr lang="en-US" sz="1700" dirty="0"/>
              <a:t>this is a reduction algorithm!</a:t>
            </a:r>
          </a:p>
          <a:p>
            <a:pPr marL="974725" lvl="1" indent="-403225"/>
            <a:r>
              <a:rPr lang="en-US" sz="1800" dirty="0"/>
              <a:t>Stage 2: Traverse the tree back, </a:t>
            </a:r>
            <a:r>
              <a:rPr lang="en-US" sz="1800" dirty="0">
                <a:solidFill>
                  <a:srgbClr val="0070C0"/>
                </a:solidFill>
              </a:rPr>
              <a:t>from main trunk down to roots</a:t>
            </a:r>
            <a:r>
              <a:rPr lang="en-US" sz="1800" dirty="0"/>
              <a:t>, building the scan from the partial sums</a:t>
            </a:r>
          </a:p>
          <a:p>
            <a:pPr marL="1431925" lvl="2" indent="-342900"/>
            <a:r>
              <a:rPr lang="en-US" sz="1700" dirty="0"/>
              <a:t>Called down-sweep phase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0917310"/>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Rectangle 2"/>
          <p:cNvSpPr>
            <a:spLocks noGrp="1" noChangeArrowheads="1"/>
          </p:cNvSpPr>
          <p:nvPr>
            <p:ph type="title"/>
          </p:nvPr>
        </p:nvSpPr>
        <p:spPr/>
        <p:txBody>
          <a:bodyPr>
            <a:normAutofit fontScale="90000"/>
          </a:bodyPr>
          <a:lstStyle/>
          <a:p>
            <a:r>
              <a:rPr lang="en-US" dirty="0"/>
              <a:t>Picture and Pseudocode: The Reduction Step (“</a:t>
            </a:r>
            <a:r>
              <a:rPr lang="en-US" b="1" dirty="0">
                <a:solidFill>
                  <a:srgbClr val="FFC000"/>
                </a:solidFill>
              </a:rPr>
              <a:t>roots to main trunk</a:t>
            </a:r>
            <a:r>
              <a:rPr lang="en-US" dirty="0"/>
              <a:t>”)</a:t>
            </a:r>
          </a:p>
        </p:txBody>
      </p:sp>
      <p:sp>
        <p:nvSpPr>
          <p:cNvPr id="1123334" name="Rectangle 6"/>
          <p:cNvSpPr>
            <a:spLocks noChangeArrowheads="1"/>
          </p:cNvSpPr>
          <p:nvPr/>
        </p:nvSpPr>
        <p:spPr bwMode="auto">
          <a:xfrm>
            <a:off x="1524001" y="1977509"/>
            <a:ext cx="184731" cy="369332"/>
          </a:xfrm>
          <a:prstGeom prst="rect">
            <a:avLst/>
          </a:prstGeom>
          <a:noFill/>
          <a:ln w="9525">
            <a:no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1123333" name="Object 5"/>
          <p:cNvGraphicFramePr>
            <a:graphicFrameLocks noChangeAspect="1"/>
          </p:cNvGraphicFramePr>
          <p:nvPr/>
        </p:nvGraphicFramePr>
        <p:xfrm>
          <a:off x="1752601" y="1752600"/>
          <a:ext cx="5248275" cy="2533650"/>
        </p:xfrm>
        <a:graphic>
          <a:graphicData uri="http://schemas.openxmlformats.org/presentationml/2006/ole">
            <mc:AlternateContent xmlns:mc="http://schemas.openxmlformats.org/markup-compatibility/2006">
              <mc:Choice xmlns:v="urn:schemas-microsoft-com:vml" Requires="v">
                <p:oleObj name="Visio" r:id="rId3" imgW="7888752" imgH="3814701" progId="Visio.Drawing.11">
                  <p:embed/>
                </p:oleObj>
              </mc:Choice>
              <mc:Fallback>
                <p:oleObj name="Visio" r:id="rId3" imgW="7888752" imgH="3814701" progId="Visio.Drawing.11">
                  <p:embed/>
                  <p:pic>
                    <p:nvPicPr>
                      <p:cNvPr id="1123333" name="Object 5"/>
                      <p:cNvPicPr>
                        <a:picLocks noChangeAspect="1" noChangeArrowheads="1"/>
                      </p:cNvPicPr>
                      <p:nvPr/>
                    </p:nvPicPr>
                    <p:blipFill>
                      <a:blip r:embed="rId4"/>
                      <a:srcRect/>
                      <a:stretch>
                        <a:fillRect/>
                      </a:stretch>
                    </p:blipFill>
                    <p:spPr bwMode="auto">
                      <a:xfrm>
                        <a:off x="1752601" y="1752600"/>
                        <a:ext cx="5248275" cy="2533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3338" name="Rectangle 10"/>
          <p:cNvSpPr>
            <a:spLocks noChangeArrowheads="1"/>
          </p:cNvSpPr>
          <p:nvPr/>
        </p:nvSpPr>
        <p:spPr bwMode="auto">
          <a:xfrm>
            <a:off x="8181976" y="1978025"/>
            <a:ext cx="2028825" cy="2492990"/>
          </a:xfrm>
          <a:prstGeom prst="rect">
            <a:avLst/>
          </a:prstGeom>
          <a:solidFill>
            <a:srgbClr val="EAEAEA"/>
          </a:solidFill>
          <a:ln w="12700">
            <a:solidFill>
              <a:schemeClr val="tx1"/>
            </a:solid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j</a:t>
            </a: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srgbClr val="C00000"/>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-1</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1     3     5     7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3     7    -1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7    -1    -1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j</a:t>
            </a: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srgbClr val="C00000"/>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srgbClr val="C00000"/>
                </a:solidFill>
                <a:effectLst/>
                <a:uLnTx/>
                <a:uFillTx/>
                <a:latin typeface="Lucida Console" pitchFamily="49" charset="0"/>
                <a:ea typeface="+mn-ea"/>
                <a:cs typeface="+mn-cs"/>
              </a:rPr>
              <a:t>k</a:t>
            </a: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-1</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0     2     4     6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1     5    -1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3    -1    -1    -1</a:t>
            </a:r>
          </a:p>
        </p:txBody>
      </p:sp>
      <p:sp>
        <p:nvSpPr>
          <p:cNvPr id="1123339" name="Line 11"/>
          <p:cNvSpPr>
            <a:spLocks noChangeShapeType="1"/>
          </p:cNvSpPr>
          <p:nvPr/>
        </p:nvSpPr>
        <p:spPr bwMode="auto">
          <a:xfrm flipH="1">
            <a:off x="6477000" y="2438400"/>
            <a:ext cx="1828800" cy="327660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3340" name="Line 12"/>
          <p:cNvSpPr>
            <a:spLocks noChangeShapeType="1"/>
          </p:cNvSpPr>
          <p:nvPr/>
        </p:nvSpPr>
        <p:spPr bwMode="auto">
          <a:xfrm flipH="1">
            <a:off x="7704364" y="3581400"/>
            <a:ext cx="601436" cy="2103664"/>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3337" name="Rectangle 9"/>
          <p:cNvSpPr>
            <a:spLocks noChangeArrowheads="1"/>
          </p:cNvSpPr>
          <p:nvPr/>
        </p:nvSpPr>
        <p:spPr bwMode="auto">
          <a:xfrm>
            <a:off x="1752601" y="4710114"/>
            <a:ext cx="7242175" cy="1843087"/>
          </a:xfrm>
          <a:prstGeom prst="rect">
            <a:avLst/>
          </a:prstGeom>
          <a:solidFill>
            <a:srgbClr val="EAEAEA">
              <a:alpha val="73000"/>
            </a:srgbClr>
          </a:solidFill>
          <a:ln w="12700">
            <a:solidFill>
              <a:schemeClr val="tx1"/>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for k=0 to 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offset =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for j=1 to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M-k-1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do in parallel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p:txBody>
      </p:sp>
      <p:sp>
        <p:nvSpPr>
          <p:cNvPr id="1123341" name="Rectangle 13"/>
          <p:cNvSpPr>
            <a:spLocks noChangeArrowheads="1"/>
          </p:cNvSpPr>
          <p:nvPr/>
        </p:nvSpPr>
        <p:spPr bwMode="auto">
          <a:xfrm>
            <a:off x="9050338" y="4587875"/>
            <a:ext cx="1617662" cy="523220"/>
          </a:xfrm>
          <a:prstGeom prst="rect">
            <a:avLst/>
          </a:prstGeom>
          <a:noFill/>
          <a:ln w="9525">
            <a:no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NOTE: “-1” entries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indicate no-ops</a:t>
            </a:r>
          </a:p>
        </p:txBody>
      </p:sp>
      <p:sp>
        <p:nvSpPr>
          <p:cNvPr id="13" name="Rectangle 12"/>
          <p:cNvSpPr/>
          <p:nvPr/>
        </p:nvSpPr>
        <p:spPr>
          <a:xfrm>
            <a:off x="508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481008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Rectangle 2"/>
          <p:cNvSpPr>
            <a:spLocks noGrp="1" noChangeArrowheads="1"/>
          </p:cNvSpPr>
          <p:nvPr>
            <p:ph type="title"/>
          </p:nvPr>
        </p:nvSpPr>
        <p:spPr/>
        <p:txBody>
          <a:bodyPr/>
          <a:lstStyle/>
          <a:p>
            <a:r>
              <a:rPr lang="en-US" sz="3500"/>
              <a:t>Operation Count, Reduce Phase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21283" name="Rectangle 3"/>
          <p:cNvSpPr>
            <a:spLocks noGrp="1" noChangeArrowheads="1"/>
          </p:cNvSpPr>
          <p:nvPr>
            <p:ph type="body" idx="4294967295"/>
          </p:nvPr>
        </p:nvSpPr>
        <p:spPr>
          <a:xfrm>
            <a:off x="2966592" y="4551119"/>
            <a:ext cx="1986408" cy="414581"/>
          </a:xfrm>
        </p:spPr>
        <p:txBody>
          <a:bodyPr>
            <a:normAutofit lnSpcReduction="10000"/>
          </a:bodyPr>
          <a:lstStyle/>
          <a:p>
            <a:pPr>
              <a:lnSpc>
                <a:spcPct val="90000"/>
              </a:lnSpc>
              <a:buFont typeface="Wingdings" pitchFamily="2" charset="2"/>
              <a:buNone/>
            </a:pPr>
            <a:r>
              <a:rPr lang="en-US" dirty="0"/>
              <a:t>By inspection:</a:t>
            </a:r>
          </a:p>
        </p:txBody>
      </p:sp>
      <p:pic>
        <p:nvPicPr>
          <p:cNvPr id="1121286" name="Picture 6" descr="TP_tmp"/>
          <p:cNvPicPr>
            <a:picLocks noChangeAspect="1" noChangeArrowheads="1"/>
          </p:cNvPicPr>
          <p:nvPr>
            <p:custDataLst>
              <p:tags r:id="rId1"/>
            </p:custDataLst>
          </p:nvPr>
        </p:nvPicPr>
        <p:blipFill>
          <a:blip r:embed="rId4" cstate="print"/>
          <a:srcRect/>
          <a:stretch>
            <a:fillRect/>
          </a:stretch>
        </p:blipFill>
        <p:spPr bwMode="auto">
          <a:xfrm>
            <a:off x="5334000" y="4343400"/>
            <a:ext cx="3429000" cy="787400"/>
          </a:xfrm>
          <a:prstGeom prst="rect">
            <a:avLst/>
          </a:prstGeom>
          <a:noFill/>
          <a:ln w="9525">
            <a:noFill/>
            <a:miter lim="800000"/>
            <a:headEnd/>
            <a:tailEnd/>
          </a:ln>
          <a:effectLst/>
        </p:spPr>
      </p:pic>
      <p:sp>
        <p:nvSpPr>
          <p:cNvPr id="1121287" name="Rectangle 7"/>
          <p:cNvSpPr>
            <a:spLocks noChangeArrowheads="1"/>
          </p:cNvSpPr>
          <p:nvPr/>
        </p:nvSpPr>
        <p:spPr bwMode="auto">
          <a:xfrm>
            <a:off x="2209801" y="1905000"/>
            <a:ext cx="7242175" cy="1843088"/>
          </a:xfrm>
          <a:prstGeom prst="rect">
            <a:avLst/>
          </a:prstGeom>
          <a:solidFill>
            <a:srgbClr val="EAEAEA">
              <a:alpha val="73000"/>
            </a:srgbClr>
          </a:solidFill>
          <a:ln w="12700">
            <a:solidFill>
              <a:schemeClr val="tx1"/>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for k=0 to 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offset =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for j=1 to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M-k-1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do in parallel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p:txBody>
      </p:sp>
      <p:sp>
        <p:nvSpPr>
          <p:cNvPr id="1121288" name="Rectangle 8"/>
          <p:cNvSpPr>
            <a:spLocks noChangeArrowheads="1"/>
          </p:cNvSpPr>
          <p:nvPr/>
        </p:nvSpPr>
        <p:spPr bwMode="auto">
          <a:xfrm>
            <a:off x="8153399" y="4865991"/>
            <a:ext cx="2672605" cy="571380"/>
          </a:xfrm>
          <a:prstGeom prst="rect">
            <a:avLst/>
          </a:prstGeom>
          <a:noFill/>
          <a:ln w="9525">
            <a:solidFill>
              <a:srgbClr val="FFCC66"/>
            </a:solidFill>
            <a:miter lim="800000"/>
            <a:headEnd/>
            <a:tailEnd/>
          </a:ln>
          <a:effectLst/>
        </p:spPr>
        <p:txBody>
          <a:bodyPr/>
          <a:lstStyle/>
          <a:p>
            <a:pPr marL="342900" marR="0" lvl="0" indent="-342900" algn="l" defTabSz="914400" rtl="0" eaLnBrk="1" fontAlgn="auto" latinLnBrk="0" hangingPunct="1">
              <a:lnSpc>
                <a:spcPct val="90000"/>
              </a:lnSpc>
              <a:spcBef>
                <a:spcPct val="20000"/>
              </a:spcBef>
              <a:spcAft>
                <a:spcPts val="0"/>
              </a:spcAft>
              <a:buClr>
                <a:srgbClr val="44546A"/>
              </a:buClr>
              <a:buSzPct val="70000"/>
              <a:buFontTx/>
              <a:buNone/>
              <a:tabLst/>
              <a:defRPr/>
            </a:pPr>
            <a:r>
              <a:rPr kumimoji="0" lang="en-US" sz="1600" b="0" i="0" u="none" strike="noStrike" kern="1200" cap="none" spc="0" normalizeH="0" baseline="0" noProof="0" dirty="0">
                <a:ln>
                  <a:noFill/>
                </a:ln>
                <a:solidFill>
                  <a:prstClr val="black"/>
                </a:solidFill>
                <a:effectLst/>
                <a:uLnTx/>
                <a:uFillTx/>
                <a:latin typeface="Arial" pitchFamily="34" charset="0"/>
                <a:ea typeface="+mn-ea"/>
                <a:cs typeface="+mn-cs"/>
              </a:rPr>
              <a:t>Looks promising in terms of </a:t>
            </a:r>
          </a:p>
          <a:p>
            <a:pPr marL="342900" marR="0" lvl="0" indent="-342900" algn="l" defTabSz="914400" rtl="0" eaLnBrk="1" fontAlgn="auto" latinLnBrk="0" hangingPunct="1">
              <a:lnSpc>
                <a:spcPct val="90000"/>
              </a:lnSpc>
              <a:spcBef>
                <a:spcPct val="20000"/>
              </a:spcBef>
              <a:spcAft>
                <a:spcPts val="0"/>
              </a:spcAft>
              <a:buClr>
                <a:srgbClr val="44546A"/>
              </a:buClr>
              <a:buSzPct val="70000"/>
              <a:buFontTx/>
              <a:buNone/>
              <a:tabLst/>
              <a:defRPr/>
            </a:pPr>
            <a:r>
              <a:rPr kumimoji="0" lang="en-US" sz="1600" b="0" i="0" u="none" strike="noStrike" kern="1200" cap="none" spc="0" normalizeH="0" baseline="0" noProof="0" dirty="0">
                <a:ln>
                  <a:noFill/>
                </a:ln>
                <a:solidFill>
                  <a:prstClr val="black"/>
                </a:solidFill>
                <a:effectLst/>
                <a:uLnTx/>
                <a:uFillTx/>
                <a:latin typeface="Arial" pitchFamily="34" charset="0"/>
                <a:ea typeface="+mn-ea"/>
                <a:cs typeface="+mn-cs"/>
              </a:rPr>
              <a:t>operation count…</a:t>
            </a:r>
          </a:p>
        </p:txBody>
      </p:sp>
      <p:sp>
        <p:nvSpPr>
          <p:cNvPr id="2" name="Rectangle 1"/>
          <p:cNvSpPr/>
          <p:nvPr/>
        </p:nvSpPr>
        <p:spPr>
          <a:xfrm>
            <a:off x="2819400" y="1951892"/>
            <a:ext cx="1447800" cy="304800"/>
          </a:xfrm>
          <a:prstGeom prst="rect">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3749040" y="2463715"/>
            <a:ext cx="1629508" cy="3810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reeform 3"/>
          <p:cNvSpPr/>
          <p:nvPr/>
        </p:nvSpPr>
        <p:spPr>
          <a:xfrm>
            <a:off x="2626260" y="2280138"/>
            <a:ext cx="2584648" cy="2215662"/>
          </a:xfrm>
          <a:custGeom>
            <a:avLst/>
            <a:gdLst>
              <a:gd name="connsiteX0" fmla="*/ 216586 w 2467417"/>
              <a:gd name="connsiteY0" fmla="*/ 0 h 2086708"/>
              <a:gd name="connsiteX1" fmla="*/ 216586 w 2467417"/>
              <a:gd name="connsiteY1" fmla="*/ 814754 h 2086708"/>
              <a:gd name="connsiteX2" fmla="*/ 2467417 w 2467417"/>
              <a:gd name="connsiteY2" fmla="*/ 2086708 h 2086708"/>
            </a:gdLst>
            <a:ahLst/>
            <a:cxnLst>
              <a:cxn ang="0">
                <a:pos x="connsiteX0" y="connsiteY0"/>
              </a:cxn>
              <a:cxn ang="0">
                <a:pos x="connsiteX1" y="connsiteY1"/>
              </a:cxn>
              <a:cxn ang="0">
                <a:pos x="connsiteX2" y="connsiteY2"/>
              </a:cxn>
            </a:cxnLst>
            <a:rect l="l" t="t" r="r" b="b"/>
            <a:pathLst>
              <a:path w="2467417" h="2086708">
                <a:moveTo>
                  <a:pt x="216586" y="0"/>
                </a:moveTo>
                <a:cubicBezTo>
                  <a:pt x="29017" y="233484"/>
                  <a:pt x="-158552" y="466969"/>
                  <a:pt x="216586" y="814754"/>
                </a:cubicBezTo>
                <a:cubicBezTo>
                  <a:pt x="591724" y="1162539"/>
                  <a:pt x="2081532" y="1854200"/>
                  <a:pt x="2467417" y="2086708"/>
                </a:cubicBezTo>
              </a:path>
            </a:pathLst>
          </a:custGeom>
          <a:noFill/>
          <a:ln>
            <a:solidFill>
              <a:srgbClr val="C00000"/>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5830887" y="4495800"/>
            <a:ext cx="909882" cy="3810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5"/>
          <p:cNvSpPr/>
          <p:nvPr/>
        </p:nvSpPr>
        <p:spPr>
          <a:xfrm>
            <a:off x="5410200" y="2784231"/>
            <a:ext cx="857708" cy="1670538"/>
          </a:xfrm>
          <a:custGeom>
            <a:avLst/>
            <a:gdLst>
              <a:gd name="connsiteX0" fmla="*/ 0 w 857708"/>
              <a:gd name="connsiteY0" fmla="*/ 0 h 1670538"/>
              <a:gd name="connsiteX1" fmla="*/ 756138 w 857708"/>
              <a:gd name="connsiteY1" fmla="*/ 357554 h 1670538"/>
              <a:gd name="connsiteX2" fmla="*/ 849923 w 857708"/>
              <a:gd name="connsiteY2" fmla="*/ 1670538 h 1670538"/>
            </a:gdLst>
            <a:ahLst/>
            <a:cxnLst>
              <a:cxn ang="0">
                <a:pos x="connsiteX0" y="connsiteY0"/>
              </a:cxn>
              <a:cxn ang="0">
                <a:pos x="connsiteX1" y="connsiteY1"/>
              </a:cxn>
              <a:cxn ang="0">
                <a:pos x="connsiteX2" y="connsiteY2"/>
              </a:cxn>
            </a:cxnLst>
            <a:rect l="l" t="t" r="r" b="b"/>
            <a:pathLst>
              <a:path w="857708" h="1670538">
                <a:moveTo>
                  <a:pt x="0" y="0"/>
                </a:moveTo>
                <a:cubicBezTo>
                  <a:pt x="307242" y="39565"/>
                  <a:pt x="614484" y="79131"/>
                  <a:pt x="756138" y="357554"/>
                </a:cubicBezTo>
                <a:cubicBezTo>
                  <a:pt x="897792" y="635977"/>
                  <a:pt x="849923" y="1670538"/>
                  <a:pt x="849923" y="1670538"/>
                </a:cubicBezTo>
              </a:path>
            </a:pathLst>
          </a:custGeom>
          <a:noFill/>
          <a:ln>
            <a:solidFill>
              <a:srgbClr val="0070C0"/>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5257801" y="4322519"/>
            <a:ext cx="545123" cy="818050"/>
          </a:xfrm>
          <a:prstGeom prst="rect">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37329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8" name="Rectangle 2"/>
          <p:cNvSpPr>
            <a:spLocks noGrp="1" noChangeArrowheads="1"/>
          </p:cNvSpPr>
          <p:nvPr>
            <p:ph type="title"/>
          </p:nvPr>
        </p:nvSpPr>
        <p:spPr/>
        <p:txBody>
          <a:bodyPr/>
          <a:lstStyle/>
          <a:p>
            <a:r>
              <a:rPr lang="en-US" sz="3500" dirty="0"/>
              <a:t>The “</a:t>
            </a:r>
            <a:r>
              <a:rPr lang="en-US" b="1" dirty="0">
                <a:solidFill>
                  <a:srgbClr val="FFC000"/>
                </a:solidFill>
              </a:rPr>
              <a:t>main trunk to roots</a:t>
            </a:r>
            <a:r>
              <a:rPr lang="en-US" sz="3500" dirty="0"/>
              <a:t>” sweep (the down sweep)</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25381" name="Rectangle 5"/>
          <p:cNvSpPr>
            <a:spLocks noChangeArrowheads="1"/>
          </p:cNvSpPr>
          <p:nvPr/>
        </p:nvSpPr>
        <p:spPr bwMode="auto">
          <a:xfrm>
            <a:off x="1524001" y="1615559"/>
            <a:ext cx="184731" cy="369332"/>
          </a:xfrm>
          <a:prstGeom prst="rect">
            <a:avLst/>
          </a:prstGeom>
          <a:noFill/>
          <a:ln w="9525">
            <a:no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1125380" name="Object 4"/>
          <p:cNvGraphicFramePr>
            <a:graphicFrameLocks noChangeAspect="1"/>
          </p:cNvGraphicFramePr>
          <p:nvPr/>
        </p:nvGraphicFramePr>
        <p:xfrm>
          <a:off x="2290233" y="893234"/>
          <a:ext cx="5238750" cy="3257550"/>
        </p:xfrm>
        <a:graphic>
          <a:graphicData uri="http://schemas.openxmlformats.org/presentationml/2006/ole">
            <mc:AlternateContent xmlns:mc="http://schemas.openxmlformats.org/markup-compatibility/2006">
              <mc:Choice xmlns:v="urn:schemas-microsoft-com:vml" Requires="v">
                <p:oleObj name="Visio" r:id="rId3" imgW="7874547" imgH="4894621" progId="Visio.Drawing.11">
                  <p:embed/>
                </p:oleObj>
              </mc:Choice>
              <mc:Fallback>
                <p:oleObj name="Visio" r:id="rId3" imgW="7874547" imgH="4894621" progId="Visio.Drawing.11">
                  <p:embed/>
                  <p:pic>
                    <p:nvPicPr>
                      <p:cNvPr id="11253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233" y="893234"/>
                        <a:ext cx="5238750" cy="325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5382" name="Rectangle 6"/>
          <p:cNvSpPr>
            <a:spLocks noChangeArrowheads="1"/>
          </p:cNvSpPr>
          <p:nvPr/>
        </p:nvSpPr>
        <p:spPr bwMode="auto">
          <a:xfrm>
            <a:off x="3048000" y="4341290"/>
            <a:ext cx="6477000" cy="2301875"/>
          </a:xfrm>
          <a:prstGeom prst="rect">
            <a:avLst/>
          </a:prstGeom>
          <a:solidFill>
            <a:srgbClr val="EAEAEA"/>
          </a:solidFill>
          <a:ln w="12700">
            <a:solidFill>
              <a:schemeClr val="tx1"/>
            </a:solidFill>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for k=M-1 to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offset =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for j=1 to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M-k-1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do in parallel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dummy =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dummy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p:txBody>
      </p:sp>
      <p:sp>
        <p:nvSpPr>
          <p:cNvPr id="1125384" name="Rectangle 8"/>
          <p:cNvSpPr>
            <a:spLocks noChangeArrowheads="1"/>
          </p:cNvSpPr>
          <p:nvPr/>
        </p:nvSpPr>
        <p:spPr bwMode="auto">
          <a:xfrm>
            <a:off x="7838017" y="1980679"/>
            <a:ext cx="2787650" cy="1203325"/>
          </a:xfrm>
          <a:prstGeom prst="rect">
            <a:avLst/>
          </a:prstGeom>
          <a:noFill/>
          <a:ln w="12700">
            <a:solidFill>
              <a:schemeClr val="tx1"/>
            </a:solid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NOTE: This is just a mirror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image of the reduction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stage. Easy to come up 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the indexing scheme…</a:t>
            </a:r>
          </a:p>
        </p:txBody>
      </p:sp>
      <p:sp>
        <p:nvSpPr>
          <p:cNvPr id="9" name="Rectangle 8"/>
          <p:cNvSpPr/>
          <p:nvPr/>
        </p:nvSpPr>
        <p:spPr>
          <a:xfrm>
            <a:off x="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p:cNvSpPr/>
          <p:nvPr/>
        </p:nvSpPr>
        <p:spPr>
          <a:xfrm>
            <a:off x="9718831" y="5184450"/>
            <a:ext cx="828175" cy="307777"/>
          </a:xfrm>
          <a:prstGeom prst="rect">
            <a:avLst/>
          </a:prstGeom>
          <a:ln>
            <a:solidFill>
              <a:srgbClr val="008000"/>
            </a:solidFill>
          </a:ln>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alibri Light" panose="020F0302020204030204"/>
                <a:ea typeface="+mn-ea"/>
                <a:cs typeface="+mn-cs"/>
              </a:rPr>
              <a:t>Set aside</a:t>
            </a:r>
          </a:p>
        </p:txBody>
      </p:sp>
      <p:cxnSp>
        <p:nvCxnSpPr>
          <p:cNvPr id="4" name="Straight Arrow Connector 3"/>
          <p:cNvCxnSpPr/>
          <p:nvPr/>
        </p:nvCxnSpPr>
        <p:spPr>
          <a:xfrm flipH="1">
            <a:off x="7938940" y="5338239"/>
            <a:ext cx="1676400" cy="0"/>
          </a:xfrm>
          <a:prstGeom prst="straightConnector1">
            <a:avLst/>
          </a:prstGeom>
          <a:ln w="28575">
            <a:solidFill>
              <a:srgbClr val="008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879947" y="5474551"/>
            <a:ext cx="1993872" cy="30777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alibri Light" panose="020F0302020204030204"/>
                <a:ea typeface="+mn-ea"/>
                <a:cs typeface="+mn-cs"/>
              </a:rPr>
              <a:t>Overwrite op.</a:t>
            </a:r>
          </a:p>
        </p:txBody>
      </p:sp>
      <p:cxnSp>
        <p:nvCxnSpPr>
          <p:cNvPr id="14" name="Straight Arrow Connector 13"/>
          <p:cNvCxnSpPr/>
          <p:nvPr/>
        </p:nvCxnSpPr>
        <p:spPr>
          <a:xfrm flipH="1">
            <a:off x="8610600" y="5640154"/>
            <a:ext cx="1014046" cy="0"/>
          </a:xfrm>
          <a:prstGeom prst="straightConnector1">
            <a:avLst/>
          </a:prstGeom>
          <a:ln w="952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684461" y="5769017"/>
            <a:ext cx="455573" cy="30777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Use</a:t>
            </a:r>
          </a:p>
        </p:txBody>
      </p:sp>
      <p:cxnSp>
        <p:nvCxnSpPr>
          <p:cNvPr id="16" name="Straight Arrow Connector 15"/>
          <p:cNvCxnSpPr/>
          <p:nvPr/>
        </p:nvCxnSpPr>
        <p:spPr>
          <a:xfrm flipH="1">
            <a:off x="9296401" y="5934529"/>
            <a:ext cx="339969"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638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normAutofit/>
          </a:bodyPr>
          <a:lstStyle/>
          <a:p>
            <a:r>
              <a:rPr lang="en-US" dirty="0"/>
              <a:t>The ISA. The FDX cycle. </a:t>
            </a:r>
            <a:r>
              <a:rPr lang="en-US" dirty="0" err="1"/>
              <a:t>Microarchicture</a:t>
            </a:r>
            <a:r>
              <a:rPr lang="en-US" dirty="0"/>
              <a:t> aspects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139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vs. Multiple Issue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8" name="Group 7"/>
          <p:cNvGrpSpPr/>
          <p:nvPr/>
        </p:nvGrpSpPr>
        <p:grpSpPr>
          <a:xfrm>
            <a:off x="773444" y="1589851"/>
            <a:ext cx="3703971" cy="3124200"/>
            <a:chOff x="160632" y="2286000"/>
            <a:chExt cx="3703971" cy="3124200"/>
          </a:xfrm>
        </p:grpSpPr>
        <p:pic>
          <p:nvPicPr>
            <p:cNvPr id="6" name="Picture 5"/>
            <p:cNvPicPr>
              <a:picLocks noChangeAspect="1"/>
            </p:cNvPicPr>
            <p:nvPr/>
          </p:nvPicPr>
          <p:blipFill rotWithShape="1">
            <a:blip r:embed="rId2"/>
            <a:srcRect r="56558" b="18474"/>
            <a:stretch/>
          </p:blipFill>
          <p:spPr>
            <a:xfrm>
              <a:off x="160632" y="2286000"/>
              <a:ext cx="3703971" cy="2584280"/>
            </a:xfrm>
            <a:prstGeom prst="rect">
              <a:avLst/>
            </a:prstGeom>
          </p:spPr>
        </p:pic>
        <p:sp>
          <p:nvSpPr>
            <p:cNvPr id="7" name="Rectangle 6"/>
            <p:cNvSpPr/>
            <p:nvPr/>
          </p:nvSpPr>
          <p:spPr>
            <a:xfrm>
              <a:off x="1981200" y="5105400"/>
              <a:ext cx="990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Rectangle 8"/>
          <p:cNvSpPr/>
          <p:nvPr/>
        </p:nvSpPr>
        <p:spPr>
          <a:xfrm>
            <a:off x="179899" y="6522143"/>
            <a:ext cx="1899879"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rPr>
              <a:t>[Modern Operating System, </a:t>
            </a:r>
            <a:r>
              <a:rPr kumimoji="0" lang="en-US" sz="700" b="0" i="0" u="none" strike="noStrike" kern="1200" cap="none" spc="0" normalizeH="0" baseline="0" noProof="0" dirty="0" err="1">
                <a:ln>
                  <a:noFill/>
                </a:ln>
                <a:solidFill>
                  <a:prstClr val="black"/>
                </a:solidFill>
                <a:effectLst/>
                <a:uLnTx/>
                <a:uFillTx/>
                <a:latin typeface="Calibri Light" panose="020F0302020204030204"/>
                <a:ea typeface="+mn-ea"/>
                <a:cs typeface="+mn-cs"/>
              </a:rPr>
              <a:t>Tanenbaum-Bos</a:t>
            </a: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rPr>
              <a:t>]→</a:t>
            </a:r>
          </a:p>
        </p:txBody>
      </p:sp>
      <p:sp>
        <p:nvSpPr>
          <p:cNvPr id="3" name="Rectangle 2"/>
          <p:cNvSpPr/>
          <p:nvPr/>
        </p:nvSpPr>
        <p:spPr>
          <a:xfrm>
            <a:off x="1381987" y="4529385"/>
            <a:ext cx="23864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Three-stage pipeline</a:t>
            </a:r>
          </a:p>
        </p:txBody>
      </p:sp>
      <p:sp>
        <p:nvSpPr>
          <p:cNvPr id="11" name="Rectangle 10"/>
          <p:cNvSpPr/>
          <p:nvPr/>
        </p:nvSpPr>
        <p:spPr>
          <a:xfrm>
            <a:off x="1005628" y="1106985"/>
            <a:ext cx="3357529" cy="40634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 name="Group 15"/>
          <p:cNvGrpSpPr/>
          <p:nvPr/>
        </p:nvGrpSpPr>
        <p:grpSpPr>
          <a:xfrm>
            <a:off x="6221775" y="1106985"/>
            <a:ext cx="4933848" cy="4063457"/>
            <a:chOff x="6221775" y="1106985"/>
            <a:chExt cx="4933848" cy="4063457"/>
          </a:xfrm>
        </p:grpSpPr>
        <p:sp>
          <p:nvSpPr>
            <p:cNvPr id="10" name="Rectangle 9"/>
            <p:cNvSpPr/>
            <p:nvPr/>
          </p:nvSpPr>
          <p:spPr>
            <a:xfrm>
              <a:off x="7259080" y="4529385"/>
              <a:ext cx="278262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 Multiple issue processor</a:t>
              </a:r>
            </a:p>
          </p:txBody>
        </p:sp>
        <p:sp>
          <p:nvSpPr>
            <p:cNvPr id="5" name="Rectangle 4"/>
            <p:cNvSpPr/>
            <p:nvPr/>
          </p:nvSpPr>
          <p:spPr>
            <a:xfrm>
              <a:off x="6221775" y="1106985"/>
              <a:ext cx="4933848" cy="40634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p:cNvPicPr>
              <a:picLocks noChangeAspect="1"/>
            </p:cNvPicPr>
            <p:nvPr/>
          </p:nvPicPr>
          <p:blipFill rotWithShape="1">
            <a:blip r:embed="rId2"/>
            <a:srcRect l="47028" b="18474"/>
            <a:stretch/>
          </p:blipFill>
          <p:spPr>
            <a:xfrm>
              <a:off x="6466268" y="1683166"/>
              <a:ext cx="4516498" cy="2584280"/>
            </a:xfrm>
            <a:prstGeom prst="rect">
              <a:avLst/>
            </a:prstGeom>
          </p:spPr>
        </p:pic>
      </p:grpSp>
      <p:sp>
        <p:nvSpPr>
          <p:cNvPr id="12" name="Rectangle 11"/>
          <p:cNvSpPr/>
          <p:nvPr/>
        </p:nvSpPr>
        <p:spPr>
          <a:xfrm>
            <a:off x="2355464" y="3761164"/>
            <a:ext cx="454729" cy="41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8340253" y="3967647"/>
            <a:ext cx="454729" cy="41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Content Placeholder 7"/>
          <p:cNvPicPr>
            <a:picLocks noChangeAspect="1"/>
          </p:cNvPicPr>
          <p:nvPr/>
        </p:nvPicPr>
        <p:blipFill>
          <a:blip r:embed="rId3"/>
          <a:stretch>
            <a:fillRect/>
          </a:stretch>
        </p:blipFill>
        <p:spPr>
          <a:xfrm>
            <a:off x="4606346" y="4714051"/>
            <a:ext cx="2652734" cy="1918954"/>
          </a:xfrm>
          <a:prstGeom prst="rect">
            <a:avLst/>
          </a:prstGeom>
        </p:spPr>
      </p:pic>
    </p:spTree>
    <p:extLst>
      <p:ext uri="{BB962C8B-B14F-4D97-AF65-F5344CB8AC3E}">
        <p14:creationId xmlns:p14="http://schemas.microsoft.com/office/powerpoint/2010/main" val="26359106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6" name="Rectangle 2"/>
          <p:cNvSpPr>
            <a:spLocks noGrp="1" noChangeArrowheads="1"/>
          </p:cNvSpPr>
          <p:nvPr>
            <p:ph type="title"/>
          </p:nvPr>
        </p:nvSpPr>
        <p:spPr/>
        <p:txBody>
          <a:bodyPr/>
          <a:lstStyle/>
          <a:p>
            <a:r>
              <a:rPr lang="en-US" sz="3500" dirty="0"/>
              <a:t>“main trunk-to-roots” phase, remarks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27427" name="Rectangle 3"/>
              <p:cNvSpPr>
                <a:spLocks noGrp="1" noChangeArrowheads="1"/>
              </p:cNvSpPr>
              <p:nvPr>
                <p:ph type="body" idx="4294967295"/>
              </p:nvPr>
            </p:nvSpPr>
            <p:spPr>
              <a:xfrm>
                <a:off x="231775" y="1495425"/>
                <a:ext cx="11960225" cy="4932363"/>
              </a:xfrm>
            </p:spPr>
            <p:txBody>
              <a:bodyPr/>
              <a:lstStyle/>
              <a:p>
                <a:pPr marL="457200" indent="-457200"/>
                <a:r>
                  <a:rPr lang="en-US" sz="2000" dirty="0"/>
                  <a:t>Number of operations for the down-sweep phase:</a:t>
                </a:r>
              </a:p>
              <a:p>
                <a:pPr marL="974725" lvl="1" indent="-403225"/>
                <a:r>
                  <a:rPr lang="en-US" sz="1800" dirty="0"/>
                  <a:t>Additions: </a:t>
                </a:r>
                <a14:m>
                  <m:oMath xmlns:m="http://schemas.openxmlformats.org/officeDocument/2006/math">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e>
                      <m:sup>
                        <m:r>
                          <a:rPr lang="en-US" sz="1800" b="0" i="1" dirty="0" smtClean="0">
                            <a:latin typeface="Cambria Math" panose="02040503050406030204" pitchFamily="18" charset="0"/>
                          </a:rPr>
                          <m:t>0</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e>
                      <m:sup>
                        <m:r>
                          <a:rPr lang="en-US" sz="1800" b="0" i="1" dirty="0" smtClean="0">
                            <a:latin typeface="Cambria Math" panose="02040503050406030204" pitchFamily="18" charset="0"/>
                          </a:rPr>
                          <m:t>1</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e>
                      <m:sup>
                        <m:r>
                          <a:rPr lang="en-US" sz="1800" b="0" i="1" dirty="0" smtClean="0">
                            <a:latin typeface="Cambria Math" panose="02040503050406030204" pitchFamily="18" charset="0"/>
                          </a:rPr>
                          <m:t>𝑀</m:t>
                        </m:r>
                        <m:r>
                          <a:rPr lang="en-US" sz="1800" b="0" i="1" dirty="0" smtClean="0">
                            <a:latin typeface="Cambria Math" panose="02040503050406030204" pitchFamily="18" charset="0"/>
                          </a:rPr>
                          <m:t>−1</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e>
                      <m:sup>
                        <m:r>
                          <a:rPr lang="en-US" sz="1800" b="0" i="1" dirty="0" smtClean="0">
                            <a:latin typeface="Cambria Math" panose="02040503050406030204" pitchFamily="18" charset="0"/>
                          </a:rPr>
                          <m:t>𝑀</m:t>
                        </m:r>
                      </m:sup>
                    </m:sSup>
                    <m:r>
                      <a:rPr lang="en-US" sz="1800" b="0" i="1" dirty="0" smtClean="0">
                        <a:latin typeface="Cambria Math" panose="02040503050406030204" pitchFamily="18" charset="0"/>
                      </a:rPr>
                      <m:t>−1=</m:t>
                    </m:r>
                    <m:r>
                      <a:rPr lang="en-US" sz="1800" b="0" i="1" dirty="0" smtClean="0">
                        <a:latin typeface="Cambria Math" panose="02040503050406030204" pitchFamily="18" charset="0"/>
                      </a:rPr>
                      <m:t>𝑛</m:t>
                    </m:r>
                    <m:r>
                      <a:rPr lang="en-US" sz="1800" b="0" i="1" dirty="0" smtClean="0">
                        <a:latin typeface="Cambria Math" panose="02040503050406030204" pitchFamily="18" charset="0"/>
                      </a:rPr>
                      <m:t>−1</m:t>
                    </m:r>
                  </m:oMath>
                </a14:m>
                <a:endParaRPr lang="en-US" sz="1800" dirty="0"/>
              </a:p>
              <a:p>
                <a:pPr marL="974725" lvl="1" indent="-403225"/>
                <a:r>
                  <a:rPr lang="en-US" sz="1800" dirty="0"/>
                  <a:t>Overwrite ops. : </a:t>
                </a:r>
                <a14:m>
                  <m:oMath xmlns:m="http://schemas.openxmlformats.org/officeDocument/2006/math">
                    <m:r>
                      <a:rPr lang="en-US" sz="1800" i="1" dirty="0" smtClean="0">
                        <a:latin typeface="Cambria Math" panose="02040503050406030204" pitchFamily="18" charset="0"/>
                      </a:rPr>
                      <m:t>𝑛</m:t>
                    </m:r>
                    <m:r>
                      <a:rPr lang="en-US" sz="1800" i="1" dirty="0" smtClean="0">
                        <a:latin typeface="Cambria Math" panose="02040503050406030204" pitchFamily="18" charset="0"/>
                      </a:rPr>
                      <m:t>−1</m:t>
                    </m:r>
                  </m:oMath>
                </a14:m>
                <a:r>
                  <a:rPr lang="en-US" sz="1800" dirty="0"/>
                  <a:t> (each overwrite shadows an addition)</a:t>
                </a:r>
              </a:p>
              <a:p>
                <a:pPr marL="974725" lvl="1" indent="-403225"/>
                <a:endParaRPr lang="en-US" sz="1800" dirty="0"/>
              </a:p>
              <a:p>
                <a:pPr marL="974725" lvl="1" indent="-403225"/>
                <a:endParaRPr lang="en-US" sz="1800" dirty="0"/>
              </a:p>
              <a:p>
                <a:pPr marL="457200" indent="-457200"/>
                <a:r>
                  <a:rPr lang="en-US" sz="2000" dirty="0"/>
                  <a:t>Total number of operations associated with this algorithm</a:t>
                </a:r>
              </a:p>
              <a:p>
                <a:pPr marL="974725" lvl="1" indent="-403225"/>
                <a:r>
                  <a:rPr lang="en-US" sz="1800" dirty="0"/>
                  <a:t>Additions: 2n-2</a:t>
                </a:r>
              </a:p>
              <a:p>
                <a:pPr marL="974725" lvl="1" indent="-403225"/>
                <a:r>
                  <a:rPr lang="en-US" sz="1800" dirty="0"/>
                  <a:t>Overwrite ops: n-1</a:t>
                </a:r>
              </a:p>
              <a:p>
                <a:pPr marL="974725" lvl="1" indent="-403225"/>
                <a:r>
                  <a:rPr lang="en-US" sz="1800" dirty="0"/>
                  <a:t>Looks comparable with the workload in the sequential solution</a:t>
                </a:r>
              </a:p>
              <a:p>
                <a:pPr marL="974725" lvl="1" indent="-403225"/>
                <a:endParaRPr lang="en-US" sz="1800" dirty="0"/>
              </a:p>
              <a:p>
                <a:pPr marL="974725" lvl="1" indent="-403225"/>
                <a:endParaRPr lang="en-US" sz="1800" dirty="0"/>
              </a:p>
              <a:p>
                <a:pPr marL="457200" indent="-457200"/>
                <a:r>
                  <a:rPr lang="en-US" sz="2000" dirty="0"/>
                  <a:t>Convoluted algorithm, indexing tricky to figure out</a:t>
                </a:r>
              </a:p>
              <a:p>
                <a:pPr marL="974725" lvl="1" indent="-403225"/>
                <a:r>
                  <a:rPr lang="en-US" sz="1800" dirty="0"/>
                  <a:t>Kernel shown on next slide</a:t>
                </a:r>
              </a:p>
            </p:txBody>
          </p:sp>
        </mc:Choice>
        <mc:Fallback xmlns="">
          <p:sp>
            <p:nvSpPr>
              <p:cNvPr id="1127427" name="Rectangle 3"/>
              <p:cNvSpPr>
                <a:spLocks noGrp="1" noRot="1" noChangeAspect="1" noMove="1" noResize="1" noEditPoints="1" noAdjustHandles="1" noChangeArrowheads="1" noChangeShapeType="1" noTextEdit="1"/>
              </p:cNvSpPr>
              <p:nvPr>
                <p:ph type="body" idx="4294967295"/>
              </p:nvPr>
            </p:nvSpPr>
            <p:spPr>
              <a:xfrm>
                <a:off x="231775" y="1495425"/>
                <a:ext cx="11960225" cy="4932363"/>
              </a:xfrm>
              <a:blipFill>
                <a:blip r:embed="rId3"/>
                <a:stretch>
                  <a:fillRect l="-459" t="-1236"/>
                </a:stretch>
              </a:blipFill>
            </p:spPr>
            <p:txBody>
              <a:bodyPr/>
              <a:lstStyle/>
              <a:p>
                <a:r>
                  <a:rPr lang="en-US">
                    <a:noFill/>
                  </a:rPr>
                  <a:t> </a:t>
                </a:r>
              </a:p>
            </p:txBody>
          </p:sp>
        </mc:Fallback>
      </mc:AlternateContent>
    </p:spTree>
    <p:extLst>
      <p:ext uri="{BB962C8B-B14F-4D97-AF65-F5344CB8AC3E}">
        <p14:creationId xmlns:p14="http://schemas.microsoft.com/office/powerpoint/2010/main" val="227792770"/>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6" name="Text Box 4"/>
          <p:cNvSpPr txBox="1">
            <a:spLocks noChangeArrowheads="1"/>
          </p:cNvSpPr>
          <p:nvPr/>
        </p:nvSpPr>
        <p:spPr bwMode="auto">
          <a:xfrm>
            <a:off x="5912230" y="55027"/>
            <a:ext cx="5938838" cy="6645275"/>
          </a:xfrm>
          <a:prstGeom prst="rect">
            <a:avLst/>
          </a:prstGeom>
          <a:solidFill>
            <a:srgbClr val="EAEAEA"/>
          </a:solidFill>
          <a:ln w="9525">
            <a:solidFill>
              <a:srgbClr val="000000"/>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01|</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  __global__</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void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prescan</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float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g_odata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float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g_idata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n</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02|</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03|</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extern volatile</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__shared__</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float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allocated on invocation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04|</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05|</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06|</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threadIdx</a:t>
            </a:r>
            <a:r>
              <a:rPr kumimoji="0" lang="en-US" sz="900" b="1" i="0" u="none" strike="noStrike" kern="1200" cap="none" spc="0" normalizeH="0" baseline="0" noProof="0" dirty="0" err="1">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x</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07|</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08|</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09|</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g_idata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load input into shared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10|</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 =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g_idata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12|</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for</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n</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&gt;&gt;1;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&gt; 0;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&gt;&gt;= 1)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build sum in place up the tree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13|</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14|</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__</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syncthreads</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16|</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if</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&lt;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18|</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ai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19|</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bi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20|</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21|</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bi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ai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22|</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23|</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&lt;&lt;= 1;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//multiply by 2 implemented as bitwise operation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24|</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26|</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if</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0)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n</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- 1] = 0; }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clear the last element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28|</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for</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1;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&lt;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n</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2)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traverse down tree &amp; build scan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29|</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30|</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&gt;&gt;=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31|</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__</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syncthreads</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32|</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33|       </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if</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&lt;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34|       </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35|</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ai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36|</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bi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38|</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it-IT" sz="900" b="1" i="0" u="none" strike="noStrike" kern="1200" cap="none" spc="0" normalizeH="0" baseline="0" noProof="0" dirty="0">
                <a:ln>
                  <a:noFill/>
                </a:ln>
                <a:solidFill>
                  <a:srgbClr val="0000FF"/>
                </a:solidFill>
                <a:effectLst/>
                <a:uLnTx/>
                <a:uFillTx/>
                <a:latin typeface="Courier New" pitchFamily="49" charset="0"/>
                <a:ea typeface="+mn-ea"/>
                <a:cs typeface="+mn-cs"/>
              </a:rPr>
              <a:t>float</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t</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ai</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39|          </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ai</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bi</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40|</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bi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41|</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42|</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44|</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__</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syncthreads</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46|</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g_odata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write results to device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47|</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g_odata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48| </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p:txBody>
      </p:sp>
      <p:sp>
        <p:nvSpPr>
          <p:cNvPr id="5" name="Rectangle 4"/>
          <p:cNvSpPr/>
          <p:nvPr/>
        </p:nvSpPr>
        <p:spPr>
          <a:xfrm>
            <a:off x="88900" y="6623523"/>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158318" y="859656"/>
            <a:ext cx="5433853"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Argument 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g_odata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pointer to output data, stored in device global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g_idata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pointer to input data, stored in device global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size of array on which prefix scan performed (assumed a power of 2)</a:t>
            </a:r>
          </a:p>
        </p:txBody>
      </p:sp>
    </p:spTree>
    <p:extLst>
      <p:ext uri="{BB962C8B-B14F-4D97-AF65-F5344CB8AC3E}">
        <p14:creationId xmlns:p14="http://schemas.microsoft.com/office/powerpoint/2010/main" val="108378539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t>Going beyond 2048 entries handled by one CUDA block</a:t>
            </a:r>
            <a:br>
              <a:rPr lang="en-US" dirty="0"/>
            </a:br>
            <a:r>
              <a:rPr lang="en-US" sz="2400" dirty="0"/>
              <a:t>[1/3]</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ln>
                <a:noFill/>
              </a:ln>
            </p:spPr>
            <p:txBody>
              <a:bodyPr/>
              <a:lstStyle/>
              <a:p>
                <a:endParaRPr lang="en-US" sz="2000" dirty="0"/>
              </a:p>
              <a:p>
                <a:r>
                  <a:rPr lang="en-US" sz="2000" dirty="0"/>
                  <a:t>Upon first invocation of the kernel (kernel #1), each block will bring into shared memory 2048 elements:</a:t>
                </a:r>
              </a:p>
              <a:p>
                <a:pPr lvl="1"/>
                <a:r>
                  <a:rPr lang="en-US" sz="1800" dirty="0"/>
                  <a:t>1024 “lead” elements (see vertical arrows </a:t>
                </a:r>
                <a:r>
                  <a:rPr lang="en-US" sz="1800" dirty="0">
                    <a:solidFill>
                      <a:srgbClr val="FFC000"/>
                    </a:solidFill>
                  </a:rPr>
                  <a:t>↑</a:t>
                </a:r>
                <a:r>
                  <a:rPr lang="en-US" sz="1800" dirty="0"/>
                  <a:t> on slide 6), and…</a:t>
                </a:r>
              </a:p>
              <a:p>
                <a:pPr lvl="1"/>
                <a:r>
                  <a:rPr lang="en-US" sz="1800" dirty="0"/>
                  <a:t>1024 mating elements (the blue, oblique arrows </a:t>
                </a:r>
                <a14:m>
                  <m:oMath xmlns:m="http://schemas.openxmlformats.org/officeDocument/2006/math">
                    <m:r>
                      <a:rPr lang="en-US" sz="1800" b="0" i="1" smtClean="0">
                        <a:solidFill>
                          <a:srgbClr val="0070C0"/>
                        </a:solidFill>
                        <a:latin typeface="Cambria Math" panose="02040503050406030204" pitchFamily="18" charset="0"/>
                      </a:rPr>
                      <m:t>↗</m:t>
                    </m:r>
                  </m:oMath>
                </a14:m>
                <a:r>
                  <a:rPr lang="en-US" sz="1800" dirty="0"/>
                  <a:t> on slide 6)</a:t>
                </a:r>
              </a:p>
              <a:p>
                <a:pPr lvl="1"/>
                <a:r>
                  <a:rPr lang="en-US" sz="1800" dirty="0"/>
                  <a:t>Two consecutive “lead” elements are separated by a stride of k=2</a:t>
                </a:r>
                <a:r>
                  <a:rPr lang="en-US" sz="1800" baseline="30000" dirty="0"/>
                  <a:t>1</a:t>
                </a:r>
              </a:p>
              <a:p>
                <a:pPr lvl="1"/>
                <a:r>
                  <a:rPr lang="en-US" sz="1800" dirty="0"/>
                  <a:t>A “lead” element and its “mating” element are separated by a stride of k/2=1</a:t>
                </a:r>
              </a:p>
              <a:p>
                <a:endParaRPr lang="en-US" sz="2000" dirty="0"/>
              </a:p>
              <a:p>
                <a:r>
                  <a:rPr lang="en-US" sz="2000" dirty="0"/>
                  <a:t>Suppose you take 6 reduction steps in this first kernel and bail out after writing into the global memory the preliminary data that you computed and stored in shared memory</a:t>
                </a:r>
              </a:p>
              <a:p>
                <a:endParaRPr lang="en-US" sz="2000" dirty="0"/>
              </a:p>
              <a:p>
                <a:r>
                  <a:rPr lang="en-US" sz="2000" dirty="0"/>
                  <a:t>The next kernel invocation should pick up the unfinished business where the previous kernel left…</a:t>
                </a:r>
              </a:p>
              <a:p>
                <a:pPr lvl="1"/>
                <a:r>
                  <a:rPr lang="en-US" sz="1600" dirty="0"/>
                  <a:t>Call this a “flawless reentry requirement”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59"/>
                </a:stretch>
              </a:blipFill>
              <a:ln>
                <a:noFill/>
              </a:ln>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961626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Going beyond 2048 entries handled by one CUDA block</a:t>
            </a:r>
            <a:br>
              <a:rPr lang="en-US" dirty="0"/>
            </a:br>
            <a:r>
              <a:rPr lang="en-US" sz="2400" dirty="0"/>
              <a:t>[2/3]</a:t>
            </a:r>
            <a:endParaRPr lang="en-US" dirty="0"/>
          </a:p>
        </p:txBody>
      </p:sp>
      <p:sp>
        <p:nvSpPr>
          <p:cNvPr id="3" name="Content Placeholder 2"/>
          <p:cNvSpPr>
            <a:spLocks noGrp="1"/>
          </p:cNvSpPr>
          <p:nvPr>
            <p:ph idx="1"/>
          </p:nvPr>
        </p:nvSpPr>
        <p:spPr>
          <a:ln>
            <a:noFill/>
          </a:ln>
        </p:spPr>
        <p:txBody>
          <a:bodyPr/>
          <a:lstStyle/>
          <a:p>
            <a:endParaRPr lang="en-US" sz="2000" dirty="0"/>
          </a:p>
          <a:p>
            <a:r>
              <a:rPr lang="en-US" sz="2000" dirty="0"/>
              <a:t>Upon the second kernel call, each block will bring into shared memory 2048 elements:</a:t>
            </a:r>
          </a:p>
          <a:p>
            <a:pPr lvl="1"/>
            <a:r>
              <a:rPr lang="en-US" sz="1800" dirty="0"/>
              <a:t>1024 “lead” elements, and…</a:t>
            </a:r>
          </a:p>
          <a:p>
            <a:pPr lvl="1"/>
            <a:r>
              <a:rPr lang="en-US" sz="1800" dirty="0"/>
              <a:t>1024 “mating” elements</a:t>
            </a:r>
          </a:p>
          <a:p>
            <a:pPr lvl="1"/>
            <a:r>
              <a:rPr lang="en-US" sz="1800" dirty="0"/>
              <a:t>Two consecutive “lead” elements that you bring in will be separated in global memory by a stride of k=2</a:t>
            </a:r>
            <a:r>
              <a:rPr lang="en-US" sz="1800" baseline="30000" dirty="0"/>
              <a:t>6</a:t>
            </a:r>
          </a:p>
          <a:p>
            <a:pPr lvl="1"/>
            <a:r>
              <a:rPr lang="en-US" sz="1800" dirty="0"/>
              <a:t>A “lead” element and its “mating” element are separated by a stride of k/2=2</a:t>
            </a:r>
            <a:r>
              <a:rPr lang="en-US" sz="1800" baseline="30000" dirty="0"/>
              <a:t>5</a:t>
            </a:r>
          </a:p>
          <a:p>
            <a:pPr lvl="2"/>
            <a:r>
              <a:rPr lang="en-US" sz="1500" dirty="0"/>
              <a:t>Thus, when brining in data from global memory, you are not going to bring over a contiguous chunk of memory of size 2048, rather you’ll have to jump 2</a:t>
            </a:r>
            <a:r>
              <a:rPr lang="en-US" sz="1500" baseline="30000" dirty="0"/>
              <a:t>5</a:t>
            </a:r>
            <a:r>
              <a:rPr lang="en-US" sz="1500" dirty="0"/>
              <a:t> locations between successive “lead and mating element” pairs</a:t>
            </a:r>
          </a:p>
          <a:p>
            <a:pPr lvl="1"/>
            <a:r>
              <a:rPr lang="en-US" sz="1800" u="sng" dirty="0"/>
              <a:t>However</a:t>
            </a:r>
            <a:r>
              <a:rPr lang="en-US" sz="1800" dirty="0"/>
              <a:t>, once you bring data in shared memory, you process  as before</a:t>
            </a:r>
          </a:p>
          <a:p>
            <a:pPr lvl="1"/>
            <a:r>
              <a:rPr lang="en-US" sz="1800" dirty="0"/>
              <a:t>Before you exit kernel #2 you have to write back data from shared memory into global memory</a:t>
            </a:r>
          </a:p>
          <a:p>
            <a:pPr lvl="2"/>
            <a:r>
              <a:rPr lang="en-US" sz="1500" dirty="0"/>
              <a:t>Again, you have to choreograph this shared to global memory store since there is a 2</a:t>
            </a:r>
            <a:r>
              <a:rPr lang="en-US" sz="1500" baseline="30000" dirty="0"/>
              <a:t>5</a:t>
            </a:r>
            <a:r>
              <a:rPr lang="en-US" sz="1500" dirty="0"/>
              <a:t> stride that comes into play</a:t>
            </a:r>
          </a:p>
          <a:p>
            <a:pPr lvl="1"/>
            <a:r>
              <a:rPr lang="en-US" sz="1800" dirty="0"/>
              <a:t>If you exit kernel #2 after say 4 more reduction steps, the next time you re-enter the kernel (#3) you will have  k=2</a:t>
            </a:r>
            <a:r>
              <a:rPr lang="en-US" sz="1800" baseline="30000" dirty="0"/>
              <a:t>10</a:t>
            </a:r>
            <a:r>
              <a:rPr lang="en-US" sz="1800" dirty="0"/>
              <a:t>  </a:t>
            </a:r>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04984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Going beyond 2048 entries handled by one CUDA block</a:t>
            </a:r>
            <a:br>
              <a:rPr lang="en-US" dirty="0"/>
            </a:br>
            <a:r>
              <a:rPr lang="en-US" sz="2400" dirty="0"/>
              <a:t>[3/3]</a:t>
            </a:r>
            <a:endParaRPr lang="en-US" dirty="0"/>
          </a:p>
        </p:txBody>
      </p:sp>
      <p:sp>
        <p:nvSpPr>
          <p:cNvPr id="3" name="Content Placeholder 2"/>
          <p:cNvSpPr>
            <a:spLocks noGrp="1"/>
          </p:cNvSpPr>
          <p:nvPr>
            <p:ph idx="1"/>
          </p:nvPr>
        </p:nvSpPr>
        <p:spPr>
          <a:ln>
            <a:noFill/>
          </a:ln>
        </p:spPr>
        <p:txBody>
          <a:bodyPr/>
          <a:lstStyle/>
          <a:p>
            <a:endParaRPr lang="en-US" sz="2000" dirty="0"/>
          </a:p>
          <a:p>
            <a:r>
              <a:rPr lang="en-US" sz="2000" dirty="0"/>
              <a:t>You will continue the reduction stage until the stride is 2</a:t>
            </a:r>
            <a:r>
              <a:rPr lang="en-US" sz="2000" baseline="30000" dirty="0"/>
              <a:t>M-1</a:t>
            </a:r>
            <a:r>
              <a:rPr lang="en-US" sz="2000" dirty="0"/>
              <a:t> </a:t>
            </a:r>
            <a:endParaRPr lang="en-US" sz="1800" dirty="0"/>
          </a:p>
          <a:p>
            <a:pPr lvl="1"/>
            <a:r>
              <a:rPr lang="en-US" sz="1600" dirty="0"/>
              <a:t>At this point you are ready to start the main trunk-to-roots sweep phase</a:t>
            </a:r>
          </a:p>
          <a:p>
            <a:pPr lvl="1"/>
            <a:r>
              <a:rPr lang="en-US" sz="1600" dirty="0"/>
              <a:t>“main trunk-to-roots” sweep phase carried out in a similar fashion: we will have to invoke the kernel several times</a:t>
            </a:r>
          </a:p>
          <a:p>
            <a:pPr lvl="1"/>
            <a:r>
              <a:rPr lang="en-US" sz="1600" dirty="0"/>
              <a:t>Always work in shared memory and copy back data to global memory before bailing out</a:t>
            </a:r>
          </a:p>
          <a:p>
            <a:pPr lvl="1"/>
            <a:endParaRPr lang="en-US" sz="1700" dirty="0"/>
          </a:p>
          <a:p>
            <a:r>
              <a:rPr lang="en-US" sz="2000" dirty="0"/>
              <a:t>The challenges here are:</a:t>
            </a:r>
          </a:p>
          <a:p>
            <a:pPr lvl="1"/>
            <a:r>
              <a:rPr lang="en-US" sz="1600" dirty="0"/>
              <a:t>Understanding the indexing into the global memory to bring data into </a:t>
            </a:r>
            <a:r>
              <a:rPr lang="en-US" sz="1600" dirty="0" err="1"/>
              <a:t>ShMem</a:t>
            </a:r>
            <a:endParaRPr lang="en-US" sz="1600" dirty="0"/>
          </a:p>
          <a:p>
            <a:pPr lvl="1"/>
            <a:r>
              <a:rPr lang="en-US" sz="1600" dirty="0"/>
              <a:t>How to loop across the data in shared memory</a:t>
            </a:r>
          </a:p>
          <a:p>
            <a:pPr lvl="1"/>
            <a:endParaRPr lang="en-US" sz="1700" dirty="0"/>
          </a:p>
          <a:p>
            <a:r>
              <a:rPr lang="en-US" sz="2000" dirty="0"/>
              <a:t>Numerous shared memory bank conflicts since strides are powers of 2</a:t>
            </a:r>
          </a:p>
          <a:p>
            <a:pPr lvl="1"/>
            <a:r>
              <a:rPr lang="en-US" sz="1600" dirty="0"/>
              <a:t>Advanced topic: get rid of the bank conflict through padding</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93842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Rectangle 2"/>
          <p:cNvSpPr>
            <a:spLocks noGrp="1" noChangeArrowheads="1"/>
          </p:cNvSpPr>
          <p:nvPr>
            <p:ph type="title"/>
          </p:nvPr>
        </p:nvSpPr>
        <p:spPr/>
        <p:txBody>
          <a:bodyPr/>
          <a:lstStyle/>
          <a:p>
            <a:r>
              <a:rPr lang="en-US" sz="3100"/>
              <a:t>Concluding Remarks, Parallel Scan</a:t>
            </a:r>
          </a:p>
        </p:txBody>
      </p:sp>
      <mc:AlternateContent xmlns:mc="http://schemas.openxmlformats.org/markup-compatibility/2006">
        <mc:Choice xmlns:a14="http://schemas.microsoft.com/office/drawing/2010/main" Requires="a14">
          <p:sp>
            <p:nvSpPr>
              <p:cNvPr id="1135619" name="Rectangle 3"/>
              <p:cNvSpPr>
                <a:spLocks noGrp="1" noChangeArrowheads="1"/>
              </p:cNvSpPr>
              <p:nvPr>
                <p:ph idx="1"/>
              </p:nvPr>
            </p:nvSpPr>
            <p:spPr/>
            <p:txBody>
              <a:bodyPr/>
              <a:lstStyle/>
              <a:p>
                <a:pPr>
                  <a:lnSpc>
                    <a:spcPct val="80000"/>
                  </a:lnSpc>
                </a:pPr>
                <a:endParaRPr lang="en-US" sz="2000" dirty="0"/>
              </a:p>
              <a:p>
                <a:pPr>
                  <a:lnSpc>
                    <a:spcPct val="80000"/>
                  </a:lnSpc>
                </a:pPr>
                <a:r>
                  <a:rPr lang="en-US" sz="2000" dirty="0" err="1"/>
                  <a:t>Hillis</a:t>
                </a:r>
                <a:r>
                  <a:rPr lang="en-US" sz="2000" dirty="0"/>
                  <a:t>-Steele (HS) solution simple, but suboptimal</a:t>
                </a:r>
              </a:p>
              <a:p>
                <a:pPr lvl="1">
                  <a:lnSpc>
                    <a:spcPct val="80000"/>
                  </a:lnSpc>
                </a:pPr>
                <a:endParaRPr lang="en-US" sz="1800" dirty="0"/>
              </a:p>
              <a:p>
                <a:pPr lvl="1">
                  <a:lnSpc>
                    <a:spcPct val="80000"/>
                  </a:lnSpc>
                </a:pPr>
                <a:endParaRPr lang="en-US" sz="1800" dirty="0"/>
              </a:p>
              <a:p>
                <a:pPr marL="457200" lvl="1" indent="0">
                  <a:lnSpc>
                    <a:spcPct val="80000"/>
                  </a:lnSpc>
                  <a:buNone/>
                </a:pPr>
                <a:endParaRPr lang="en-US" sz="1800" dirty="0"/>
              </a:p>
              <a:p>
                <a:pPr>
                  <a:lnSpc>
                    <a:spcPct val="80000"/>
                  </a:lnSpc>
                </a:pPr>
                <a:r>
                  <a:rPr lang="en-US" sz="2000" dirty="0"/>
                  <a:t>Harris-</a:t>
                </a:r>
                <a:r>
                  <a:rPr lang="en-US" sz="2000" dirty="0" err="1"/>
                  <a:t>Sengupta</a:t>
                </a:r>
                <a:r>
                  <a:rPr lang="en-US" sz="2000" dirty="0"/>
                  <a:t>-Owen (HSO) solution convoluted, yet </a:t>
                </a:r>
                <a14:m>
                  <m:oMath xmlns:m="http://schemas.openxmlformats.org/officeDocument/2006/math">
                    <m:r>
                      <a:rPr lang="en-US" sz="2000" i="1">
                        <a:latin typeface="Cambria Math" panose="02040503050406030204" pitchFamily="18" charset="0"/>
                      </a:rPr>
                      <m:t>𝑂</m:t>
                    </m:r>
                    <m:r>
                      <a:rPr lang="en-US" sz="2000" i="1">
                        <a:latin typeface="Cambria Math" panose="02040503050406030204" pitchFamily="18" charset="0"/>
                      </a:rPr>
                      <m:t>(</m:t>
                    </m:r>
                    <m:r>
                      <a:rPr lang="en-US" sz="2000" i="1">
                        <a:latin typeface="Cambria Math" panose="02040503050406030204" pitchFamily="18" charset="0"/>
                      </a:rPr>
                      <m:t>𝑁</m:t>
                    </m:r>
                    <m:r>
                      <a:rPr lang="en-US" sz="2000" i="1">
                        <a:latin typeface="Cambria Math" panose="02040503050406030204" pitchFamily="18" charset="0"/>
                      </a:rPr>
                      <m:t>)</m:t>
                    </m:r>
                  </m:oMath>
                </a14:m>
                <a:r>
                  <a:rPr lang="en-US" sz="2000" dirty="0"/>
                  <a:t> scaling</a:t>
                </a:r>
              </a:p>
              <a:p>
                <a:pPr lvl="1">
                  <a:lnSpc>
                    <a:spcPct val="80000"/>
                  </a:lnSpc>
                </a:pPr>
                <a:r>
                  <a:rPr lang="en-US" sz="1800" dirty="0"/>
                  <a:t>Algorithm is complex (particularly if implementation avoids bank conflicts)</a:t>
                </a:r>
              </a:p>
              <a:p>
                <a:pPr lvl="1">
                  <a:lnSpc>
                    <a:spcPct val="80000"/>
                  </a:lnSpc>
                </a:pPr>
                <a:endParaRPr lang="en-US" sz="1800" dirty="0"/>
              </a:p>
              <a:p>
                <a:pPr lvl="1">
                  <a:lnSpc>
                    <a:spcPct val="80000"/>
                  </a:lnSpc>
                </a:pPr>
                <a:endParaRPr lang="en-US" sz="1800" dirty="0"/>
              </a:p>
              <a:p>
                <a:pPr lvl="1">
                  <a:lnSpc>
                    <a:spcPct val="80000"/>
                  </a:lnSpc>
                </a:pPr>
                <a:endParaRPr lang="en-US" sz="1800" dirty="0"/>
              </a:p>
              <a:p>
                <a:pPr>
                  <a:lnSpc>
                    <a:spcPct val="80000"/>
                  </a:lnSpc>
                </a:pPr>
                <a:r>
                  <a:rPr lang="en-US" sz="2000" dirty="0"/>
                  <a:t>Problem not solved yet: we only looked at the case when our array has up to 2048 elements</a:t>
                </a:r>
              </a:p>
              <a:p>
                <a:pPr lvl="1">
                  <a:lnSpc>
                    <a:spcPct val="80000"/>
                  </a:lnSpc>
                </a:pPr>
                <a:r>
                  <a:rPr lang="en-US" sz="1900" dirty="0"/>
                  <a:t>How do we handle the 16,777,216=2</a:t>
                </a:r>
                <a:r>
                  <a:rPr lang="en-US" sz="1900" baseline="30000" dirty="0"/>
                  <a:t>24</a:t>
                </a:r>
                <a:r>
                  <a:rPr lang="en-US" sz="1900" dirty="0"/>
                  <a:t> elements case?</a:t>
                </a:r>
              </a:p>
              <a:p>
                <a:pPr lvl="1">
                  <a:lnSpc>
                    <a:spcPct val="80000"/>
                  </a:lnSpc>
                </a:pPr>
                <a:r>
                  <a:rPr lang="en-US" sz="1900" dirty="0"/>
                  <a:t>Likewise, how would you implement the case when the number of elements is not a power of 2?</a:t>
                </a:r>
              </a:p>
              <a:p>
                <a:pPr lvl="2">
                  <a:lnSpc>
                    <a:spcPct val="80000"/>
                  </a:lnSpc>
                </a:pPr>
                <a:r>
                  <a:rPr lang="en-US" sz="1700" dirty="0"/>
                  <a:t>Possible course of action: pad array to the left with virtual zeros; then do no-op on entries that are “virtual”</a:t>
                </a:r>
              </a:p>
            </p:txBody>
          </p:sp>
        </mc:Choice>
        <mc:Fallback>
          <p:sp>
            <p:nvSpPr>
              <p:cNvPr id="1135619" name="Rectangle 3"/>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95971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149" y="3876773"/>
            <a:ext cx="7543800" cy="762000"/>
          </a:xfrm>
        </p:spPr>
        <p:txBody>
          <a:bodyPr/>
          <a:lstStyle/>
          <a:p>
            <a:r>
              <a:rPr lang="en-US" sz="4000" dirty="0"/>
              <a:t>CUDA Streams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17932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The “GPU computing” process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p:cNvSpPr>
                <a:spLocks noGrp="1"/>
              </p:cNvSpPr>
              <p:nvPr>
                <p:ph type="body" sz="quarter" idx="13"/>
              </p:nvPr>
            </p:nvSpPr>
            <p:spPr/>
            <p:txBody>
              <a:bodyPr/>
              <a:lstStyle/>
              <a:p>
                <a:r>
                  <a:rPr lang="en-US" dirty="0"/>
                  <a:t>[Justin </a:t>
                </a:r>
                <a:r>
                  <a:rPr lang="en-US" dirty="0" err="1"/>
                  <a:t>Luitjens</a:t>
                </a:r>
                <a:r>
                  <a:rPr lang="en-US" dirty="0"/>
                  <a:t> - NVIDIA]</a:t>
                </a:r>
                <a14:m>
                  <m:oMath xmlns:m="http://schemas.openxmlformats.org/officeDocument/2006/math">
                    <m:r>
                      <a:rPr lang="en-US" i="1">
                        <a:latin typeface="Cambria Math" panose="02040503050406030204" pitchFamily="18" charset="0"/>
                      </a:rPr>
                      <m:t>→</m:t>
                    </m:r>
                  </m:oMath>
                </a14:m>
                <a:endParaRPr lang="en-US" dirty="0"/>
              </a:p>
            </p:txBody>
          </p:sp>
        </mc:Choice>
        <mc:Fallback xmlns="">
          <p:sp>
            <p:nvSpPr>
              <p:cNvPr id="6" name="Text Placeholder 5"/>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
        <p:nvSpPr>
          <p:cNvPr id="7" name="object 4"/>
          <p:cNvSpPr txBox="1"/>
          <p:nvPr/>
        </p:nvSpPr>
        <p:spPr>
          <a:xfrm>
            <a:off x="248731" y="4064371"/>
            <a:ext cx="5965802" cy="1120820"/>
          </a:xfrm>
          <a:prstGeom prst="rect">
            <a:avLst/>
          </a:prstGeom>
        </p:spPr>
        <p:txBody>
          <a:bodyPr vert="horz" wrap="square" lIns="0" tIns="12700" rIns="0" bIns="0" rtlCol="0">
            <a:spAutoFit/>
          </a:bodyPr>
          <a:lstStyle/>
          <a:p>
            <a:pPr marL="355600" marR="0" lvl="0" indent="-342900" algn="l" defTabSz="914400" rtl="0" eaLnBrk="1" fontAlgn="auto" latinLnBrk="0" hangingPunct="1">
              <a:lnSpc>
                <a:spcPct val="100000"/>
              </a:lnSpc>
              <a:spcBef>
                <a:spcPts val="100"/>
              </a:spcBef>
              <a:spcAft>
                <a:spcPts val="0"/>
              </a:spcAft>
              <a:buClrTx/>
              <a:buSzTx/>
              <a:buFontTx/>
              <a:buAutoNum type="arabicPeriod"/>
              <a:tabLst>
                <a:tab pos="354965" algn="l"/>
                <a:tab pos="356235" algn="l"/>
              </a:tabLst>
              <a:defRPr/>
            </a:pPr>
            <a:r>
              <a:rPr kumimoji="0" sz="1800" b="0" i="0" u="none" strike="noStrike" kern="1200" cap="none" spc="-10" normalizeH="0" baseline="0" noProof="0" dirty="0">
                <a:ln>
                  <a:noFill/>
                </a:ln>
                <a:solidFill>
                  <a:prstClr val="black"/>
                </a:solidFill>
                <a:effectLst/>
                <a:uLnTx/>
                <a:uFillTx/>
                <a:latin typeface="Arial"/>
                <a:ea typeface="+mn-ea"/>
                <a:cs typeface="Arial"/>
              </a:rPr>
              <a:t>Copy input </a:t>
            </a:r>
            <a:r>
              <a:rPr kumimoji="0" sz="1800" b="0" i="0" u="none" strike="noStrike" kern="1200" cap="none" spc="-5" normalizeH="0" baseline="0" noProof="0" dirty="0">
                <a:ln>
                  <a:noFill/>
                </a:ln>
                <a:solidFill>
                  <a:prstClr val="black"/>
                </a:solidFill>
                <a:effectLst/>
                <a:uLnTx/>
                <a:uFillTx/>
                <a:latin typeface="Arial"/>
                <a:ea typeface="+mn-ea"/>
                <a:cs typeface="Arial"/>
              </a:rPr>
              <a:t>data </a:t>
            </a:r>
            <a:r>
              <a:rPr kumimoji="0" sz="1800" b="0" i="0" u="none" strike="noStrike" kern="1200" cap="none" spc="0" normalizeH="0" baseline="0" noProof="0" dirty="0">
                <a:ln>
                  <a:noFill/>
                </a:ln>
                <a:solidFill>
                  <a:prstClr val="black"/>
                </a:solidFill>
                <a:effectLst/>
                <a:uLnTx/>
                <a:uFillTx/>
                <a:latin typeface="Arial"/>
                <a:ea typeface="+mn-ea"/>
                <a:cs typeface="Arial"/>
              </a:rPr>
              <a:t>from </a:t>
            </a:r>
            <a:r>
              <a:rPr kumimoji="0" sz="1800" b="0" i="0" u="none" strike="noStrike" kern="1200" cap="none" spc="-5" normalizeH="0" baseline="0" noProof="0" dirty="0">
                <a:ln>
                  <a:noFill/>
                </a:ln>
                <a:solidFill>
                  <a:prstClr val="black"/>
                </a:solidFill>
                <a:effectLst/>
                <a:uLnTx/>
                <a:uFillTx/>
                <a:latin typeface="Arial"/>
                <a:ea typeface="+mn-ea"/>
                <a:cs typeface="Arial"/>
              </a:rPr>
              <a:t>CPU memory </a:t>
            </a:r>
            <a:r>
              <a:rPr kumimoji="0" sz="1800" b="0" i="0" u="none" strike="noStrike" kern="1200" cap="none" spc="0" normalizeH="0" baseline="0" noProof="0" dirty="0">
                <a:ln>
                  <a:noFill/>
                </a:ln>
                <a:solidFill>
                  <a:prstClr val="black"/>
                </a:solidFill>
                <a:effectLst/>
                <a:uLnTx/>
                <a:uFillTx/>
                <a:latin typeface="Arial"/>
                <a:ea typeface="+mn-ea"/>
                <a:cs typeface="Arial"/>
              </a:rPr>
              <a:t>to</a:t>
            </a:r>
            <a:r>
              <a:rPr kumimoji="0" sz="1800" b="0" i="0" u="none" strike="noStrike" kern="1200" cap="none" spc="25" normalizeH="0" baseline="0" noProof="0" dirty="0">
                <a:ln>
                  <a:noFill/>
                </a:ln>
                <a:solidFill>
                  <a:prstClr val="black"/>
                </a:solidFill>
                <a:effectLst/>
                <a:uLnTx/>
                <a:uFillTx/>
                <a:latin typeface="Arial"/>
                <a:ea typeface="+mn-ea"/>
                <a:cs typeface="Arial"/>
              </a:rPr>
              <a:t> </a:t>
            </a:r>
            <a:r>
              <a:rPr kumimoji="0" sz="1800" b="0" i="0" u="none" strike="noStrike" kern="1200" cap="none" spc="0" normalizeH="0" baseline="0" noProof="0" dirty="0">
                <a:ln>
                  <a:noFill/>
                </a:ln>
                <a:solidFill>
                  <a:prstClr val="black"/>
                </a:solidFill>
                <a:effectLst/>
                <a:uLnTx/>
                <a:uFillTx/>
                <a:latin typeface="Arial"/>
                <a:ea typeface="+mn-ea"/>
                <a:cs typeface="Arial"/>
              </a:rPr>
              <a:t>GPU</a:t>
            </a:r>
            <a:r>
              <a:rPr kumimoji="0" lang="en-US" sz="1800" b="0" i="0" u="none" strike="noStrike" kern="1200" cap="none" spc="0"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memory</a:t>
            </a:r>
            <a:endParaRPr kumimoji="0" sz="1800" b="0" i="0" u="none" strike="noStrike" kern="1200" cap="none" spc="0" normalizeH="0" baseline="0" noProof="0" dirty="0">
              <a:ln>
                <a:noFill/>
              </a:ln>
              <a:solidFill>
                <a:prstClr val="black"/>
              </a:solidFill>
              <a:effectLst/>
              <a:uLnTx/>
              <a:uFillTx/>
              <a:latin typeface="Arial"/>
              <a:ea typeface="+mn-ea"/>
              <a:cs typeface="Arial"/>
            </a:endParaRPr>
          </a:p>
          <a:p>
            <a:pPr marL="355600" marR="0" lvl="0" indent="-342900" algn="l" defTabSz="914400" rtl="0" eaLnBrk="1" fontAlgn="auto" latinLnBrk="0" hangingPunct="1">
              <a:lnSpc>
                <a:spcPct val="100000"/>
              </a:lnSpc>
              <a:spcBef>
                <a:spcPts val="0"/>
              </a:spcBef>
              <a:spcAft>
                <a:spcPts val="0"/>
              </a:spcAft>
              <a:buClrTx/>
              <a:buSzTx/>
              <a:buFontTx/>
              <a:buAutoNum type="arabicPeriod" startAt="2"/>
              <a:tabLst>
                <a:tab pos="354965" algn="l"/>
                <a:tab pos="356235" algn="l"/>
              </a:tabLst>
              <a:defRPr/>
            </a:pPr>
            <a:r>
              <a:rPr kumimoji="0" sz="1800" b="0" i="0" u="none" strike="noStrike" kern="1200" cap="none" spc="-5" normalizeH="0" baseline="0" noProof="0" dirty="0">
                <a:ln>
                  <a:noFill/>
                </a:ln>
                <a:solidFill>
                  <a:prstClr val="black"/>
                </a:solidFill>
                <a:effectLst/>
                <a:uLnTx/>
                <a:uFillTx/>
                <a:latin typeface="Arial"/>
                <a:ea typeface="+mn-ea"/>
                <a:cs typeface="Arial"/>
              </a:rPr>
              <a:t>Launch a </a:t>
            </a:r>
            <a:r>
              <a:rPr kumimoji="0" sz="1800" b="0" i="0" u="none" strike="noStrike" kern="1200" cap="none" spc="0" normalizeH="0" baseline="0" noProof="0" dirty="0">
                <a:ln>
                  <a:noFill/>
                </a:ln>
                <a:solidFill>
                  <a:prstClr val="black"/>
                </a:solidFill>
                <a:effectLst/>
                <a:uLnTx/>
                <a:uFillTx/>
                <a:latin typeface="Arial"/>
                <a:ea typeface="+mn-ea"/>
                <a:cs typeface="Arial"/>
              </a:rPr>
              <a:t>GPU</a:t>
            </a:r>
            <a:r>
              <a:rPr kumimoji="0" sz="1800" b="0" i="0" u="none" strike="noStrike" kern="1200" cap="none" spc="5"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Kernel</a:t>
            </a:r>
            <a:endParaRPr kumimoji="0" sz="1800" b="0" i="0" u="none" strike="noStrike" kern="1200" cap="none" spc="0" normalizeH="0" baseline="0" noProof="0" dirty="0">
              <a:ln>
                <a:noFill/>
              </a:ln>
              <a:solidFill>
                <a:prstClr val="black"/>
              </a:solidFill>
              <a:effectLst/>
              <a:uLnTx/>
              <a:uFillTx/>
              <a:latin typeface="Arial"/>
              <a:ea typeface="+mn-ea"/>
              <a:cs typeface="Arial"/>
            </a:endParaRPr>
          </a:p>
          <a:p>
            <a:pPr marL="355600" marR="337185" lvl="0" indent="-342900" algn="l" defTabSz="914400" rtl="0" eaLnBrk="1" fontAlgn="auto" latinLnBrk="0" hangingPunct="1">
              <a:lnSpc>
                <a:spcPct val="100000"/>
              </a:lnSpc>
              <a:spcBef>
                <a:spcPts val="0"/>
              </a:spcBef>
              <a:spcAft>
                <a:spcPts val="0"/>
              </a:spcAft>
              <a:buClrTx/>
              <a:buSzTx/>
              <a:buFontTx/>
              <a:buAutoNum type="arabicPeriod" startAt="2"/>
              <a:tabLst>
                <a:tab pos="354965" algn="l"/>
                <a:tab pos="356235" algn="l"/>
              </a:tabLst>
              <a:defRPr/>
            </a:pPr>
            <a:r>
              <a:rPr kumimoji="0" sz="1800" b="0" i="0" u="none" strike="noStrike" kern="1200" cap="none" spc="-5" normalizeH="0" baseline="0" noProof="0" dirty="0">
                <a:ln>
                  <a:noFill/>
                </a:ln>
                <a:solidFill>
                  <a:prstClr val="black"/>
                </a:solidFill>
                <a:effectLst/>
                <a:uLnTx/>
                <a:uFillTx/>
                <a:latin typeface="Arial"/>
                <a:ea typeface="+mn-ea"/>
                <a:cs typeface="Arial"/>
              </a:rPr>
              <a:t>Copy results </a:t>
            </a:r>
            <a:r>
              <a:rPr kumimoji="0" sz="1800" b="0" i="0" u="none" strike="noStrike" kern="1200" cap="none" spc="0" normalizeH="0" baseline="0" noProof="0" dirty="0">
                <a:ln>
                  <a:noFill/>
                </a:ln>
                <a:solidFill>
                  <a:prstClr val="black"/>
                </a:solidFill>
                <a:effectLst/>
                <a:uLnTx/>
                <a:uFillTx/>
                <a:latin typeface="Arial"/>
                <a:ea typeface="+mn-ea"/>
                <a:cs typeface="Arial"/>
              </a:rPr>
              <a:t>from GPU </a:t>
            </a:r>
            <a:r>
              <a:rPr kumimoji="0" sz="1800" b="0" i="0" u="none" strike="noStrike" kern="1200" cap="none" spc="-5" normalizeH="0" baseline="0" noProof="0" dirty="0">
                <a:ln>
                  <a:noFill/>
                </a:ln>
                <a:solidFill>
                  <a:prstClr val="black"/>
                </a:solidFill>
                <a:effectLst/>
                <a:uLnTx/>
                <a:uFillTx/>
                <a:latin typeface="Arial"/>
                <a:ea typeface="+mn-ea"/>
                <a:cs typeface="Arial"/>
              </a:rPr>
              <a:t>memory </a:t>
            </a:r>
            <a:r>
              <a:rPr kumimoji="0" sz="1800" b="0" i="0" u="none" strike="noStrike" kern="1200" cap="none" spc="0" normalizeH="0" baseline="0" noProof="0" dirty="0">
                <a:ln>
                  <a:noFill/>
                </a:ln>
                <a:solidFill>
                  <a:prstClr val="black"/>
                </a:solidFill>
                <a:effectLst/>
                <a:uLnTx/>
                <a:uFillTx/>
                <a:latin typeface="Arial"/>
                <a:ea typeface="+mn-ea"/>
                <a:cs typeface="Arial"/>
              </a:rPr>
              <a:t>to </a:t>
            </a:r>
            <a:r>
              <a:rPr kumimoji="0" sz="1800" b="0" i="0" u="none" strike="noStrike" kern="1200" cap="none" spc="-5" normalizeH="0" baseline="0" noProof="0" dirty="0">
                <a:ln>
                  <a:noFill/>
                </a:ln>
                <a:solidFill>
                  <a:prstClr val="black"/>
                </a:solidFill>
                <a:effectLst/>
                <a:uLnTx/>
                <a:uFillTx/>
                <a:latin typeface="Arial"/>
                <a:ea typeface="+mn-ea"/>
                <a:cs typeface="Arial"/>
              </a:rPr>
              <a:t>CPU  memory</a:t>
            </a:r>
            <a:endParaRPr kumimoji="0" sz="1800" b="0" i="0" u="none" strike="noStrike" kern="1200" cap="none" spc="0" normalizeH="0" baseline="0" noProof="0" dirty="0">
              <a:ln>
                <a:noFill/>
              </a:ln>
              <a:solidFill>
                <a:prstClr val="black"/>
              </a:solidFill>
              <a:effectLst/>
              <a:uLnTx/>
              <a:uFillTx/>
              <a:latin typeface="Arial"/>
              <a:ea typeface="+mn-ea"/>
              <a:cs typeface="Arial"/>
            </a:endParaRPr>
          </a:p>
          <a:p>
            <a:pPr marL="355600" marR="0" lvl="0" indent="-342900" algn="l" defTabSz="914400" rtl="0" eaLnBrk="1" fontAlgn="auto" latinLnBrk="0" hangingPunct="1">
              <a:lnSpc>
                <a:spcPct val="100000"/>
              </a:lnSpc>
              <a:spcBef>
                <a:spcPts val="5"/>
              </a:spcBef>
              <a:spcAft>
                <a:spcPts val="0"/>
              </a:spcAft>
              <a:buClrTx/>
              <a:buSzTx/>
              <a:buFontTx/>
              <a:buAutoNum type="arabicPeriod" startAt="2"/>
              <a:tabLst>
                <a:tab pos="354965" algn="l"/>
                <a:tab pos="356235" algn="l"/>
              </a:tabLst>
              <a:defRPr/>
            </a:pPr>
            <a:r>
              <a:rPr kumimoji="0" sz="1800" b="0" i="0" u="none" strike="noStrike" kern="1200" cap="none" spc="-10" normalizeH="0" baseline="0" noProof="0" dirty="0">
                <a:ln>
                  <a:noFill/>
                </a:ln>
                <a:solidFill>
                  <a:srgbClr val="0070C0"/>
                </a:solidFill>
                <a:effectLst/>
                <a:uLnTx/>
                <a:uFillTx/>
                <a:latin typeface="Arial"/>
                <a:ea typeface="+mn-ea"/>
                <a:cs typeface="Arial"/>
              </a:rPr>
              <a:t>Repeat </a:t>
            </a:r>
            <a:r>
              <a:rPr kumimoji="0" sz="1800" b="0" i="0" u="none" strike="noStrike" kern="1200" cap="none" spc="-5" normalizeH="0" baseline="0" noProof="0" dirty="0">
                <a:ln>
                  <a:noFill/>
                </a:ln>
                <a:solidFill>
                  <a:srgbClr val="0070C0"/>
                </a:solidFill>
                <a:effectLst/>
                <a:uLnTx/>
                <a:uFillTx/>
                <a:latin typeface="Arial"/>
                <a:ea typeface="+mn-ea"/>
                <a:cs typeface="Arial"/>
              </a:rPr>
              <a:t>Many </a:t>
            </a:r>
            <a:r>
              <a:rPr kumimoji="0" sz="1800" b="0" i="0" u="none" strike="noStrike" kern="1200" cap="none" spc="-15" normalizeH="0" baseline="0" noProof="0" dirty="0">
                <a:ln>
                  <a:noFill/>
                </a:ln>
                <a:solidFill>
                  <a:srgbClr val="0070C0"/>
                </a:solidFill>
                <a:effectLst/>
                <a:uLnTx/>
                <a:uFillTx/>
                <a:latin typeface="Arial"/>
                <a:ea typeface="+mn-ea"/>
                <a:cs typeface="Arial"/>
              </a:rPr>
              <a:t>Times</a:t>
            </a:r>
            <a:endParaRPr kumimoji="0" sz="1800" b="0" i="0" u="none" strike="noStrike" kern="1200" cap="none" spc="0" normalizeH="0" baseline="0" noProof="0" dirty="0">
              <a:ln>
                <a:noFill/>
              </a:ln>
              <a:solidFill>
                <a:srgbClr val="0070C0"/>
              </a:solidFill>
              <a:effectLst/>
              <a:uLnTx/>
              <a:uFillTx/>
              <a:latin typeface="Arial"/>
              <a:ea typeface="+mn-ea"/>
              <a:cs typeface="Arial"/>
            </a:endParaRPr>
          </a:p>
        </p:txBody>
      </p:sp>
      <p:sp>
        <p:nvSpPr>
          <p:cNvPr id="8" name="object 5"/>
          <p:cNvSpPr/>
          <p:nvPr/>
        </p:nvSpPr>
        <p:spPr>
          <a:xfrm>
            <a:off x="7778740" y="871550"/>
            <a:ext cx="4169790" cy="51181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6"/>
          <p:cNvSpPr/>
          <p:nvPr/>
        </p:nvSpPr>
        <p:spPr>
          <a:xfrm>
            <a:off x="3420989" y="1264030"/>
            <a:ext cx="2643251" cy="203631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7"/>
          <p:cNvSpPr/>
          <p:nvPr/>
        </p:nvSpPr>
        <p:spPr>
          <a:xfrm>
            <a:off x="5921365" y="1871598"/>
            <a:ext cx="2000250" cy="571500"/>
          </a:xfrm>
          <a:custGeom>
            <a:avLst/>
            <a:gdLst/>
            <a:ahLst/>
            <a:cxnLst/>
            <a:rect l="l" t="t" r="r" b="b"/>
            <a:pathLst>
              <a:path w="2000250" h="571500">
                <a:moveTo>
                  <a:pt x="285750" y="0"/>
                </a:moveTo>
                <a:lnTo>
                  <a:pt x="0" y="285750"/>
                </a:lnTo>
                <a:lnTo>
                  <a:pt x="285750" y="571500"/>
                </a:lnTo>
                <a:lnTo>
                  <a:pt x="285750" y="428625"/>
                </a:lnTo>
                <a:lnTo>
                  <a:pt x="1857375" y="428625"/>
                </a:lnTo>
                <a:lnTo>
                  <a:pt x="2000250" y="285750"/>
                </a:lnTo>
                <a:lnTo>
                  <a:pt x="1857375" y="142875"/>
                </a:lnTo>
                <a:lnTo>
                  <a:pt x="285750" y="142875"/>
                </a:lnTo>
                <a:lnTo>
                  <a:pt x="285750" y="0"/>
                </a:lnTo>
                <a:close/>
              </a:path>
              <a:path w="2000250" h="571500">
                <a:moveTo>
                  <a:pt x="1857375" y="428625"/>
                </a:moveTo>
                <a:lnTo>
                  <a:pt x="1714500" y="428625"/>
                </a:lnTo>
                <a:lnTo>
                  <a:pt x="1714500" y="571500"/>
                </a:lnTo>
                <a:lnTo>
                  <a:pt x="1857375" y="428625"/>
                </a:lnTo>
                <a:close/>
              </a:path>
              <a:path w="2000250" h="571500">
                <a:moveTo>
                  <a:pt x="1714500" y="0"/>
                </a:moveTo>
                <a:lnTo>
                  <a:pt x="1714500" y="142875"/>
                </a:lnTo>
                <a:lnTo>
                  <a:pt x="1857375" y="142875"/>
                </a:lnTo>
                <a:lnTo>
                  <a:pt x="1714500" y="0"/>
                </a:lnTo>
                <a:close/>
              </a:path>
            </a:pathLst>
          </a:custGeom>
          <a:solidFill>
            <a:srgbClr val="3078E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8"/>
          <p:cNvSpPr/>
          <p:nvPr/>
        </p:nvSpPr>
        <p:spPr>
          <a:xfrm>
            <a:off x="5921365" y="1871598"/>
            <a:ext cx="2000250" cy="571500"/>
          </a:xfrm>
          <a:custGeom>
            <a:avLst/>
            <a:gdLst/>
            <a:ahLst/>
            <a:cxnLst/>
            <a:rect l="l" t="t" r="r" b="b"/>
            <a:pathLst>
              <a:path w="2000250" h="571500">
                <a:moveTo>
                  <a:pt x="0" y="285750"/>
                </a:moveTo>
                <a:lnTo>
                  <a:pt x="285750" y="0"/>
                </a:lnTo>
                <a:lnTo>
                  <a:pt x="285750" y="142875"/>
                </a:lnTo>
                <a:lnTo>
                  <a:pt x="1714500" y="142875"/>
                </a:lnTo>
                <a:lnTo>
                  <a:pt x="1714500" y="0"/>
                </a:lnTo>
                <a:lnTo>
                  <a:pt x="2000250" y="285750"/>
                </a:lnTo>
                <a:lnTo>
                  <a:pt x="1714500" y="571500"/>
                </a:lnTo>
                <a:lnTo>
                  <a:pt x="1714500" y="428625"/>
                </a:lnTo>
                <a:lnTo>
                  <a:pt x="285750" y="428625"/>
                </a:lnTo>
                <a:lnTo>
                  <a:pt x="285750" y="571500"/>
                </a:lnTo>
                <a:lnTo>
                  <a:pt x="0" y="285750"/>
                </a:lnTo>
                <a:close/>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9"/>
          <p:cNvSpPr txBox="1"/>
          <p:nvPr/>
        </p:nvSpPr>
        <p:spPr>
          <a:xfrm>
            <a:off x="6619865" y="2032507"/>
            <a:ext cx="60452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Trebuchet MS"/>
                <a:ea typeface="+mn-ea"/>
                <a:cs typeface="Trebuchet MS"/>
              </a:rPr>
              <a:t>PCI</a:t>
            </a:r>
            <a:r>
              <a:rPr kumimoji="0" sz="1400" b="0" i="0" u="none" strike="noStrike" kern="1200" cap="none" spc="-85" normalizeH="0" baseline="0" noProof="0" dirty="0">
                <a:ln>
                  <a:noFill/>
                </a:ln>
                <a:solidFill>
                  <a:srgbClr val="FFFFFF"/>
                </a:solidFill>
                <a:effectLst/>
                <a:uLnTx/>
                <a:uFillTx/>
                <a:latin typeface="Trebuchet MS"/>
                <a:ea typeface="+mn-ea"/>
                <a:cs typeface="Trebuchet MS"/>
              </a:rPr>
              <a:t> </a:t>
            </a:r>
            <a:r>
              <a:rPr kumimoji="0" sz="1400" b="0" i="0" u="none" strike="noStrike" kern="1200" cap="none" spc="0" normalizeH="0" baseline="0" noProof="0" dirty="0">
                <a:ln>
                  <a:noFill/>
                </a:ln>
                <a:solidFill>
                  <a:srgbClr val="FFFFFF"/>
                </a:solidFill>
                <a:effectLst/>
                <a:uLnTx/>
                <a:uFillTx/>
                <a:latin typeface="Trebuchet MS"/>
                <a:ea typeface="+mn-ea"/>
                <a:cs typeface="Trebuchet MS"/>
              </a:rPr>
              <a:t>Bus</a:t>
            </a:r>
            <a:endParaRPr kumimoji="0" sz="1400" b="0" i="0" u="none" strike="noStrike" kern="1200" cap="none" spc="0" normalizeH="0" baseline="0" noProof="0">
              <a:ln>
                <a:noFill/>
              </a:ln>
              <a:solidFill>
                <a:prstClr val="black"/>
              </a:solidFill>
              <a:effectLst/>
              <a:uLnTx/>
              <a:uFillTx/>
              <a:latin typeface="Trebuchet MS"/>
              <a:ea typeface="+mn-ea"/>
              <a:cs typeface="Trebuchet MS"/>
            </a:endParaRPr>
          </a:p>
        </p:txBody>
      </p:sp>
      <p:grpSp>
        <p:nvGrpSpPr>
          <p:cNvPr id="21" name="Group 20"/>
          <p:cNvGrpSpPr/>
          <p:nvPr/>
        </p:nvGrpSpPr>
        <p:grpSpPr>
          <a:xfrm>
            <a:off x="5492740" y="2443098"/>
            <a:ext cx="4358005" cy="2858135"/>
            <a:chOff x="5492740" y="2443098"/>
            <a:chExt cx="4358005" cy="2858135"/>
          </a:xfrm>
        </p:grpSpPr>
        <p:sp>
          <p:nvSpPr>
            <p:cNvPr id="13" name="object 10"/>
            <p:cNvSpPr/>
            <p:nvPr/>
          </p:nvSpPr>
          <p:spPr>
            <a:xfrm>
              <a:off x="5492740" y="2443098"/>
              <a:ext cx="4358005" cy="2858135"/>
            </a:xfrm>
            <a:custGeom>
              <a:avLst/>
              <a:gdLst/>
              <a:ahLst/>
              <a:cxnLst/>
              <a:rect l="l" t="t" r="r" b="b"/>
              <a:pathLst>
                <a:path w="4358005" h="2858135">
                  <a:moveTo>
                    <a:pt x="4357751" y="2278634"/>
                  </a:moveTo>
                  <a:lnTo>
                    <a:pt x="3572509" y="2278634"/>
                  </a:lnTo>
                  <a:lnTo>
                    <a:pt x="3965067" y="2857576"/>
                  </a:lnTo>
                  <a:lnTo>
                    <a:pt x="4357751" y="2278634"/>
                  </a:lnTo>
                  <a:close/>
                </a:path>
                <a:path w="4358005" h="2858135">
                  <a:moveTo>
                    <a:pt x="2919729" y="0"/>
                  </a:moveTo>
                  <a:lnTo>
                    <a:pt x="0" y="0"/>
                  </a:lnTo>
                  <a:lnTo>
                    <a:pt x="0" y="409575"/>
                  </a:lnTo>
                  <a:lnTo>
                    <a:pt x="2919729" y="409575"/>
                  </a:lnTo>
                  <a:lnTo>
                    <a:pt x="2967424" y="410905"/>
                  </a:lnTo>
                  <a:lnTo>
                    <a:pt x="3014421" y="414851"/>
                  </a:lnTo>
                  <a:lnTo>
                    <a:pt x="3060650" y="421340"/>
                  </a:lnTo>
                  <a:lnTo>
                    <a:pt x="3106040" y="430302"/>
                  </a:lnTo>
                  <a:lnTo>
                    <a:pt x="3150520" y="441665"/>
                  </a:lnTo>
                  <a:lnTo>
                    <a:pt x="3194018" y="455358"/>
                  </a:lnTo>
                  <a:lnTo>
                    <a:pt x="3236464" y="471311"/>
                  </a:lnTo>
                  <a:lnTo>
                    <a:pt x="3277788" y="489453"/>
                  </a:lnTo>
                  <a:lnTo>
                    <a:pt x="3317917" y="509712"/>
                  </a:lnTo>
                  <a:lnTo>
                    <a:pt x="3356780" y="532017"/>
                  </a:lnTo>
                  <a:lnTo>
                    <a:pt x="3394308" y="556298"/>
                  </a:lnTo>
                  <a:lnTo>
                    <a:pt x="3430428" y="582483"/>
                  </a:lnTo>
                  <a:lnTo>
                    <a:pt x="3465070" y="610502"/>
                  </a:lnTo>
                  <a:lnTo>
                    <a:pt x="3498162" y="640282"/>
                  </a:lnTo>
                  <a:lnTo>
                    <a:pt x="3529635" y="671755"/>
                  </a:lnTo>
                  <a:lnTo>
                    <a:pt x="3559415" y="704847"/>
                  </a:lnTo>
                  <a:lnTo>
                    <a:pt x="3587434" y="739489"/>
                  </a:lnTo>
                  <a:lnTo>
                    <a:pt x="3613619" y="775609"/>
                  </a:lnTo>
                  <a:lnTo>
                    <a:pt x="3637900" y="813137"/>
                  </a:lnTo>
                  <a:lnTo>
                    <a:pt x="3660205" y="852000"/>
                  </a:lnTo>
                  <a:lnTo>
                    <a:pt x="3680464" y="892129"/>
                  </a:lnTo>
                  <a:lnTo>
                    <a:pt x="3698606" y="933453"/>
                  </a:lnTo>
                  <a:lnTo>
                    <a:pt x="3714559" y="975899"/>
                  </a:lnTo>
                  <a:lnTo>
                    <a:pt x="3728252" y="1019397"/>
                  </a:lnTo>
                  <a:lnTo>
                    <a:pt x="3739615" y="1063877"/>
                  </a:lnTo>
                  <a:lnTo>
                    <a:pt x="3748577" y="1109267"/>
                  </a:lnTo>
                  <a:lnTo>
                    <a:pt x="3755066" y="1155496"/>
                  </a:lnTo>
                  <a:lnTo>
                    <a:pt x="3759012" y="1202493"/>
                  </a:lnTo>
                  <a:lnTo>
                    <a:pt x="3760343" y="1250188"/>
                  </a:lnTo>
                  <a:lnTo>
                    <a:pt x="3760343" y="2278634"/>
                  </a:lnTo>
                  <a:lnTo>
                    <a:pt x="4169918" y="2278634"/>
                  </a:lnTo>
                  <a:lnTo>
                    <a:pt x="4169918" y="1250188"/>
                  </a:lnTo>
                  <a:lnTo>
                    <a:pt x="4169015" y="1202239"/>
                  </a:lnTo>
                  <a:lnTo>
                    <a:pt x="4166327" y="1154747"/>
                  </a:lnTo>
                  <a:lnTo>
                    <a:pt x="4161889" y="1107743"/>
                  </a:lnTo>
                  <a:lnTo>
                    <a:pt x="4155730" y="1061260"/>
                  </a:lnTo>
                  <a:lnTo>
                    <a:pt x="4147885" y="1015331"/>
                  </a:lnTo>
                  <a:lnTo>
                    <a:pt x="4138385" y="969987"/>
                  </a:lnTo>
                  <a:lnTo>
                    <a:pt x="4127263" y="925260"/>
                  </a:lnTo>
                  <a:lnTo>
                    <a:pt x="4114551" y="881185"/>
                  </a:lnTo>
                  <a:lnTo>
                    <a:pt x="4100281" y="837792"/>
                  </a:lnTo>
                  <a:lnTo>
                    <a:pt x="4084486" y="795114"/>
                  </a:lnTo>
                  <a:lnTo>
                    <a:pt x="4067199" y="753184"/>
                  </a:lnTo>
                  <a:lnTo>
                    <a:pt x="4048452" y="712034"/>
                  </a:lnTo>
                  <a:lnTo>
                    <a:pt x="4028276" y="671697"/>
                  </a:lnTo>
                  <a:lnTo>
                    <a:pt x="4006705" y="632204"/>
                  </a:lnTo>
                  <a:lnTo>
                    <a:pt x="3983772" y="593588"/>
                  </a:lnTo>
                  <a:lnTo>
                    <a:pt x="3959507" y="555882"/>
                  </a:lnTo>
                  <a:lnTo>
                    <a:pt x="3933944" y="519118"/>
                  </a:lnTo>
                  <a:lnTo>
                    <a:pt x="3907115" y="483328"/>
                  </a:lnTo>
                  <a:lnTo>
                    <a:pt x="3879053" y="448545"/>
                  </a:lnTo>
                  <a:lnTo>
                    <a:pt x="3849789" y="414801"/>
                  </a:lnTo>
                  <a:lnTo>
                    <a:pt x="3819357" y="382128"/>
                  </a:lnTo>
                  <a:lnTo>
                    <a:pt x="3787789" y="350560"/>
                  </a:lnTo>
                  <a:lnTo>
                    <a:pt x="3755116" y="320128"/>
                  </a:lnTo>
                  <a:lnTo>
                    <a:pt x="3721372" y="290864"/>
                  </a:lnTo>
                  <a:lnTo>
                    <a:pt x="3686589" y="262802"/>
                  </a:lnTo>
                  <a:lnTo>
                    <a:pt x="3650799" y="235973"/>
                  </a:lnTo>
                  <a:lnTo>
                    <a:pt x="3614035" y="210410"/>
                  </a:lnTo>
                  <a:lnTo>
                    <a:pt x="3576329" y="186145"/>
                  </a:lnTo>
                  <a:lnTo>
                    <a:pt x="3537713" y="163212"/>
                  </a:lnTo>
                  <a:lnTo>
                    <a:pt x="3498220" y="141641"/>
                  </a:lnTo>
                  <a:lnTo>
                    <a:pt x="3457883" y="121465"/>
                  </a:lnTo>
                  <a:lnTo>
                    <a:pt x="3416733" y="102718"/>
                  </a:lnTo>
                  <a:lnTo>
                    <a:pt x="3374803" y="85431"/>
                  </a:lnTo>
                  <a:lnTo>
                    <a:pt x="3332125" y="69636"/>
                  </a:lnTo>
                  <a:lnTo>
                    <a:pt x="3288732" y="55366"/>
                  </a:lnTo>
                  <a:lnTo>
                    <a:pt x="3244657" y="42654"/>
                  </a:lnTo>
                  <a:lnTo>
                    <a:pt x="3199930" y="31532"/>
                  </a:lnTo>
                  <a:lnTo>
                    <a:pt x="3154586" y="22032"/>
                  </a:lnTo>
                  <a:lnTo>
                    <a:pt x="3108657" y="14187"/>
                  </a:lnTo>
                  <a:lnTo>
                    <a:pt x="3062174" y="8028"/>
                  </a:lnTo>
                  <a:lnTo>
                    <a:pt x="3015170" y="3590"/>
                  </a:lnTo>
                  <a:lnTo>
                    <a:pt x="2967678" y="902"/>
                  </a:lnTo>
                  <a:lnTo>
                    <a:pt x="2919729" y="0"/>
                  </a:lnTo>
                  <a:close/>
                </a:path>
              </a:pathLst>
            </a:custGeom>
            <a:solidFill>
              <a:srgbClr val="000000">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1"/>
            <p:cNvSpPr/>
            <p:nvPr/>
          </p:nvSpPr>
          <p:spPr>
            <a:xfrm>
              <a:off x="5492740" y="2443098"/>
              <a:ext cx="4358005" cy="2858135"/>
            </a:xfrm>
            <a:custGeom>
              <a:avLst/>
              <a:gdLst/>
              <a:ahLst/>
              <a:cxnLst/>
              <a:rect l="l" t="t" r="r" b="b"/>
              <a:pathLst>
                <a:path w="4358005" h="2858135">
                  <a:moveTo>
                    <a:pt x="0" y="0"/>
                  </a:moveTo>
                  <a:lnTo>
                    <a:pt x="2919729" y="0"/>
                  </a:lnTo>
                  <a:lnTo>
                    <a:pt x="2967678" y="902"/>
                  </a:lnTo>
                  <a:lnTo>
                    <a:pt x="3015170" y="3590"/>
                  </a:lnTo>
                  <a:lnTo>
                    <a:pt x="3062174" y="8028"/>
                  </a:lnTo>
                  <a:lnTo>
                    <a:pt x="3108657" y="14187"/>
                  </a:lnTo>
                  <a:lnTo>
                    <a:pt x="3154586" y="22032"/>
                  </a:lnTo>
                  <a:lnTo>
                    <a:pt x="3199930" y="31532"/>
                  </a:lnTo>
                  <a:lnTo>
                    <a:pt x="3244657" y="42654"/>
                  </a:lnTo>
                  <a:lnTo>
                    <a:pt x="3288732" y="55366"/>
                  </a:lnTo>
                  <a:lnTo>
                    <a:pt x="3332125" y="69636"/>
                  </a:lnTo>
                  <a:lnTo>
                    <a:pt x="3374803" y="85431"/>
                  </a:lnTo>
                  <a:lnTo>
                    <a:pt x="3416733" y="102718"/>
                  </a:lnTo>
                  <a:lnTo>
                    <a:pt x="3457883" y="121465"/>
                  </a:lnTo>
                  <a:lnTo>
                    <a:pt x="3498220" y="141641"/>
                  </a:lnTo>
                  <a:lnTo>
                    <a:pt x="3537713" y="163212"/>
                  </a:lnTo>
                  <a:lnTo>
                    <a:pt x="3576329" y="186145"/>
                  </a:lnTo>
                  <a:lnTo>
                    <a:pt x="3614035" y="210410"/>
                  </a:lnTo>
                  <a:lnTo>
                    <a:pt x="3650799" y="235973"/>
                  </a:lnTo>
                  <a:lnTo>
                    <a:pt x="3686589" y="262802"/>
                  </a:lnTo>
                  <a:lnTo>
                    <a:pt x="3721372" y="290864"/>
                  </a:lnTo>
                  <a:lnTo>
                    <a:pt x="3755116" y="320128"/>
                  </a:lnTo>
                  <a:lnTo>
                    <a:pt x="3787789" y="350560"/>
                  </a:lnTo>
                  <a:lnTo>
                    <a:pt x="3819357" y="382128"/>
                  </a:lnTo>
                  <a:lnTo>
                    <a:pt x="3849789" y="414801"/>
                  </a:lnTo>
                  <a:lnTo>
                    <a:pt x="3879053" y="448545"/>
                  </a:lnTo>
                  <a:lnTo>
                    <a:pt x="3907115" y="483328"/>
                  </a:lnTo>
                  <a:lnTo>
                    <a:pt x="3933944" y="519118"/>
                  </a:lnTo>
                  <a:lnTo>
                    <a:pt x="3959507" y="555882"/>
                  </a:lnTo>
                  <a:lnTo>
                    <a:pt x="3983772" y="593588"/>
                  </a:lnTo>
                  <a:lnTo>
                    <a:pt x="4006705" y="632204"/>
                  </a:lnTo>
                  <a:lnTo>
                    <a:pt x="4028276" y="671697"/>
                  </a:lnTo>
                  <a:lnTo>
                    <a:pt x="4048452" y="712034"/>
                  </a:lnTo>
                  <a:lnTo>
                    <a:pt x="4067199" y="753184"/>
                  </a:lnTo>
                  <a:lnTo>
                    <a:pt x="4084486" y="795114"/>
                  </a:lnTo>
                  <a:lnTo>
                    <a:pt x="4100281" y="837792"/>
                  </a:lnTo>
                  <a:lnTo>
                    <a:pt x="4114551" y="881185"/>
                  </a:lnTo>
                  <a:lnTo>
                    <a:pt x="4127263" y="925260"/>
                  </a:lnTo>
                  <a:lnTo>
                    <a:pt x="4138385" y="969987"/>
                  </a:lnTo>
                  <a:lnTo>
                    <a:pt x="4147885" y="1015331"/>
                  </a:lnTo>
                  <a:lnTo>
                    <a:pt x="4155730" y="1061260"/>
                  </a:lnTo>
                  <a:lnTo>
                    <a:pt x="4161889" y="1107743"/>
                  </a:lnTo>
                  <a:lnTo>
                    <a:pt x="4166327" y="1154747"/>
                  </a:lnTo>
                  <a:lnTo>
                    <a:pt x="4169015" y="1202239"/>
                  </a:lnTo>
                  <a:lnTo>
                    <a:pt x="4169918" y="1250188"/>
                  </a:lnTo>
                  <a:lnTo>
                    <a:pt x="4169918" y="2278634"/>
                  </a:lnTo>
                  <a:lnTo>
                    <a:pt x="4357751" y="2278634"/>
                  </a:lnTo>
                  <a:lnTo>
                    <a:pt x="3965067" y="2857576"/>
                  </a:lnTo>
                  <a:lnTo>
                    <a:pt x="3572509" y="2278634"/>
                  </a:lnTo>
                  <a:lnTo>
                    <a:pt x="3760343" y="2278634"/>
                  </a:lnTo>
                  <a:lnTo>
                    <a:pt x="3760343" y="1250188"/>
                  </a:lnTo>
                  <a:lnTo>
                    <a:pt x="3759012" y="1202493"/>
                  </a:lnTo>
                  <a:lnTo>
                    <a:pt x="3755066" y="1155496"/>
                  </a:lnTo>
                  <a:lnTo>
                    <a:pt x="3748577" y="1109267"/>
                  </a:lnTo>
                  <a:lnTo>
                    <a:pt x="3739615" y="1063877"/>
                  </a:lnTo>
                  <a:lnTo>
                    <a:pt x="3728252" y="1019397"/>
                  </a:lnTo>
                  <a:lnTo>
                    <a:pt x="3714559" y="975899"/>
                  </a:lnTo>
                  <a:lnTo>
                    <a:pt x="3698606" y="933453"/>
                  </a:lnTo>
                  <a:lnTo>
                    <a:pt x="3680464" y="892129"/>
                  </a:lnTo>
                  <a:lnTo>
                    <a:pt x="3660205" y="852000"/>
                  </a:lnTo>
                  <a:lnTo>
                    <a:pt x="3637900" y="813137"/>
                  </a:lnTo>
                  <a:lnTo>
                    <a:pt x="3613619" y="775609"/>
                  </a:lnTo>
                  <a:lnTo>
                    <a:pt x="3587434" y="739489"/>
                  </a:lnTo>
                  <a:lnTo>
                    <a:pt x="3559415" y="704847"/>
                  </a:lnTo>
                  <a:lnTo>
                    <a:pt x="3529635" y="671755"/>
                  </a:lnTo>
                  <a:lnTo>
                    <a:pt x="3498162" y="640282"/>
                  </a:lnTo>
                  <a:lnTo>
                    <a:pt x="3465070" y="610502"/>
                  </a:lnTo>
                  <a:lnTo>
                    <a:pt x="3430428" y="582483"/>
                  </a:lnTo>
                  <a:lnTo>
                    <a:pt x="3394308" y="556298"/>
                  </a:lnTo>
                  <a:lnTo>
                    <a:pt x="3356780" y="532017"/>
                  </a:lnTo>
                  <a:lnTo>
                    <a:pt x="3317917" y="509712"/>
                  </a:lnTo>
                  <a:lnTo>
                    <a:pt x="3277788" y="489453"/>
                  </a:lnTo>
                  <a:lnTo>
                    <a:pt x="3236464" y="471311"/>
                  </a:lnTo>
                  <a:lnTo>
                    <a:pt x="3194018" y="455358"/>
                  </a:lnTo>
                  <a:lnTo>
                    <a:pt x="3150520" y="441665"/>
                  </a:lnTo>
                  <a:lnTo>
                    <a:pt x="3106040" y="430302"/>
                  </a:lnTo>
                  <a:lnTo>
                    <a:pt x="3060650" y="421340"/>
                  </a:lnTo>
                  <a:lnTo>
                    <a:pt x="3014421" y="414851"/>
                  </a:lnTo>
                  <a:lnTo>
                    <a:pt x="2967424" y="410905"/>
                  </a:lnTo>
                  <a:lnTo>
                    <a:pt x="2919729" y="409575"/>
                  </a:lnTo>
                  <a:lnTo>
                    <a:pt x="0" y="409575"/>
                  </a:lnTo>
                  <a:lnTo>
                    <a:pt x="0" y="0"/>
                  </a:lnTo>
                  <a:close/>
                </a:path>
              </a:pathLst>
            </a:custGeom>
            <a:ln w="25400">
              <a:solidFill>
                <a:srgbClr val="5486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 name="Group 18"/>
          <p:cNvGrpSpPr/>
          <p:nvPr/>
        </p:nvGrpSpPr>
        <p:grpSpPr>
          <a:xfrm>
            <a:off x="5492740" y="1228725"/>
            <a:ext cx="3786504" cy="500380"/>
            <a:chOff x="5492740" y="1228725"/>
            <a:chExt cx="3786504" cy="500380"/>
          </a:xfrm>
        </p:grpSpPr>
        <p:sp>
          <p:nvSpPr>
            <p:cNvPr id="15" name="object 12"/>
            <p:cNvSpPr/>
            <p:nvPr/>
          </p:nvSpPr>
          <p:spPr>
            <a:xfrm>
              <a:off x="5492740" y="1228725"/>
              <a:ext cx="3786504" cy="500380"/>
            </a:xfrm>
            <a:custGeom>
              <a:avLst/>
              <a:gdLst/>
              <a:ahLst/>
              <a:cxnLst/>
              <a:rect l="l" t="t" r="r" b="b"/>
              <a:pathLst>
                <a:path w="3786504" h="500380">
                  <a:moveTo>
                    <a:pt x="3662426" y="184276"/>
                  </a:moveTo>
                  <a:lnTo>
                    <a:pt x="3459353" y="184276"/>
                  </a:lnTo>
                  <a:lnTo>
                    <a:pt x="3459353" y="296925"/>
                  </a:lnTo>
                  <a:lnTo>
                    <a:pt x="0" y="296925"/>
                  </a:lnTo>
                  <a:lnTo>
                    <a:pt x="0" y="499999"/>
                  </a:lnTo>
                  <a:lnTo>
                    <a:pt x="3463417" y="499999"/>
                  </a:lnTo>
                  <a:lnTo>
                    <a:pt x="3509030" y="494746"/>
                  </a:lnTo>
                  <a:lnTo>
                    <a:pt x="3550912" y="479784"/>
                  </a:lnTo>
                  <a:lnTo>
                    <a:pt x="3587864" y="456301"/>
                  </a:lnTo>
                  <a:lnTo>
                    <a:pt x="3618688" y="425490"/>
                  </a:lnTo>
                  <a:lnTo>
                    <a:pt x="3642188" y="388540"/>
                  </a:lnTo>
                  <a:lnTo>
                    <a:pt x="3657167" y="346643"/>
                  </a:lnTo>
                  <a:lnTo>
                    <a:pt x="3662426" y="300989"/>
                  </a:lnTo>
                  <a:lnTo>
                    <a:pt x="3662426" y="184276"/>
                  </a:lnTo>
                  <a:close/>
                </a:path>
                <a:path w="3786504" h="500380">
                  <a:moveTo>
                    <a:pt x="3560826" y="0"/>
                  </a:moveTo>
                  <a:lnTo>
                    <a:pt x="3335528" y="184276"/>
                  </a:lnTo>
                  <a:lnTo>
                    <a:pt x="3786251" y="184276"/>
                  </a:lnTo>
                  <a:lnTo>
                    <a:pt x="3560826" y="0"/>
                  </a:lnTo>
                  <a:close/>
                </a:path>
              </a:pathLst>
            </a:custGeom>
            <a:solidFill>
              <a:srgbClr val="000000">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3"/>
            <p:cNvSpPr/>
            <p:nvPr/>
          </p:nvSpPr>
          <p:spPr>
            <a:xfrm>
              <a:off x="5492740" y="1228725"/>
              <a:ext cx="3786504" cy="500380"/>
            </a:xfrm>
            <a:custGeom>
              <a:avLst/>
              <a:gdLst/>
              <a:ahLst/>
              <a:cxnLst/>
              <a:rect l="l" t="t" r="r" b="b"/>
              <a:pathLst>
                <a:path w="3786504" h="500380">
                  <a:moveTo>
                    <a:pt x="0" y="499999"/>
                  </a:moveTo>
                  <a:lnTo>
                    <a:pt x="3463417" y="499999"/>
                  </a:lnTo>
                  <a:lnTo>
                    <a:pt x="3509030" y="494746"/>
                  </a:lnTo>
                  <a:lnTo>
                    <a:pt x="3550912" y="479784"/>
                  </a:lnTo>
                  <a:lnTo>
                    <a:pt x="3587864" y="456301"/>
                  </a:lnTo>
                  <a:lnTo>
                    <a:pt x="3618688" y="425490"/>
                  </a:lnTo>
                  <a:lnTo>
                    <a:pt x="3642188" y="388540"/>
                  </a:lnTo>
                  <a:lnTo>
                    <a:pt x="3657167" y="346643"/>
                  </a:lnTo>
                  <a:lnTo>
                    <a:pt x="3662426" y="300989"/>
                  </a:lnTo>
                  <a:lnTo>
                    <a:pt x="3662426" y="184276"/>
                  </a:lnTo>
                  <a:lnTo>
                    <a:pt x="3786251" y="184276"/>
                  </a:lnTo>
                  <a:lnTo>
                    <a:pt x="3560826" y="0"/>
                  </a:lnTo>
                  <a:lnTo>
                    <a:pt x="3335528" y="184276"/>
                  </a:lnTo>
                  <a:lnTo>
                    <a:pt x="3459353" y="184276"/>
                  </a:lnTo>
                  <a:lnTo>
                    <a:pt x="3459353" y="296925"/>
                  </a:lnTo>
                  <a:lnTo>
                    <a:pt x="0" y="296925"/>
                  </a:lnTo>
                  <a:lnTo>
                    <a:pt x="0" y="499999"/>
                  </a:lnTo>
                  <a:close/>
                </a:path>
              </a:pathLst>
            </a:custGeom>
            <a:ln w="25400">
              <a:solidFill>
                <a:srgbClr val="5486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 name="Group 21"/>
          <p:cNvGrpSpPr/>
          <p:nvPr/>
        </p:nvGrpSpPr>
        <p:grpSpPr>
          <a:xfrm>
            <a:off x="4921240" y="2274061"/>
            <a:ext cx="4741545" cy="2884170"/>
            <a:chOff x="4921240" y="2274061"/>
            <a:chExt cx="4741545" cy="2884170"/>
          </a:xfrm>
          <a:solidFill>
            <a:schemeClr val="accent2">
              <a:lumMod val="40000"/>
              <a:lumOff val="60000"/>
            </a:schemeClr>
          </a:solidFill>
        </p:grpSpPr>
        <p:sp>
          <p:nvSpPr>
            <p:cNvPr id="23" name="object 14"/>
            <p:cNvSpPr/>
            <p:nvPr/>
          </p:nvSpPr>
          <p:spPr>
            <a:xfrm>
              <a:off x="4921240" y="2274061"/>
              <a:ext cx="4741545" cy="2884170"/>
            </a:xfrm>
            <a:custGeom>
              <a:avLst/>
              <a:gdLst/>
              <a:ahLst/>
              <a:cxnLst/>
              <a:rect l="l" t="t" r="r" b="b"/>
              <a:pathLst>
                <a:path w="4741545" h="2884170">
                  <a:moveTo>
                    <a:pt x="4413131" y="602868"/>
                  </a:moveTo>
                  <a:lnTo>
                    <a:pt x="3479419" y="602868"/>
                  </a:lnTo>
                  <a:lnTo>
                    <a:pt x="3527556" y="604212"/>
                  </a:lnTo>
                  <a:lnTo>
                    <a:pt x="3574990" y="608193"/>
                  </a:lnTo>
                  <a:lnTo>
                    <a:pt x="3621648" y="614741"/>
                  </a:lnTo>
                  <a:lnTo>
                    <a:pt x="3667458" y="623785"/>
                  </a:lnTo>
                  <a:lnTo>
                    <a:pt x="3712350" y="635251"/>
                  </a:lnTo>
                  <a:lnTo>
                    <a:pt x="3756251" y="649070"/>
                  </a:lnTo>
                  <a:lnTo>
                    <a:pt x="3799089" y="665169"/>
                  </a:lnTo>
                  <a:lnTo>
                    <a:pt x="3840794" y="683476"/>
                  </a:lnTo>
                  <a:lnTo>
                    <a:pt x="3881293" y="703921"/>
                  </a:lnTo>
                  <a:lnTo>
                    <a:pt x="3920515" y="726430"/>
                  </a:lnTo>
                  <a:lnTo>
                    <a:pt x="3958388" y="750933"/>
                  </a:lnTo>
                  <a:lnTo>
                    <a:pt x="3994840" y="777358"/>
                  </a:lnTo>
                  <a:lnTo>
                    <a:pt x="4029801" y="805634"/>
                  </a:lnTo>
                  <a:lnTo>
                    <a:pt x="4063198" y="835688"/>
                  </a:lnTo>
                  <a:lnTo>
                    <a:pt x="4094959" y="867449"/>
                  </a:lnTo>
                  <a:lnTo>
                    <a:pt x="4125013" y="900846"/>
                  </a:lnTo>
                  <a:lnTo>
                    <a:pt x="4153289" y="935807"/>
                  </a:lnTo>
                  <a:lnTo>
                    <a:pt x="4179714" y="972259"/>
                  </a:lnTo>
                  <a:lnTo>
                    <a:pt x="4204217" y="1010132"/>
                  </a:lnTo>
                  <a:lnTo>
                    <a:pt x="4226726" y="1049354"/>
                  </a:lnTo>
                  <a:lnTo>
                    <a:pt x="4247171" y="1089853"/>
                  </a:lnTo>
                  <a:lnTo>
                    <a:pt x="4265478" y="1131558"/>
                  </a:lnTo>
                  <a:lnTo>
                    <a:pt x="4281577" y="1174396"/>
                  </a:lnTo>
                  <a:lnTo>
                    <a:pt x="4295396" y="1218297"/>
                  </a:lnTo>
                  <a:lnTo>
                    <a:pt x="4306862" y="1263189"/>
                  </a:lnTo>
                  <a:lnTo>
                    <a:pt x="4315906" y="1308999"/>
                  </a:lnTo>
                  <a:lnTo>
                    <a:pt x="4322454" y="1355657"/>
                  </a:lnTo>
                  <a:lnTo>
                    <a:pt x="4326435" y="1403091"/>
                  </a:lnTo>
                  <a:lnTo>
                    <a:pt x="4327779" y="1451229"/>
                  </a:lnTo>
                  <a:lnTo>
                    <a:pt x="4327779" y="2883738"/>
                  </a:lnTo>
                  <a:lnTo>
                    <a:pt x="4741036" y="2883738"/>
                  </a:lnTo>
                  <a:lnTo>
                    <a:pt x="4741036" y="1451229"/>
                  </a:lnTo>
                  <a:lnTo>
                    <a:pt x="4740126" y="1402831"/>
                  </a:lnTo>
                  <a:lnTo>
                    <a:pt x="4737415" y="1354894"/>
                  </a:lnTo>
                  <a:lnTo>
                    <a:pt x="4732936" y="1307452"/>
                  </a:lnTo>
                  <a:lnTo>
                    <a:pt x="4726723" y="1260536"/>
                  </a:lnTo>
                  <a:lnTo>
                    <a:pt x="4718808" y="1214179"/>
                  </a:lnTo>
                  <a:lnTo>
                    <a:pt x="4709224" y="1168415"/>
                  </a:lnTo>
                  <a:lnTo>
                    <a:pt x="4698003" y="1123274"/>
                  </a:lnTo>
                  <a:lnTo>
                    <a:pt x="4685177" y="1078791"/>
                  </a:lnTo>
                  <a:lnTo>
                    <a:pt x="4670781" y="1034998"/>
                  </a:lnTo>
                  <a:lnTo>
                    <a:pt x="4654845" y="991927"/>
                  </a:lnTo>
                  <a:lnTo>
                    <a:pt x="4637403" y="949611"/>
                  </a:lnTo>
                  <a:lnTo>
                    <a:pt x="4618488" y="908083"/>
                  </a:lnTo>
                  <a:lnTo>
                    <a:pt x="4598132" y="867376"/>
                  </a:lnTo>
                  <a:lnTo>
                    <a:pt x="4576368" y="827521"/>
                  </a:lnTo>
                  <a:lnTo>
                    <a:pt x="4553228" y="788553"/>
                  </a:lnTo>
                  <a:lnTo>
                    <a:pt x="4528745" y="750502"/>
                  </a:lnTo>
                  <a:lnTo>
                    <a:pt x="4502952" y="713403"/>
                  </a:lnTo>
                  <a:lnTo>
                    <a:pt x="4475882" y="677287"/>
                  </a:lnTo>
                  <a:lnTo>
                    <a:pt x="4447567" y="642188"/>
                  </a:lnTo>
                  <a:lnTo>
                    <a:pt x="4418039" y="608138"/>
                  </a:lnTo>
                  <a:lnTo>
                    <a:pt x="4413131" y="602868"/>
                  </a:lnTo>
                  <a:close/>
                </a:path>
                <a:path w="4741545" h="2884170">
                  <a:moveTo>
                    <a:pt x="584200" y="0"/>
                  </a:moveTo>
                  <a:lnTo>
                    <a:pt x="0" y="396239"/>
                  </a:lnTo>
                  <a:lnTo>
                    <a:pt x="584200" y="792480"/>
                  </a:lnTo>
                  <a:lnTo>
                    <a:pt x="584200" y="602868"/>
                  </a:lnTo>
                  <a:lnTo>
                    <a:pt x="4413131" y="602868"/>
                  </a:lnTo>
                  <a:lnTo>
                    <a:pt x="4355477" y="543315"/>
                  </a:lnTo>
                  <a:lnTo>
                    <a:pt x="4322509" y="512608"/>
                  </a:lnTo>
                  <a:lnTo>
                    <a:pt x="4288459" y="483080"/>
                  </a:lnTo>
                  <a:lnTo>
                    <a:pt x="4253360" y="454765"/>
                  </a:lnTo>
                  <a:lnTo>
                    <a:pt x="4217244" y="427695"/>
                  </a:lnTo>
                  <a:lnTo>
                    <a:pt x="4180145" y="401902"/>
                  </a:lnTo>
                  <a:lnTo>
                    <a:pt x="4142094" y="377419"/>
                  </a:lnTo>
                  <a:lnTo>
                    <a:pt x="4103126" y="354279"/>
                  </a:lnTo>
                  <a:lnTo>
                    <a:pt x="4063271" y="332515"/>
                  </a:lnTo>
                  <a:lnTo>
                    <a:pt x="4022564" y="312159"/>
                  </a:lnTo>
                  <a:lnTo>
                    <a:pt x="3981036" y="293244"/>
                  </a:lnTo>
                  <a:lnTo>
                    <a:pt x="3938720" y="275802"/>
                  </a:lnTo>
                  <a:lnTo>
                    <a:pt x="3895649" y="259866"/>
                  </a:lnTo>
                  <a:lnTo>
                    <a:pt x="3851856" y="245470"/>
                  </a:lnTo>
                  <a:lnTo>
                    <a:pt x="3807373" y="232644"/>
                  </a:lnTo>
                  <a:lnTo>
                    <a:pt x="3762232" y="221423"/>
                  </a:lnTo>
                  <a:lnTo>
                    <a:pt x="3716468" y="211839"/>
                  </a:lnTo>
                  <a:lnTo>
                    <a:pt x="3670111" y="203924"/>
                  </a:lnTo>
                  <a:lnTo>
                    <a:pt x="3623195" y="197711"/>
                  </a:lnTo>
                  <a:lnTo>
                    <a:pt x="3575753" y="193232"/>
                  </a:lnTo>
                  <a:lnTo>
                    <a:pt x="3527816" y="190521"/>
                  </a:lnTo>
                  <a:lnTo>
                    <a:pt x="3479419" y="189611"/>
                  </a:lnTo>
                  <a:lnTo>
                    <a:pt x="584200" y="189611"/>
                  </a:lnTo>
                  <a:lnTo>
                    <a:pt x="584200" y="0"/>
                  </a:lnTo>
                  <a:close/>
                </a:path>
              </a:pathLst>
            </a:custGeom>
            <a:gr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15"/>
            <p:cNvSpPr/>
            <p:nvPr/>
          </p:nvSpPr>
          <p:spPr>
            <a:xfrm>
              <a:off x="4921240" y="2274061"/>
              <a:ext cx="4741545" cy="2884170"/>
            </a:xfrm>
            <a:custGeom>
              <a:avLst/>
              <a:gdLst/>
              <a:ahLst/>
              <a:cxnLst/>
              <a:rect l="l" t="t" r="r" b="b"/>
              <a:pathLst>
                <a:path w="4741545" h="2884170">
                  <a:moveTo>
                    <a:pt x="4741036" y="2883738"/>
                  </a:moveTo>
                  <a:lnTo>
                    <a:pt x="4741036" y="1451229"/>
                  </a:lnTo>
                  <a:lnTo>
                    <a:pt x="4740126" y="1402831"/>
                  </a:lnTo>
                  <a:lnTo>
                    <a:pt x="4737415" y="1354894"/>
                  </a:lnTo>
                  <a:lnTo>
                    <a:pt x="4732936" y="1307452"/>
                  </a:lnTo>
                  <a:lnTo>
                    <a:pt x="4726723" y="1260536"/>
                  </a:lnTo>
                  <a:lnTo>
                    <a:pt x="4718808" y="1214179"/>
                  </a:lnTo>
                  <a:lnTo>
                    <a:pt x="4709224" y="1168415"/>
                  </a:lnTo>
                  <a:lnTo>
                    <a:pt x="4698003" y="1123274"/>
                  </a:lnTo>
                  <a:lnTo>
                    <a:pt x="4685177" y="1078791"/>
                  </a:lnTo>
                  <a:lnTo>
                    <a:pt x="4670781" y="1034998"/>
                  </a:lnTo>
                  <a:lnTo>
                    <a:pt x="4654845" y="991927"/>
                  </a:lnTo>
                  <a:lnTo>
                    <a:pt x="4637403" y="949611"/>
                  </a:lnTo>
                  <a:lnTo>
                    <a:pt x="4618488" y="908083"/>
                  </a:lnTo>
                  <a:lnTo>
                    <a:pt x="4598132" y="867376"/>
                  </a:lnTo>
                  <a:lnTo>
                    <a:pt x="4576368" y="827521"/>
                  </a:lnTo>
                  <a:lnTo>
                    <a:pt x="4553228" y="788553"/>
                  </a:lnTo>
                  <a:lnTo>
                    <a:pt x="4528745" y="750502"/>
                  </a:lnTo>
                  <a:lnTo>
                    <a:pt x="4502952" y="713403"/>
                  </a:lnTo>
                  <a:lnTo>
                    <a:pt x="4475882" y="677287"/>
                  </a:lnTo>
                  <a:lnTo>
                    <a:pt x="4447567" y="642188"/>
                  </a:lnTo>
                  <a:lnTo>
                    <a:pt x="4418039" y="608138"/>
                  </a:lnTo>
                  <a:lnTo>
                    <a:pt x="4387332" y="575170"/>
                  </a:lnTo>
                  <a:lnTo>
                    <a:pt x="4355477" y="543315"/>
                  </a:lnTo>
                  <a:lnTo>
                    <a:pt x="4322509" y="512608"/>
                  </a:lnTo>
                  <a:lnTo>
                    <a:pt x="4288459" y="483080"/>
                  </a:lnTo>
                  <a:lnTo>
                    <a:pt x="4253360" y="454765"/>
                  </a:lnTo>
                  <a:lnTo>
                    <a:pt x="4217244" y="427695"/>
                  </a:lnTo>
                  <a:lnTo>
                    <a:pt x="4180145" y="401902"/>
                  </a:lnTo>
                  <a:lnTo>
                    <a:pt x="4142094" y="377419"/>
                  </a:lnTo>
                  <a:lnTo>
                    <a:pt x="4103126" y="354279"/>
                  </a:lnTo>
                  <a:lnTo>
                    <a:pt x="4063271" y="332515"/>
                  </a:lnTo>
                  <a:lnTo>
                    <a:pt x="4022564" y="312159"/>
                  </a:lnTo>
                  <a:lnTo>
                    <a:pt x="3981036" y="293244"/>
                  </a:lnTo>
                  <a:lnTo>
                    <a:pt x="3938720" y="275802"/>
                  </a:lnTo>
                  <a:lnTo>
                    <a:pt x="3895649" y="259866"/>
                  </a:lnTo>
                  <a:lnTo>
                    <a:pt x="3851856" y="245470"/>
                  </a:lnTo>
                  <a:lnTo>
                    <a:pt x="3807373" y="232644"/>
                  </a:lnTo>
                  <a:lnTo>
                    <a:pt x="3762232" y="221423"/>
                  </a:lnTo>
                  <a:lnTo>
                    <a:pt x="3716468" y="211839"/>
                  </a:lnTo>
                  <a:lnTo>
                    <a:pt x="3670111" y="203924"/>
                  </a:lnTo>
                  <a:lnTo>
                    <a:pt x="3623195" y="197711"/>
                  </a:lnTo>
                  <a:lnTo>
                    <a:pt x="3575753" y="193232"/>
                  </a:lnTo>
                  <a:lnTo>
                    <a:pt x="3527816" y="190521"/>
                  </a:lnTo>
                  <a:lnTo>
                    <a:pt x="3479419" y="189611"/>
                  </a:lnTo>
                  <a:lnTo>
                    <a:pt x="584200" y="189611"/>
                  </a:lnTo>
                  <a:lnTo>
                    <a:pt x="584200" y="0"/>
                  </a:lnTo>
                  <a:lnTo>
                    <a:pt x="0" y="396239"/>
                  </a:lnTo>
                  <a:lnTo>
                    <a:pt x="584200" y="792480"/>
                  </a:lnTo>
                  <a:lnTo>
                    <a:pt x="584200" y="602868"/>
                  </a:lnTo>
                  <a:lnTo>
                    <a:pt x="3479419" y="602868"/>
                  </a:lnTo>
                  <a:lnTo>
                    <a:pt x="3527556" y="604212"/>
                  </a:lnTo>
                  <a:lnTo>
                    <a:pt x="3574990" y="608193"/>
                  </a:lnTo>
                  <a:lnTo>
                    <a:pt x="3621648" y="614741"/>
                  </a:lnTo>
                  <a:lnTo>
                    <a:pt x="3667458" y="623785"/>
                  </a:lnTo>
                  <a:lnTo>
                    <a:pt x="3712350" y="635251"/>
                  </a:lnTo>
                  <a:lnTo>
                    <a:pt x="3756251" y="649070"/>
                  </a:lnTo>
                  <a:lnTo>
                    <a:pt x="3799089" y="665169"/>
                  </a:lnTo>
                  <a:lnTo>
                    <a:pt x="3840794" y="683476"/>
                  </a:lnTo>
                  <a:lnTo>
                    <a:pt x="3881293" y="703921"/>
                  </a:lnTo>
                  <a:lnTo>
                    <a:pt x="3920515" y="726430"/>
                  </a:lnTo>
                  <a:lnTo>
                    <a:pt x="3958388" y="750933"/>
                  </a:lnTo>
                  <a:lnTo>
                    <a:pt x="3994840" y="777358"/>
                  </a:lnTo>
                  <a:lnTo>
                    <a:pt x="4029801" y="805634"/>
                  </a:lnTo>
                  <a:lnTo>
                    <a:pt x="4063198" y="835688"/>
                  </a:lnTo>
                  <a:lnTo>
                    <a:pt x="4094959" y="867449"/>
                  </a:lnTo>
                  <a:lnTo>
                    <a:pt x="4125013" y="900846"/>
                  </a:lnTo>
                  <a:lnTo>
                    <a:pt x="4153289" y="935807"/>
                  </a:lnTo>
                  <a:lnTo>
                    <a:pt x="4179714" y="972259"/>
                  </a:lnTo>
                  <a:lnTo>
                    <a:pt x="4204217" y="1010132"/>
                  </a:lnTo>
                  <a:lnTo>
                    <a:pt x="4226726" y="1049354"/>
                  </a:lnTo>
                  <a:lnTo>
                    <a:pt x="4247171" y="1089853"/>
                  </a:lnTo>
                  <a:lnTo>
                    <a:pt x="4265478" y="1131558"/>
                  </a:lnTo>
                  <a:lnTo>
                    <a:pt x="4281577" y="1174396"/>
                  </a:lnTo>
                  <a:lnTo>
                    <a:pt x="4295396" y="1218297"/>
                  </a:lnTo>
                  <a:lnTo>
                    <a:pt x="4306862" y="1263189"/>
                  </a:lnTo>
                  <a:lnTo>
                    <a:pt x="4315906" y="1308999"/>
                  </a:lnTo>
                  <a:lnTo>
                    <a:pt x="4322454" y="1355657"/>
                  </a:lnTo>
                  <a:lnTo>
                    <a:pt x="4326435" y="1403091"/>
                  </a:lnTo>
                  <a:lnTo>
                    <a:pt x="4327779" y="1451229"/>
                  </a:lnTo>
                  <a:lnTo>
                    <a:pt x="4327779" y="2883738"/>
                  </a:lnTo>
                  <a:lnTo>
                    <a:pt x="4741036" y="2883738"/>
                  </a:lnTo>
                  <a:close/>
                </a:path>
              </a:pathLst>
            </a:custGeom>
            <a:grpFill/>
            <a:ln w="25400">
              <a:solidFill>
                <a:srgbClr val="5486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9738808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Streams: Prelude</a:t>
            </a:r>
          </a:p>
        </p:txBody>
      </p:sp>
      <p:sp>
        <p:nvSpPr>
          <p:cNvPr id="3" name="Content Placeholder 2"/>
          <p:cNvSpPr>
            <a:spLocks noGrp="1"/>
          </p:cNvSpPr>
          <p:nvPr>
            <p:ph idx="1"/>
          </p:nvPr>
        </p:nvSpPr>
        <p:spPr/>
        <p:txBody>
          <a:bodyPr>
            <a:normAutofit/>
          </a:bodyPr>
          <a:lstStyle/>
          <a:p>
            <a:pPr lvl="2"/>
            <a:endParaRPr lang="en-US" sz="1400" dirty="0"/>
          </a:p>
          <a:p>
            <a:r>
              <a:rPr lang="en-US" sz="2000" dirty="0"/>
              <a:t>A CUDA enabled GPU has two engines</a:t>
            </a:r>
          </a:p>
          <a:p>
            <a:pPr lvl="1"/>
            <a:r>
              <a:rPr lang="en-US" sz="1800" dirty="0"/>
              <a:t>An execution engine</a:t>
            </a:r>
          </a:p>
          <a:p>
            <a:pPr lvl="1"/>
            <a:r>
              <a:rPr lang="en-US" sz="1800" dirty="0"/>
              <a:t>A copy engine, which has 2 sub-engines that can work simultaneously</a:t>
            </a:r>
          </a:p>
          <a:p>
            <a:pPr lvl="2"/>
            <a:r>
              <a:rPr lang="en-US" sz="1500" dirty="0"/>
              <a:t>A H2D copy sub-engine</a:t>
            </a:r>
          </a:p>
          <a:p>
            <a:pPr lvl="2"/>
            <a:r>
              <a:rPr lang="en-US" sz="1500" dirty="0"/>
              <a:t>A D2H copy sub-engine</a:t>
            </a:r>
            <a:endParaRPr lang="en-US" dirty="0"/>
          </a:p>
          <a:p>
            <a:endParaRPr lang="en-US" sz="2000" dirty="0"/>
          </a:p>
          <a:p>
            <a:r>
              <a:rPr lang="en-US" sz="2000" dirty="0"/>
              <a:t>Goal of the “streams” segment of ME759:  Learn how to simultaneously use both GPU engines</a:t>
            </a:r>
          </a:p>
          <a:p>
            <a:endParaRPr lang="en-US" sz="2000" dirty="0"/>
          </a:p>
          <a:p>
            <a:endParaRPr lang="en-US" sz="2000" dirty="0"/>
          </a:p>
          <a:p>
            <a:r>
              <a:rPr lang="en-US" sz="2000" dirty="0"/>
              <a:t>Keep in mind (in relation to this “streams” segment of the course): </a:t>
            </a:r>
          </a:p>
          <a:p>
            <a:pPr lvl="1"/>
            <a:r>
              <a:rPr lang="en-US" sz="1800" dirty="0"/>
              <a:t>The important things happen on the host side, not on the device side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41500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[“Streams” Preamble: 1/4]</a:t>
            </a:r>
            <a:br>
              <a:rPr lang="en-US" sz="1800" dirty="0"/>
            </a:br>
            <a:r>
              <a:rPr lang="en-US" sz="3200" dirty="0"/>
              <a:t>Asynchronous Concurrent Execution: </a:t>
            </a:r>
            <a:r>
              <a:rPr lang="en-US" sz="3200" dirty="0">
                <a:solidFill>
                  <a:srgbClr val="FFC000"/>
                </a:solidFill>
              </a:rPr>
              <a:t>some CUDA calls are asynchronous</a:t>
            </a:r>
            <a:endParaRPr lang="en-US" sz="2000" dirty="0">
              <a:solidFill>
                <a:srgbClr val="FFC000"/>
              </a:solidFill>
            </a:endParaRPr>
          </a:p>
        </p:txBody>
      </p:sp>
      <p:sp>
        <p:nvSpPr>
          <p:cNvPr id="3" name="Content Placeholder 2"/>
          <p:cNvSpPr>
            <a:spLocks noGrp="1"/>
          </p:cNvSpPr>
          <p:nvPr>
            <p:ph idx="1"/>
          </p:nvPr>
        </p:nvSpPr>
        <p:spPr/>
        <p:txBody>
          <a:bodyPr/>
          <a:lstStyle/>
          <a:p>
            <a:endParaRPr lang="en-US" sz="2000" dirty="0"/>
          </a:p>
          <a:p>
            <a:r>
              <a:rPr lang="en-US" sz="2000" dirty="0"/>
              <a:t>In order to facilitate concurrent execution on host and device, some function calls are asynchronous</a:t>
            </a:r>
          </a:p>
          <a:p>
            <a:pPr lvl="1"/>
            <a:r>
              <a:rPr lang="en-US" sz="1800" dirty="0"/>
              <a:t>Control is returned to the host thread before the device has completed the requested task</a:t>
            </a:r>
          </a:p>
          <a:p>
            <a:pPr lvl="1"/>
            <a:endParaRPr lang="en-US" sz="1800" dirty="0"/>
          </a:p>
          <a:p>
            <a:endParaRPr lang="en-US" sz="2000" dirty="0"/>
          </a:p>
          <a:p>
            <a:r>
              <a:rPr lang="en-US" sz="2000" dirty="0"/>
              <a:t>Examples of asynchronous calls</a:t>
            </a:r>
          </a:p>
          <a:p>
            <a:pPr lvl="1"/>
            <a:r>
              <a:rPr lang="en-US" sz="1800" dirty="0"/>
              <a:t>Kernel launches</a:t>
            </a:r>
          </a:p>
          <a:p>
            <a:pPr lvl="1"/>
            <a:r>
              <a:rPr lang="en-US" sz="1800" dirty="0"/>
              <a:t>device </a:t>
            </a:r>
            <a:r>
              <a:rPr lang="en-US" sz="1800" dirty="0">
                <a:sym typeface="Symbol" panose="05050102010706020507" pitchFamily="18" charset="2"/>
              </a:rPr>
              <a:t></a:t>
            </a:r>
            <a:r>
              <a:rPr lang="en-US" sz="1800" dirty="0"/>
              <a:t> device memory copies</a:t>
            </a:r>
          </a:p>
          <a:p>
            <a:pPr lvl="1"/>
            <a:r>
              <a:rPr lang="en-US" sz="1800" dirty="0"/>
              <a:t>host  </a:t>
            </a:r>
            <a:r>
              <a:rPr lang="en-US" sz="1800" dirty="0">
                <a:sym typeface="Symbol" panose="05050102010706020507" pitchFamily="18" charset="2"/>
              </a:rPr>
              <a:t></a:t>
            </a:r>
            <a:r>
              <a:rPr lang="en-US" sz="1800" dirty="0"/>
              <a:t>  device memory copies of a memory block of 64 KB or less</a:t>
            </a:r>
          </a:p>
          <a:p>
            <a:pPr lvl="1"/>
            <a:r>
              <a:rPr lang="en-US" sz="1800" dirty="0"/>
              <a:t>Memory copies performed by functions that are suffixed with </a:t>
            </a:r>
            <a:r>
              <a:rPr lang="en-US" sz="1800" dirty="0" err="1"/>
              <a:t>Async</a:t>
            </a:r>
            <a:r>
              <a:rPr lang="en-US" sz="1800" dirty="0"/>
              <a:t> (e.g., </a:t>
            </a:r>
            <a:r>
              <a:rPr lang="en-US" sz="1800" dirty="0" err="1">
                <a:latin typeface="Consolas" panose="020B0609020204030204" pitchFamily="49" charset="0"/>
              </a:rPr>
              <a:t>cudaMemcpyAsync</a:t>
            </a:r>
            <a:r>
              <a:rPr lang="en-US" sz="1800" dirty="0"/>
              <a:t>)</a:t>
            </a:r>
          </a:p>
          <a:p>
            <a:pPr lvl="1"/>
            <a:endParaRPr lang="en-US" sz="1800" dirty="0"/>
          </a:p>
          <a:p>
            <a:endParaRPr lang="en-US" sz="2000" dirty="0"/>
          </a:p>
          <a:p>
            <a:r>
              <a:rPr lang="en-US" sz="2000" dirty="0"/>
              <a:t>NOTE: When an application is run via a (</a:t>
            </a:r>
            <a:r>
              <a:rPr lang="en-US" sz="2000" dirty="0" err="1">
                <a:latin typeface="Consolas" panose="020B0609020204030204" pitchFamily="49" charset="0"/>
                <a:cs typeface="Courier New" pitchFamily="49" charset="0"/>
              </a:rPr>
              <a:t>cuda-gdb</a:t>
            </a:r>
            <a:r>
              <a:rPr lang="en-US" sz="2000" dirty="0"/>
              <a:t>, </a:t>
            </a:r>
            <a:r>
              <a:rPr lang="en-US" sz="2000" dirty="0" err="1">
                <a:latin typeface="Consolas" panose="020B0609020204030204" pitchFamily="49" charset="0"/>
                <a:cs typeface="Courier New" pitchFamily="49" charset="0"/>
              </a:rPr>
              <a:t>nvprof</a:t>
            </a:r>
            <a:r>
              <a:rPr lang="en-US" sz="2000" dirty="0"/>
              <a:t>), all launches are synchronous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013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Attributes of </a:t>
            </a:r>
            <a:r>
              <a:rPr lang="en-US" sz="3200" u="sng" dirty="0"/>
              <a:t>Dynamic</a:t>
            </a:r>
            <a:r>
              <a:rPr lang="en-US" sz="3200" dirty="0"/>
              <a:t> Multiple-Issue</a:t>
            </a:r>
          </a:p>
        </p:txBody>
      </p:sp>
      <p:sp>
        <p:nvSpPr>
          <p:cNvPr id="3" name="Content Placeholder 2"/>
          <p:cNvSpPr>
            <a:spLocks noGrp="1"/>
          </p:cNvSpPr>
          <p:nvPr>
            <p:ph idx="1"/>
          </p:nvPr>
        </p:nvSpPr>
        <p:spPr/>
        <p:txBody>
          <a:bodyPr/>
          <a:lstStyle/>
          <a:p>
            <a:endParaRPr lang="en-US" dirty="0"/>
          </a:p>
          <a:p>
            <a:r>
              <a:rPr lang="en-US" dirty="0"/>
              <a:t>The data dependencies between instruction being processed takes place at run time</a:t>
            </a:r>
          </a:p>
          <a:p>
            <a:endParaRPr lang="en-US" dirty="0"/>
          </a:p>
          <a:p>
            <a:r>
              <a:rPr lang="en-US" dirty="0"/>
              <a:t>Checking for dependencies is complex, requires high cost in time and energy</a:t>
            </a:r>
          </a:p>
          <a:p>
            <a:endParaRPr lang="en-US" dirty="0"/>
          </a:p>
          <a:p>
            <a:r>
              <a:rPr lang="en-US" dirty="0"/>
              <a:t>Checks in place to make sure result is ok</a:t>
            </a:r>
          </a:p>
          <a:p>
            <a:pPr lvl="1"/>
            <a:r>
              <a:rPr lang="en-US" dirty="0"/>
              <a:t>“ok”: no difference if the instructions are executed “multiple-issue” or “single issue”</a:t>
            </a:r>
          </a:p>
          <a:p>
            <a:endParaRPr lang="en-US" dirty="0"/>
          </a:p>
          <a:p>
            <a:r>
              <a:rPr lang="en-US" dirty="0"/>
              <a:t>NOTE: a chip that can do multiple-issue is also called a </a:t>
            </a:r>
            <a:r>
              <a:rPr lang="en-US" dirty="0">
                <a:solidFill>
                  <a:srgbClr val="C00000"/>
                </a:solidFill>
              </a:rPr>
              <a:t>superscalar</a:t>
            </a:r>
            <a:r>
              <a:rPr lang="en-US" dirty="0"/>
              <a:t> architecture</a:t>
            </a:r>
          </a:p>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119213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800" dirty="0"/>
              <a:t>[“Streams” Preamble: 2/4]</a:t>
            </a:r>
            <a:br>
              <a:rPr lang="en-US" sz="1800" dirty="0"/>
            </a:br>
            <a:r>
              <a:rPr lang="en-US" dirty="0"/>
              <a:t>Non-blocking Host-Device Data Transfer Issues</a:t>
            </a:r>
          </a:p>
        </p:txBody>
      </p:sp>
      <p:sp>
        <p:nvSpPr>
          <p:cNvPr id="3" name="Content Placeholder 2"/>
          <p:cNvSpPr>
            <a:spLocks noGrp="1"/>
          </p:cNvSpPr>
          <p:nvPr>
            <p:ph idx="1"/>
          </p:nvPr>
        </p:nvSpPr>
        <p:spPr/>
        <p:txBody>
          <a:bodyPr>
            <a:normAutofit lnSpcReduction="10000"/>
          </a:bodyPr>
          <a:lstStyle/>
          <a:p>
            <a:r>
              <a:rPr lang="en-US" sz="1800" dirty="0"/>
              <a:t>In general, host  </a:t>
            </a:r>
            <a:r>
              <a:rPr lang="en-US" sz="1800" dirty="0">
                <a:sym typeface="Symbol" panose="05050102010706020507" pitchFamily="18" charset="2"/>
              </a:rPr>
              <a:t></a:t>
            </a:r>
            <a:r>
              <a:rPr lang="en-US" sz="1800" dirty="0"/>
              <a:t>  device data transfers using </a:t>
            </a:r>
            <a:r>
              <a:rPr lang="en-US" sz="1800" dirty="0" err="1">
                <a:solidFill>
                  <a:srgbClr val="0070C0"/>
                </a:solidFill>
                <a:latin typeface="Consolas" pitchFamily="49" charset="0"/>
                <a:cs typeface="Consolas" pitchFamily="49" charset="0"/>
              </a:rPr>
              <a:t>cudaMemcpy</a:t>
            </a:r>
            <a:r>
              <a:rPr lang="en-US" sz="1800" dirty="0">
                <a:solidFill>
                  <a:srgbClr val="0070C0"/>
                </a:solidFill>
                <a:latin typeface="Consolas" pitchFamily="49" charset="0"/>
                <a:cs typeface="Consolas" pitchFamily="49" charset="0"/>
              </a:rPr>
              <a:t>()</a:t>
            </a:r>
            <a:r>
              <a:rPr lang="en-US" sz="1800" dirty="0"/>
              <a:t> are </a:t>
            </a:r>
            <a:r>
              <a:rPr lang="en-US" sz="1800" u="sng" dirty="0"/>
              <a:t>blocking</a:t>
            </a:r>
          </a:p>
          <a:p>
            <a:pPr lvl="1"/>
            <a:r>
              <a:rPr lang="en-US" sz="1600" dirty="0"/>
              <a:t>Control is returned to the host thread only after the data transfer is complete</a:t>
            </a:r>
          </a:p>
          <a:p>
            <a:pPr lvl="2"/>
            <a:endParaRPr lang="en-US" sz="1300" dirty="0"/>
          </a:p>
          <a:p>
            <a:endParaRPr lang="en-US" sz="1800" dirty="0"/>
          </a:p>
          <a:p>
            <a:r>
              <a:rPr lang="en-US" sz="1800" dirty="0"/>
              <a:t>There is a non-blocking variant – </a:t>
            </a:r>
            <a:r>
              <a:rPr lang="en-US" sz="1800" dirty="0" err="1">
                <a:solidFill>
                  <a:srgbClr val="0070C0"/>
                </a:solidFill>
                <a:latin typeface="Consolas" pitchFamily="49" charset="0"/>
                <a:cs typeface="Consolas" pitchFamily="49" charset="0"/>
              </a:rPr>
              <a:t>cudaMemcpyAsync</a:t>
            </a:r>
            <a:r>
              <a:rPr lang="en-US" sz="1800" dirty="0">
                <a:solidFill>
                  <a:srgbClr val="0070C0"/>
                </a:solidFill>
                <a:latin typeface="Consolas" pitchFamily="49" charset="0"/>
                <a:cs typeface="Consolas" pitchFamily="49" charset="0"/>
              </a:rPr>
              <a:t>()</a:t>
            </a:r>
            <a:r>
              <a:rPr lang="en-US" sz="1800" dirty="0"/>
              <a:t> :</a:t>
            </a:r>
            <a:endParaRPr lang="en-US" sz="1800" dirty="0">
              <a:solidFill>
                <a:srgbClr val="0070C0"/>
              </a:solidFill>
              <a:latin typeface="Consolas" pitchFamily="49" charset="0"/>
              <a:cs typeface="Consolas" pitchFamily="49" charset="0"/>
            </a:endParaRPr>
          </a:p>
          <a:p>
            <a:endParaRPr lang="en-US" sz="1800" dirty="0"/>
          </a:p>
          <a:p>
            <a:endParaRPr lang="en-US" sz="1800" dirty="0"/>
          </a:p>
          <a:p>
            <a:pPr lvl="1"/>
            <a:endParaRPr lang="en-US" sz="1400" dirty="0"/>
          </a:p>
          <a:p>
            <a:pPr lvl="1"/>
            <a:endParaRPr lang="en-US" sz="1400" dirty="0"/>
          </a:p>
          <a:p>
            <a:endParaRPr lang="en-US" sz="1800" dirty="0"/>
          </a:p>
          <a:p>
            <a:endParaRPr lang="en-US" sz="1800" dirty="0"/>
          </a:p>
          <a:p>
            <a:r>
              <a:rPr lang="en-US" sz="1800" dirty="0"/>
              <a:t>NOTES: </a:t>
            </a:r>
          </a:p>
          <a:p>
            <a:pPr lvl="1"/>
            <a:r>
              <a:rPr lang="en-US" sz="1400" dirty="0"/>
              <a:t>Asynchronous transfer version </a:t>
            </a:r>
            <a:r>
              <a:rPr lang="en-US" sz="1400" dirty="0">
                <a:solidFill>
                  <a:srgbClr val="C00000"/>
                </a:solidFill>
              </a:rPr>
              <a:t>requires pinned host memory</a:t>
            </a:r>
            <a:r>
              <a:rPr lang="en-US" sz="1400" dirty="0"/>
              <a:t> (allocated with </a:t>
            </a:r>
            <a:r>
              <a:rPr lang="en-US" sz="1400" dirty="0" err="1">
                <a:solidFill>
                  <a:srgbClr val="0070C0"/>
                </a:solidFill>
                <a:latin typeface="Consolas" pitchFamily="49" charset="0"/>
                <a:cs typeface="Consolas" pitchFamily="49" charset="0"/>
              </a:rPr>
              <a:t>cudaHostAlloc</a:t>
            </a:r>
            <a:r>
              <a:rPr lang="en-US" sz="1400" dirty="0">
                <a:solidFill>
                  <a:srgbClr val="0070C0"/>
                </a:solidFill>
                <a:latin typeface="Consolas" pitchFamily="49" charset="0"/>
                <a:cs typeface="Consolas" pitchFamily="49" charset="0"/>
              </a:rPr>
              <a:t>()</a:t>
            </a:r>
            <a:r>
              <a:rPr lang="en-US" sz="1400" dirty="0"/>
              <a:t>), and it contains an additional argument (a stream ID)</a:t>
            </a:r>
          </a:p>
          <a:p>
            <a:pPr lvl="2"/>
            <a:r>
              <a:rPr lang="en-US" sz="1200" dirty="0"/>
              <a:t>The </a:t>
            </a:r>
            <a:r>
              <a:rPr lang="en-US" sz="1200" dirty="0" err="1">
                <a:solidFill>
                  <a:srgbClr val="0070C0"/>
                </a:solidFill>
                <a:latin typeface="Consolas" pitchFamily="49" charset="0"/>
                <a:cs typeface="Consolas" pitchFamily="49" charset="0"/>
              </a:rPr>
              <a:t>cudaHostAlloc</a:t>
            </a:r>
            <a:r>
              <a:rPr lang="en-US" sz="1200" dirty="0">
                <a:solidFill>
                  <a:srgbClr val="0070C0"/>
                </a:solidFill>
                <a:latin typeface="Consolas" pitchFamily="49" charset="0"/>
                <a:cs typeface="Consolas" pitchFamily="49" charset="0"/>
              </a:rPr>
              <a:t>() </a:t>
            </a:r>
            <a:r>
              <a:rPr lang="en-US" sz="1200" dirty="0"/>
              <a:t>replaces </a:t>
            </a:r>
            <a:r>
              <a:rPr lang="en-US" sz="1200" dirty="0">
                <a:solidFill>
                  <a:srgbClr val="0070C0"/>
                </a:solidFill>
                <a:latin typeface="Consolas" pitchFamily="49" charset="0"/>
                <a:cs typeface="Consolas" pitchFamily="49" charset="0"/>
              </a:rPr>
              <a:t>malloc()</a:t>
            </a:r>
            <a:r>
              <a:rPr lang="en-US" sz="1200" dirty="0"/>
              <a:t> typical call on the host side</a:t>
            </a:r>
          </a:p>
          <a:p>
            <a:pPr lvl="1"/>
            <a:r>
              <a:rPr lang="en-US" sz="1400" dirty="0"/>
              <a:t>The launch of “</a:t>
            </a:r>
            <a:r>
              <a:rPr lang="en-US" sz="1400" dirty="0" err="1">
                <a:latin typeface="Consolas" panose="020B0609020204030204" pitchFamily="49" charset="0"/>
                <a:cs typeface="Consolas" panose="020B0609020204030204" pitchFamily="49" charset="0"/>
              </a:rPr>
              <a:t>myKernel</a:t>
            </a:r>
            <a:r>
              <a:rPr lang="en-US" sz="1400" dirty="0"/>
              <a:t>” only happens after the mem copy call finishes. </a:t>
            </a:r>
          </a:p>
          <a:p>
            <a:pPr lvl="2"/>
            <a:r>
              <a:rPr lang="en-US" sz="1200" dirty="0"/>
              <a:t>CUDA calls within a stream do not overtake each other</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992980" y="3037933"/>
            <a:ext cx="7848600" cy="923330"/>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cudaMemcpyAsync</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a_d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a_h</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size,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myKernel</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&lt;&lt;&lt;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grid,block</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&gt;&gt;&gt;(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a_d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cpuFunction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Tree>
    <p:extLst>
      <p:ext uri="{BB962C8B-B14F-4D97-AF65-F5344CB8AC3E}">
        <p14:creationId xmlns:p14="http://schemas.microsoft.com/office/powerpoint/2010/main" val="423749670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800" dirty="0"/>
              <a:t>[“Streams” Preamble: 3/4]</a:t>
            </a:r>
            <a:br>
              <a:rPr lang="en-US" sz="1800" dirty="0"/>
            </a:br>
            <a:r>
              <a:rPr lang="en-US" dirty="0"/>
              <a:t>Non-blocking Host-Device Data Transfer Issues</a:t>
            </a:r>
          </a:p>
        </p:txBody>
      </p:sp>
      <p:sp>
        <p:nvSpPr>
          <p:cNvPr id="3" name="Content Placeholder 2"/>
          <p:cNvSpPr>
            <a:spLocks noGrp="1"/>
          </p:cNvSpPr>
          <p:nvPr>
            <p:ph idx="1"/>
          </p:nvPr>
        </p:nvSpPr>
        <p:spPr/>
        <p:txBody>
          <a:bodyPr>
            <a:normAutofit/>
          </a:bodyPr>
          <a:lstStyle/>
          <a:p>
            <a:endParaRPr lang="en-US" sz="1800" dirty="0"/>
          </a:p>
          <a:p>
            <a:endParaRPr lang="en-US" sz="1800" dirty="0"/>
          </a:p>
          <a:p>
            <a:pPr lvl="1"/>
            <a:endParaRPr lang="en-US" sz="1400" dirty="0"/>
          </a:p>
          <a:p>
            <a:pPr lvl="1"/>
            <a:endParaRPr lang="en-US" sz="1400" dirty="0"/>
          </a:p>
          <a:p>
            <a:endParaRPr lang="en-US" sz="1900" dirty="0"/>
          </a:p>
          <a:p>
            <a:endParaRPr lang="en-US" sz="1900" dirty="0"/>
          </a:p>
          <a:p>
            <a:endParaRPr lang="en-US" sz="1900" dirty="0"/>
          </a:p>
          <a:p>
            <a:r>
              <a:rPr lang="en-US" sz="1900" dirty="0"/>
              <a:t>What does this setup buy us?</a:t>
            </a:r>
          </a:p>
          <a:p>
            <a:pPr lvl="1"/>
            <a:r>
              <a:rPr lang="en-US" sz="1400" dirty="0"/>
              <a:t>The host does not wait on the device to finish the mem copy or the completion of the kernel call before it starts execution of the </a:t>
            </a:r>
            <a:r>
              <a:rPr lang="en-US" sz="1400" dirty="0" err="1">
                <a:solidFill>
                  <a:srgbClr val="0070C0"/>
                </a:solidFill>
                <a:latin typeface="Consolas" pitchFamily="49" charset="0"/>
                <a:cs typeface="Consolas" pitchFamily="49" charset="0"/>
              </a:rPr>
              <a:t>cpuFunction</a:t>
            </a:r>
            <a:r>
              <a:rPr lang="en-US" sz="1400" dirty="0">
                <a:solidFill>
                  <a:srgbClr val="0070C0"/>
                </a:solidFill>
                <a:latin typeface="Consolas" pitchFamily="49" charset="0"/>
                <a:cs typeface="Consolas" pitchFamily="49" charset="0"/>
              </a:rPr>
              <a:t>()</a:t>
            </a:r>
            <a:r>
              <a:rPr lang="en-US" sz="1400" dirty="0"/>
              <a:t> call</a:t>
            </a:r>
          </a:p>
          <a:p>
            <a:endParaRPr lang="en-US" sz="19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943558" y="2304768"/>
            <a:ext cx="7848600" cy="923330"/>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cudaMemcpyAsync</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a_d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a_h</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size,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myKernel</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&lt;&lt;&lt;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grid,block</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&gt;&gt;&gt;(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a_d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cpuFunction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Tree>
    <p:extLst>
      <p:ext uri="{BB962C8B-B14F-4D97-AF65-F5344CB8AC3E}">
        <p14:creationId xmlns:p14="http://schemas.microsoft.com/office/powerpoint/2010/main" val="21150181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dirty="0"/>
              <a:t>[“Streams” Preamble: 4/4]</a:t>
            </a:r>
            <a:br>
              <a:rPr lang="en-US" sz="1600" dirty="0"/>
            </a:br>
            <a:r>
              <a:rPr lang="en-US" sz="2800" dirty="0"/>
              <a:t>Overlapping Host </a:t>
            </a:r>
            <a:r>
              <a:rPr lang="en-US" sz="2800" dirty="0">
                <a:latin typeface="cmsy10"/>
                <a:sym typeface="Symbol" panose="05050102010706020507" pitchFamily="18" charset="2"/>
              </a:rPr>
              <a:t></a:t>
            </a:r>
            <a:r>
              <a:rPr lang="en-US" sz="2800" dirty="0"/>
              <a:t> Device Data Transfer with Device Execution</a:t>
            </a:r>
            <a:endParaRPr lang="en-US" sz="2400" dirty="0"/>
          </a:p>
        </p:txBody>
      </p:sp>
      <p:sp>
        <p:nvSpPr>
          <p:cNvPr id="3" name="Content Placeholder 2"/>
          <p:cNvSpPr>
            <a:spLocks noGrp="1"/>
          </p:cNvSpPr>
          <p:nvPr>
            <p:ph idx="1"/>
          </p:nvPr>
        </p:nvSpPr>
        <p:spPr/>
        <p:txBody>
          <a:bodyPr/>
          <a:lstStyle/>
          <a:p>
            <a:endParaRPr lang="en-US" sz="2000" dirty="0"/>
          </a:p>
          <a:p>
            <a:r>
              <a:rPr lang="en-US" sz="2000" dirty="0"/>
              <a:t>When is this overlapping useful?</a:t>
            </a:r>
          </a:p>
          <a:p>
            <a:pPr lvl="1"/>
            <a:r>
              <a:rPr lang="en-US" sz="1800" dirty="0"/>
              <a:t>Imagine a kernel executes on the device and only works with a portion (say </a:t>
            </a:r>
            <a:r>
              <a:rPr lang="en-US" sz="1800" i="1" dirty="0"/>
              <a:t>lower half</a:t>
            </a:r>
            <a:r>
              <a:rPr lang="en-US" sz="1800" dirty="0"/>
              <a:t>) of the device global memory</a:t>
            </a:r>
          </a:p>
          <a:p>
            <a:pPr lvl="2"/>
            <a:r>
              <a:rPr lang="en-US" sz="1600" dirty="0"/>
              <a:t>While kernel works on lower half, you can copy data from host to device into the </a:t>
            </a:r>
            <a:r>
              <a:rPr lang="en-US" sz="1600" i="1" dirty="0"/>
              <a:t>upper half</a:t>
            </a:r>
            <a:r>
              <a:rPr lang="en-US" sz="1600" dirty="0"/>
              <a:t> of the device global memory</a:t>
            </a:r>
          </a:p>
          <a:p>
            <a:pPr lvl="1"/>
            <a:r>
              <a:rPr lang="en-US" sz="1800" dirty="0"/>
              <a:t>Punch line: The kernel execution and the copy operations can take place simultaneously</a:t>
            </a:r>
          </a:p>
          <a:p>
            <a:pPr lvl="1"/>
            <a:endParaRPr lang="en-US" sz="1600" dirty="0"/>
          </a:p>
          <a:p>
            <a:r>
              <a:rPr lang="en-US" sz="2000" dirty="0"/>
              <a:t>Note that there is an issue with this idea: </a:t>
            </a:r>
          </a:p>
          <a:p>
            <a:pPr lvl="1"/>
            <a:r>
              <a:rPr lang="en-US" sz="1800" dirty="0"/>
              <a:t>The device execution stack is FIFO: </a:t>
            </a:r>
          </a:p>
          <a:p>
            <a:pPr lvl="2"/>
            <a:r>
              <a:rPr lang="en-US" sz="1600" b="1" dirty="0"/>
              <a:t>Within a stream</a:t>
            </a:r>
            <a:r>
              <a:rPr lang="en-US" sz="1600" dirty="0"/>
              <a:t>, one function call on the device is not serviced until all the previous device function calls completed</a:t>
            </a:r>
          </a:p>
          <a:p>
            <a:pPr lvl="1"/>
            <a:r>
              <a:rPr lang="en-US" sz="1800" dirty="0"/>
              <a:t>This would prevent overlapping execution with data transfer</a:t>
            </a:r>
          </a:p>
          <a:p>
            <a:pPr lvl="1"/>
            <a:endParaRPr lang="en-US" sz="1800" dirty="0"/>
          </a:p>
          <a:p>
            <a:pPr lvl="1"/>
            <a:endParaRPr lang="en-US" sz="1800" dirty="0"/>
          </a:p>
          <a:p>
            <a:r>
              <a:rPr lang="en-US" sz="2000" dirty="0"/>
              <a:t>This issue was addressed by means of CUDA “streams”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25406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F45852-C368-4628-87CE-B6B67475697C}"/>
              </a:ext>
            </a:extLst>
          </p:cNvPr>
          <p:cNvSpPr>
            <a:spLocks noGrp="1"/>
          </p:cNvSpPr>
          <p:nvPr>
            <p:ph type="title"/>
          </p:nvPr>
        </p:nvSpPr>
        <p:spPr/>
        <p:txBody>
          <a:bodyPr/>
          <a:lstStyle/>
          <a:p>
            <a:r>
              <a:rPr lang="en-US" dirty="0"/>
              <a:t>Why pinned memory?</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BB11B6C-3892-4B4C-81B9-040A2FE890AC}"/>
                  </a:ext>
                </a:extLst>
              </p:cNvPr>
              <p:cNvSpPr>
                <a:spLocks noGrp="1"/>
              </p:cNvSpPr>
              <p:nvPr>
                <p:ph idx="1"/>
              </p:nvPr>
            </p:nvSpPr>
            <p:spPr/>
            <p:txBody>
              <a:bodyPr/>
              <a:lstStyle/>
              <a:p>
                <a:endParaRPr lang="en-US" dirty="0"/>
              </a:p>
              <a:p>
                <a:r>
                  <a:rPr lang="en-US" dirty="0"/>
                  <a:t>Say process ID 427 (our process) engages in an asynchronous memory transfer </a:t>
                </a:r>
              </a:p>
              <a:p>
                <a:pPr lvl="1"/>
                <a:r>
                  <a:rPr lang="en-US" dirty="0"/>
                  <a:t>Why do you think that our asynchronous memory transfer needs pinned memory on host?</a:t>
                </a:r>
              </a:p>
              <a:p>
                <a:endParaRPr lang="en-US" dirty="0"/>
              </a:p>
              <a:p>
                <a:endParaRPr lang="en-US" dirty="0"/>
              </a:p>
              <a:p>
                <a:r>
                  <a:rPr lang="en-US" dirty="0"/>
                  <a:t>If it’s not pinned, the OS might decide for process ID 427 to page memory out of host RAM and into secondary memory (or change a frame’s location in physical memory)</a:t>
                </a:r>
              </a:p>
              <a:p>
                <a:pPr lvl="1"/>
                <a:r>
                  <a:rPr lang="en-US" dirty="0"/>
                  <a:t>That would confuse the device </a:t>
                </a:r>
                <a14:m>
                  <m:oMath xmlns:m="http://schemas.openxmlformats.org/officeDocument/2006/math">
                    <m:r>
                      <a:rPr lang="en-US" b="0" i="1" smtClean="0">
                        <a:latin typeface="Cambria Math" panose="02040503050406030204" pitchFamily="18" charset="0"/>
                      </a:rPr>
                      <m:t>↔</m:t>
                    </m:r>
                  </m:oMath>
                </a14:m>
                <a:r>
                  <a:rPr lang="en-US" dirty="0"/>
                  <a:t> host memory transfer process</a:t>
                </a:r>
              </a:p>
              <a:p>
                <a:pPr lvl="1"/>
                <a:r>
                  <a:rPr lang="en-US" dirty="0"/>
                  <a:t>If you pin, then you “freeze” the Page Table</a:t>
                </a:r>
              </a:p>
            </p:txBody>
          </p:sp>
        </mc:Choice>
        <mc:Fallback xmlns="">
          <p:sp>
            <p:nvSpPr>
              <p:cNvPr id="6" name="Content Placeholder 5">
                <a:extLst>
                  <a:ext uri="{FF2B5EF4-FFF2-40B4-BE49-F238E27FC236}">
                    <a16:creationId xmlns:a16="http://schemas.microsoft.com/office/drawing/2014/main" id="{3BB11B6C-3892-4B4C-81B9-040A2FE890AC}"/>
                  </a:ext>
                </a:extLst>
              </p:cNvPr>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D20A3C1-583A-4212-BE7C-D7F1C2B622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033121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Streams: Two flavors of concurrency enabled by streams</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A programmer can manage concurrency through </a:t>
            </a:r>
            <a:r>
              <a:rPr lang="en-US" sz="2000" i="1" dirty="0"/>
              <a:t>streams</a:t>
            </a:r>
            <a:r>
              <a:rPr lang="en-US" sz="2000" dirty="0"/>
              <a:t> </a:t>
            </a:r>
          </a:p>
          <a:p>
            <a:endParaRPr lang="en-US" sz="2000" dirty="0"/>
          </a:p>
          <a:p>
            <a:r>
              <a:rPr lang="en-US" sz="2000" dirty="0"/>
              <a:t>“concurrency” refers to one of two things</a:t>
            </a:r>
          </a:p>
          <a:p>
            <a:endParaRPr lang="en-US" sz="2000" dirty="0"/>
          </a:p>
          <a:p>
            <a:pPr marL="800100" lvl="1" indent="-342900">
              <a:buFont typeface="+mj-lt"/>
              <a:buAutoNum type="arabicPeriod"/>
            </a:pPr>
            <a:r>
              <a:rPr lang="en-US" sz="1600" dirty="0">
                <a:solidFill>
                  <a:srgbClr val="00B050"/>
                </a:solidFill>
              </a:rPr>
              <a:t> </a:t>
            </a:r>
            <a:r>
              <a:rPr lang="en-US" sz="1600" dirty="0"/>
              <a:t>The copy and the execution engines of the GPU working at the same time</a:t>
            </a:r>
          </a:p>
          <a:p>
            <a:pPr marL="800100" lvl="1" indent="-342900">
              <a:buFont typeface="+mj-lt"/>
              <a:buAutoNum type="arabicPeriod"/>
            </a:pPr>
            <a:endParaRPr lang="en-US" sz="1600" dirty="0"/>
          </a:p>
          <a:p>
            <a:pPr marL="800100" lvl="1" indent="-342900">
              <a:buFont typeface="+mj-lt"/>
              <a:buAutoNum type="arabicPeriod"/>
            </a:pPr>
            <a:r>
              <a:rPr lang="en-US" sz="1600" dirty="0"/>
              <a:t>Several different kernels (like </a:t>
            </a:r>
            <a:r>
              <a:rPr lang="en-US" sz="1600" dirty="0" err="1">
                <a:latin typeface="Consolas" panose="020B0609020204030204" pitchFamily="49" charset="0"/>
              </a:rPr>
              <a:t>kerA</a:t>
            </a:r>
            <a:r>
              <a:rPr lang="en-US" sz="1600" dirty="0"/>
              <a:t>, </a:t>
            </a:r>
            <a:r>
              <a:rPr lang="en-US" sz="1600" dirty="0" err="1">
                <a:latin typeface="Consolas" panose="020B0609020204030204" pitchFamily="49" charset="0"/>
              </a:rPr>
              <a:t>kerB</a:t>
            </a:r>
            <a:r>
              <a:rPr lang="en-US" sz="1600" dirty="0"/>
              <a:t>, etc.) being executed at the same time on the GPU</a:t>
            </a:r>
          </a:p>
          <a:p>
            <a:pPr lvl="2"/>
            <a:endParaRPr lang="en-US" sz="1500" dirty="0"/>
          </a:p>
          <a:p>
            <a:pPr lvl="2"/>
            <a:endParaRPr lang="en-US" sz="1500" dirty="0"/>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498962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dirty="0"/>
              <a:t>CUDA Streams: Overview</a:t>
            </a:r>
            <a:endParaRPr lang="en-US" sz="2000" dirty="0"/>
          </a:p>
        </p:txBody>
      </p:sp>
      <p:sp>
        <p:nvSpPr>
          <p:cNvPr id="3" name="Content Placeholder 2"/>
          <p:cNvSpPr>
            <a:spLocks noGrp="1"/>
          </p:cNvSpPr>
          <p:nvPr>
            <p:ph idx="1"/>
          </p:nvPr>
        </p:nvSpPr>
        <p:spPr/>
        <p:txBody>
          <a:bodyPr/>
          <a:lstStyle/>
          <a:p>
            <a:endParaRPr lang="en-US" sz="2000" dirty="0"/>
          </a:p>
          <a:p>
            <a:endParaRPr lang="en-US" sz="2000" dirty="0"/>
          </a:p>
          <a:p>
            <a:r>
              <a:rPr lang="en-US" sz="2000" dirty="0"/>
              <a:t>One host thread can define multiple CUDA streams </a:t>
            </a:r>
          </a:p>
          <a:p>
            <a:endParaRPr lang="en-US" sz="2000" dirty="0"/>
          </a:p>
          <a:p>
            <a:endParaRPr lang="en-US" sz="2000" dirty="0"/>
          </a:p>
          <a:p>
            <a:r>
              <a:rPr lang="en-US" sz="2000" dirty="0"/>
              <a:t>What are the typical operations in a stream?</a:t>
            </a:r>
          </a:p>
          <a:p>
            <a:pPr lvl="1"/>
            <a:r>
              <a:rPr lang="en-US" sz="1600" dirty="0"/>
              <a:t>Invoking a data transfer</a:t>
            </a:r>
          </a:p>
          <a:p>
            <a:pPr lvl="1"/>
            <a:r>
              <a:rPr lang="en-US" sz="1600" dirty="0"/>
              <a:t>Invoking a kernel execution</a:t>
            </a:r>
          </a:p>
          <a:p>
            <a:pPr lvl="1"/>
            <a:r>
              <a:rPr lang="en-US" sz="1600" dirty="0"/>
              <a:t>Handling events</a:t>
            </a:r>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30475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CUDA Streams: Overview</a:t>
            </a:r>
            <a:br>
              <a:rPr lang="en-US" dirty="0"/>
            </a:br>
            <a:r>
              <a:rPr kumimoji="0" lang="en-US" sz="2000" b="0" i="0" u="none" strike="noStrike" kern="1200" cap="none" spc="0" normalizeH="0" baseline="0" noProof="0" dirty="0">
                <a:ln>
                  <a:noFill/>
                </a:ln>
                <a:solidFill>
                  <a:prstClr val="white"/>
                </a:solidFill>
                <a:effectLst/>
                <a:uLnTx/>
                <a:uFillTx/>
                <a:latin typeface="Calibri Light" panose="020F0302020204030204"/>
                <a:ea typeface="+mj-ea"/>
                <a:cs typeface="+mj-cs"/>
              </a:rPr>
              <a:t>[</a:t>
            </a:r>
            <a:r>
              <a:rPr kumimoji="0" lang="en-US" sz="2000" b="0" i="0" u="none" strike="noStrike" kern="1200" cap="none" spc="0" normalizeH="0" baseline="0" noProof="0" dirty="0" err="1">
                <a:ln>
                  <a:noFill/>
                </a:ln>
                <a:solidFill>
                  <a:prstClr val="white"/>
                </a:solidFill>
                <a:effectLst/>
                <a:uLnTx/>
                <a:uFillTx/>
                <a:latin typeface="Calibri Light" panose="020F0302020204030204"/>
                <a:ea typeface="+mj-ea"/>
                <a:cs typeface="+mj-cs"/>
              </a:rPr>
              <a:t>Cntd</a:t>
            </a:r>
            <a:r>
              <a:rPr kumimoji="0" lang="en-US" sz="2000" b="0" i="0" u="none" strike="noStrike" kern="1200" cap="none" spc="0" normalizeH="0" baseline="0" noProof="0" dirty="0">
                <a:ln>
                  <a:noFill/>
                </a:ln>
                <a:solidFill>
                  <a:prstClr val="white"/>
                </a:solidFill>
                <a:effectLst/>
                <a:uLnTx/>
                <a:uFillTx/>
                <a:latin typeface="Calibri Light" panose="020F0302020204030204"/>
                <a:ea typeface="+mj-ea"/>
                <a:cs typeface="+mj-cs"/>
              </a:rPr>
              <a:t>.]</a:t>
            </a:r>
            <a:endParaRPr lang="en-US" dirty="0"/>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r>
              <a:rPr lang="en-US" sz="2000" dirty="0"/>
              <a:t>A stream is a sequence of </a:t>
            </a:r>
            <a:r>
              <a:rPr lang="en-US" sz="2000" dirty="0">
                <a:solidFill>
                  <a:srgbClr val="0070C0"/>
                </a:solidFill>
              </a:rPr>
              <a:t>host-issued CUDA</a:t>
            </a:r>
            <a:r>
              <a:rPr lang="en-US" sz="2000" dirty="0"/>
              <a:t> commands that execute on the GPU in issue-order</a:t>
            </a:r>
          </a:p>
          <a:p>
            <a:pPr lvl="1"/>
            <a:r>
              <a:rPr lang="en-US" sz="1600" dirty="0"/>
              <a:t>CUDA stream: a queue of GPU operations; i.e., of device work/operations</a:t>
            </a:r>
          </a:p>
          <a:p>
            <a:pPr lvl="1"/>
            <a:endParaRPr lang="en-US" sz="1600" dirty="0"/>
          </a:p>
          <a:p>
            <a:pPr lvl="1"/>
            <a:r>
              <a:rPr lang="en-US" sz="1600" dirty="0"/>
              <a:t>The execution order in a stream defined by the order in which the GPU operations are enqueued into the stream (FIFO)</a:t>
            </a:r>
          </a:p>
          <a:p>
            <a:pPr lvl="1"/>
            <a:endParaRPr lang="en-US" sz="1600" dirty="0"/>
          </a:p>
          <a:p>
            <a:pPr lvl="1"/>
            <a:r>
              <a:rPr lang="en-US" sz="1600" dirty="0"/>
              <a:t>An operation in a stream does not commence prior to the previous operation in that stream being fully completed</a:t>
            </a:r>
          </a:p>
          <a:p>
            <a:pPr lvl="2"/>
            <a:r>
              <a:rPr lang="en-US" sz="1400" dirty="0"/>
              <a:t>Intra-stream, you have a “sequential consistency” model</a:t>
            </a:r>
          </a:p>
          <a:p>
            <a:pPr lvl="1"/>
            <a:endParaRPr lang="en-US" sz="1500" dirty="0"/>
          </a:p>
          <a:p>
            <a:pPr lvl="1"/>
            <a:r>
              <a:rPr lang="en-US" sz="1500" dirty="0"/>
              <a:t>There is a distinction between enqueuing an operation in a stream and the moment when it actually starts to be executed on the GPU</a:t>
            </a:r>
          </a:p>
          <a:p>
            <a:pPr lvl="2"/>
            <a:endParaRPr lang="en-US" sz="15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78951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t>CUDA Streams: Overview</a:t>
            </a:r>
            <a:br>
              <a:rPr lang="en-US" dirty="0"/>
            </a:br>
            <a:r>
              <a:rPr lang="en-US" sz="2000" dirty="0"/>
              <a:t>[</a:t>
            </a:r>
            <a:r>
              <a:rPr lang="en-US" sz="2000" dirty="0" err="1"/>
              <a:t>Cntd</a:t>
            </a:r>
            <a:r>
              <a:rPr lang="en-US" sz="2000" dirty="0"/>
              <a:t>.]</a:t>
            </a:r>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r>
              <a:rPr lang="en-US" sz="2000" dirty="0"/>
              <a:t>The CUDA runtime executes commands from </a:t>
            </a:r>
            <a:r>
              <a:rPr lang="en-US" sz="2000" b="1" dirty="0"/>
              <a:t>different</a:t>
            </a:r>
            <a:r>
              <a:rPr lang="en-US" sz="2000" dirty="0"/>
              <a:t> streams as it sees fit</a:t>
            </a:r>
          </a:p>
          <a:p>
            <a:endParaRPr lang="en-US" sz="2000" dirty="0"/>
          </a:p>
          <a:p>
            <a:r>
              <a:rPr lang="en-US" sz="2000" dirty="0"/>
              <a:t>No inter-stream relative synchronization unless the user explicitly takes care of synchronization process</a:t>
            </a:r>
          </a:p>
          <a:p>
            <a:endParaRPr lang="en-US" sz="2000" dirty="0"/>
          </a:p>
          <a:p>
            <a:r>
              <a:rPr lang="en-US" sz="2000" dirty="0"/>
              <a:t>Streams can be synchronized at barrier points, but correlation of execution sequence between different streams not supported</a:t>
            </a:r>
            <a:endParaRPr lang="en-US" sz="19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08844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Streams: Quick notes</a:t>
            </a:r>
          </a:p>
        </p:txBody>
      </p:sp>
      <p:sp>
        <p:nvSpPr>
          <p:cNvPr id="3" name="Content Placeholder 2"/>
          <p:cNvSpPr>
            <a:spLocks noGrp="1"/>
          </p:cNvSpPr>
          <p:nvPr>
            <p:ph idx="1"/>
          </p:nvPr>
        </p:nvSpPr>
        <p:spPr/>
        <p:txBody>
          <a:bodyPr/>
          <a:lstStyle/>
          <a:p>
            <a:endParaRPr lang="en-US" sz="1600" dirty="0"/>
          </a:p>
          <a:p>
            <a:endParaRPr lang="en-US" sz="2000" dirty="0"/>
          </a:p>
          <a:p>
            <a:r>
              <a:rPr lang="en-US" sz="2000" dirty="0"/>
              <a:t>As soon as you invoke a CUDA function you create a default stream (stream 0)</a:t>
            </a:r>
          </a:p>
          <a:p>
            <a:pPr lvl="1"/>
            <a:r>
              <a:rPr lang="en-US" sz="1600" dirty="0"/>
              <a:t>If you don’t  explicitly state a stream in the execution configuration of a kernel it is assumed it’s launched as part of “Stream 0” (zero)</a:t>
            </a:r>
          </a:p>
          <a:p>
            <a:endParaRPr lang="en-US" sz="2000" dirty="0"/>
          </a:p>
          <a:p>
            <a:endParaRPr lang="en-US" sz="2000" dirty="0"/>
          </a:p>
          <a:p>
            <a:endParaRPr lang="en-US" sz="1600" dirty="0"/>
          </a:p>
          <a:p>
            <a:r>
              <a:rPr lang="en-US" sz="2000" dirty="0"/>
              <a:t>Programming model used to effect concurrency</a:t>
            </a:r>
          </a:p>
          <a:p>
            <a:pPr lvl="1"/>
            <a:r>
              <a:rPr lang="en-US" sz="1600" dirty="0"/>
              <a:t>CUDA operations in different streams may run concurrently</a:t>
            </a:r>
          </a:p>
          <a:p>
            <a:pPr lvl="1"/>
            <a:r>
              <a:rPr lang="en-US" sz="1600" dirty="0"/>
              <a:t>CUDA operations from different streams are typically interleaved (in a non-deterministic fashion)</a:t>
            </a:r>
          </a:p>
          <a:p>
            <a:endParaRPr lang="en-US" sz="16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9052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Part 1 – CUDA Streams: Creation</a:t>
            </a:r>
          </a:p>
        </p:txBody>
      </p:sp>
      <p:sp>
        <p:nvSpPr>
          <p:cNvPr id="3" name="Content Placeholder 2"/>
          <p:cNvSpPr>
            <a:spLocks noGrp="1"/>
          </p:cNvSpPr>
          <p:nvPr>
            <p:ph idx="1"/>
          </p:nvPr>
        </p:nvSpPr>
        <p:spPr/>
        <p:txBody>
          <a:bodyPr/>
          <a:lstStyle/>
          <a:p>
            <a:r>
              <a:rPr lang="en-US" sz="1800" dirty="0"/>
              <a:t>A stream is defined by creating a stream object </a:t>
            </a:r>
          </a:p>
          <a:p>
            <a:pPr lvl="1"/>
            <a:r>
              <a:rPr lang="en-US" sz="1400" dirty="0"/>
              <a:t>It is subsequently used by specifying it as the stream parameter to a sequence of kernel launches and host-to/from-device memory copies </a:t>
            </a:r>
          </a:p>
          <a:p>
            <a:pPr lvl="2"/>
            <a:endParaRPr lang="en-US" sz="1100" dirty="0"/>
          </a:p>
          <a:p>
            <a:r>
              <a:rPr lang="en-US" sz="1800" dirty="0"/>
              <a:t>The following code sample creates two streams and allocates an array “</a:t>
            </a:r>
            <a:r>
              <a:rPr lang="en-US" sz="1800" dirty="0" err="1">
                <a:latin typeface="Consolas" pitchFamily="49" charset="0"/>
                <a:cs typeface="Consolas" pitchFamily="49" charset="0"/>
              </a:rPr>
              <a:t>hostPtr</a:t>
            </a:r>
            <a:r>
              <a:rPr lang="en-US" sz="1800" dirty="0"/>
              <a:t>” of </a:t>
            </a:r>
            <a:r>
              <a:rPr lang="en-US" sz="1800" dirty="0">
                <a:latin typeface="Consolas" panose="020B0609020204030204" pitchFamily="49" charset="0"/>
              </a:rPr>
              <a:t>float</a:t>
            </a:r>
            <a:r>
              <a:rPr lang="en-US" sz="1800" dirty="0"/>
              <a:t> in page-locked memory</a:t>
            </a:r>
          </a:p>
          <a:p>
            <a:pPr lvl="1"/>
            <a:r>
              <a:rPr lang="en-US" sz="1600" dirty="0" err="1">
                <a:latin typeface="Consolas" pitchFamily="49" charset="0"/>
                <a:cs typeface="Consolas" pitchFamily="49" charset="0"/>
              </a:rPr>
              <a:t>hostPtr</a:t>
            </a:r>
            <a:r>
              <a:rPr lang="en-US" sz="1600" dirty="0"/>
              <a:t> will be used in asynchronous host </a:t>
            </a:r>
            <a:r>
              <a:rPr lang="en-US" sz="1600" dirty="0">
                <a:latin typeface="cmsy10"/>
                <a:sym typeface="Symbol" panose="05050102010706020507" pitchFamily="18" charset="2"/>
              </a:rPr>
              <a:t></a:t>
            </a:r>
            <a:r>
              <a:rPr lang="en-US" sz="1600" dirty="0"/>
              <a:t> device memory transfers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2688168" y="3509537"/>
            <a:ext cx="6096000" cy="147732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cudaStream_t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0; i &lt; 2;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cudaStreamCreate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(&amp;stream[i]);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hostPtr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cudaMallocHost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hostPtr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2 * size);</a:t>
            </a:r>
          </a:p>
        </p:txBody>
      </p:sp>
      <p:sp>
        <p:nvSpPr>
          <p:cNvPr id="7" name="Left Brace 6"/>
          <p:cNvSpPr/>
          <p:nvPr/>
        </p:nvSpPr>
        <p:spPr>
          <a:xfrm rot="16200000">
            <a:off x="6292851" y="4451350"/>
            <a:ext cx="228598" cy="1096435"/>
          </a:xfrm>
          <a:prstGeom prst="leftBrace">
            <a:avLst>
              <a:gd name="adj1" fmla="val 40278"/>
              <a:gd name="adj2" fmla="val 50000"/>
            </a:avLst>
          </a:prstGeom>
          <a:ln w="38100">
            <a:solidFill>
              <a:srgbClr val="CC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p:cNvSpPr/>
          <p:nvPr/>
        </p:nvSpPr>
        <p:spPr>
          <a:xfrm>
            <a:off x="6383867" y="5316548"/>
            <a:ext cx="3657599" cy="523220"/>
          </a:xfrm>
          <a:prstGeom prst="rect">
            <a:avLst/>
          </a:prstGeom>
          <a:ln w="38100">
            <a:solidFill>
              <a:srgbClr val="CC0000"/>
            </a:solidFill>
          </a:ln>
        </p:spPr>
        <p:style>
          <a:lnRef idx="1">
            <a:schemeClr val="accent1"/>
          </a:lnRef>
          <a:fillRef idx="0">
            <a:schemeClr val="accent1"/>
          </a:fillRef>
          <a:effectRef idx="0">
            <a:schemeClr val="accent1"/>
          </a:effectRef>
          <a:fontRef idx="minor">
            <a:schemeClr val="tx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Note the length of the array. Recall previous upper/lower side of the memory discussion.</a:t>
            </a:r>
          </a:p>
        </p:txBody>
      </p:sp>
    </p:spTree>
    <p:extLst>
      <p:ext uri="{BB962C8B-B14F-4D97-AF65-F5344CB8AC3E}">
        <p14:creationId xmlns:p14="http://schemas.microsoft.com/office/powerpoint/2010/main" val="2936930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Instruction-Level Parallelism (ILP) </a:t>
            </a:r>
            <a:r>
              <a:rPr kumimoji="0" lang="en-US" sz="2400" b="0" i="0" u="none" strike="noStrike" kern="1200" cap="none" spc="0" normalizeH="0" baseline="0" noProof="0" dirty="0">
                <a:ln>
                  <a:noFill/>
                </a:ln>
                <a:solidFill>
                  <a:srgbClr val="FFC000"/>
                </a:solidFill>
                <a:effectLst/>
                <a:uLnTx/>
                <a:uFillTx/>
                <a:latin typeface="Calibri Light" panose="020F0302020204030204"/>
                <a:ea typeface="+mj-ea"/>
                <a:cs typeface="+mj-cs"/>
              </a:rPr>
              <a:t>[belongs to a single specific thread of a process]</a:t>
            </a:r>
            <a:r>
              <a:rPr lang="en-US" dirty="0"/>
              <a:t> &amp; </a:t>
            </a:r>
            <a:br>
              <a:rPr lang="en-US" dirty="0"/>
            </a:br>
            <a:r>
              <a:rPr lang="en-US" dirty="0"/>
              <a:t>Thread Level Parallelism (TLP</a:t>
            </a: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US" sz="2400" b="0" i="0" u="none" strike="noStrike" kern="1200" cap="none" spc="0" normalizeH="0" baseline="0" noProof="0" dirty="0">
                <a:ln>
                  <a:noFill/>
                </a:ln>
                <a:solidFill>
                  <a:srgbClr val="FFC000"/>
                </a:solidFill>
                <a:effectLst/>
                <a:uLnTx/>
                <a:uFillTx/>
                <a:latin typeface="Calibri Light" panose="020F0302020204030204"/>
                <a:ea typeface="+mj-ea"/>
                <a:cs typeface="+mj-cs"/>
              </a:rPr>
              <a:t>[happens on a single core]</a:t>
            </a:r>
            <a:endParaRPr lang="en-US" dirty="0"/>
          </a:p>
        </p:txBody>
      </p:sp>
      <p:sp>
        <p:nvSpPr>
          <p:cNvPr id="3" name="Content Placeholder 2"/>
          <p:cNvSpPr>
            <a:spLocks noGrp="1"/>
          </p:cNvSpPr>
          <p:nvPr>
            <p:ph idx="1"/>
          </p:nvPr>
        </p:nvSpPr>
        <p:spPr>
          <a:xfrm>
            <a:off x="147344" y="996593"/>
            <a:ext cx="11960872" cy="5431678"/>
          </a:xfrm>
        </p:spPr>
        <p:txBody>
          <a:bodyPr>
            <a:normAutofit lnSpcReduction="10000"/>
          </a:bodyPr>
          <a:lstStyle/>
          <a:p>
            <a:r>
              <a:rPr lang="en-US" dirty="0"/>
              <a:t>ILP:</a:t>
            </a:r>
          </a:p>
          <a:p>
            <a:pPr lvl="1"/>
            <a:r>
              <a:rPr lang="en-US" dirty="0"/>
              <a:t>Including Pipelining, OOOE, and multiple-issue</a:t>
            </a:r>
          </a:p>
          <a:p>
            <a:pPr lvl="1"/>
            <a:r>
              <a:rPr lang="en-US" dirty="0"/>
              <a:t>ILP is </a:t>
            </a:r>
            <a:r>
              <a:rPr lang="en-US" dirty="0">
                <a:solidFill>
                  <a:srgbClr val="C00000"/>
                </a:solidFill>
              </a:rPr>
              <a:t>a property of a program</a:t>
            </a:r>
          </a:p>
          <a:p>
            <a:pPr lvl="1"/>
            <a:r>
              <a:rPr lang="en-US" dirty="0"/>
              <a:t>ILP is an IPC (Instruction Per Cycle) that:</a:t>
            </a:r>
          </a:p>
          <a:p>
            <a:pPr lvl="2"/>
            <a:r>
              <a:rPr lang="en-US" dirty="0"/>
              <a:t>Processor does the </a:t>
            </a:r>
            <a:r>
              <a:rPr lang="en-US" dirty="0">
                <a:solidFill>
                  <a:srgbClr val="C00000"/>
                </a:solidFill>
              </a:rPr>
              <a:t>entire instruction in one cycle</a:t>
            </a:r>
          </a:p>
          <a:p>
            <a:pPr lvl="2"/>
            <a:r>
              <a:rPr lang="en-US" dirty="0"/>
              <a:t>Processor can do </a:t>
            </a:r>
            <a:r>
              <a:rPr lang="en-US" dirty="0">
                <a:solidFill>
                  <a:srgbClr val="C00000"/>
                </a:solidFill>
              </a:rPr>
              <a:t>any number of instructions in the same cycle</a:t>
            </a:r>
          </a:p>
          <a:p>
            <a:pPr lvl="1"/>
            <a:r>
              <a:rPr lang="en-US" dirty="0"/>
              <a:t>Important: these instructions belong to the same program or process; i.e., </a:t>
            </a:r>
            <a:r>
              <a:rPr lang="en-US" dirty="0">
                <a:solidFill>
                  <a:srgbClr val="C00000"/>
                </a:solidFill>
              </a:rPr>
              <a:t>belong to </a:t>
            </a:r>
            <a:r>
              <a:rPr lang="en-US" b="1" dirty="0">
                <a:solidFill>
                  <a:srgbClr val="C00000"/>
                </a:solidFill>
              </a:rPr>
              <a:t>one</a:t>
            </a:r>
            <a:r>
              <a:rPr lang="en-US" dirty="0">
                <a:solidFill>
                  <a:srgbClr val="C00000"/>
                </a:solidFill>
              </a:rPr>
              <a:t> thread</a:t>
            </a:r>
          </a:p>
          <a:p>
            <a:pPr lvl="2"/>
            <a:r>
              <a:rPr lang="en-US" dirty="0"/>
              <a:t>“process” – how the operating systems calls your program</a:t>
            </a:r>
          </a:p>
          <a:p>
            <a:r>
              <a:rPr lang="en-US" dirty="0"/>
              <a:t>TLP:</a:t>
            </a:r>
          </a:p>
          <a:p>
            <a:pPr lvl="1"/>
            <a:r>
              <a:rPr lang="en-US" dirty="0"/>
              <a:t>chip executes simultaneously instructions from </a:t>
            </a:r>
            <a:r>
              <a:rPr lang="en-US" dirty="0">
                <a:solidFill>
                  <a:srgbClr val="0070C0"/>
                </a:solidFill>
              </a:rPr>
              <a:t>different</a:t>
            </a:r>
            <a:r>
              <a:rPr lang="en-US" dirty="0"/>
              <a:t> </a:t>
            </a:r>
            <a:r>
              <a:rPr lang="en-US" dirty="0">
                <a:solidFill>
                  <a:srgbClr val="0070C0"/>
                </a:solidFill>
              </a:rPr>
              <a:t>processes </a:t>
            </a:r>
            <a:r>
              <a:rPr lang="en-US" dirty="0"/>
              <a:t>or</a:t>
            </a:r>
            <a:r>
              <a:rPr lang="en-US" dirty="0">
                <a:solidFill>
                  <a:srgbClr val="0070C0"/>
                </a:solidFill>
              </a:rPr>
              <a:t> different threads</a:t>
            </a:r>
          </a:p>
          <a:p>
            <a:pPr lvl="1"/>
            <a:r>
              <a:rPr lang="en-US" dirty="0"/>
              <a:t>Important to keep in mind: we are talking about parallelism on one hardware core, not multicore</a:t>
            </a:r>
          </a:p>
          <a:p>
            <a:endParaRPr lang="en-US" dirty="0"/>
          </a:p>
          <a:p>
            <a:r>
              <a:rPr lang="en-US" dirty="0"/>
              <a:t>Difference:</a:t>
            </a:r>
          </a:p>
          <a:p>
            <a:pPr lvl="1"/>
            <a:r>
              <a:rPr lang="en-US" dirty="0"/>
              <a:t>Recall concept of “Program Counter” (PC): a register that holds address of next instruction</a:t>
            </a:r>
          </a:p>
          <a:p>
            <a:pPr lvl="1"/>
            <a:r>
              <a:rPr lang="en-US" dirty="0"/>
              <a:t>ILP == all instructions executed by the chip in parallel are associated with </a:t>
            </a:r>
            <a:r>
              <a:rPr lang="en-US" dirty="0">
                <a:solidFill>
                  <a:srgbClr val="C00000"/>
                </a:solidFill>
              </a:rPr>
              <a:t>one PC</a:t>
            </a:r>
          </a:p>
          <a:p>
            <a:pPr lvl="1"/>
            <a:r>
              <a:rPr lang="en-US" dirty="0"/>
              <a:t>TLP == the stream of instructions simultaneously processed by the chip associated with </a:t>
            </a:r>
            <a:r>
              <a:rPr lang="en-US" dirty="0">
                <a:solidFill>
                  <a:srgbClr val="C00000"/>
                </a:solidFill>
              </a:rPr>
              <a:t>more than one PC</a:t>
            </a:r>
          </a:p>
          <a:p>
            <a:endParaRPr lang="en-US" sz="2000" dirty="0"/>
          </a:p>
          <a:p>
            <a:pPr marL="0" indent="0">
              <a:buNone/>
            </a:pPr>
            <a:endParaRPr lang="en-US" sz="2000" dirty="0"/>
          </a:p>
          <a:p>
            <a:endParaRPr lang="en-US" sz="20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14740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Part 2 – CUDA Streams: Making Use of Them</a:t>
            </a:r>
          </a:p>
        </p:txBody>
      </p:sp>
      <p:sp>
        <p:nvSpPr>
          <p:cNvPr id="3" name="Content Placeholder 2"/>
          <p:cNvSpPr>
            <a:spLocks noGrp="1"/>
          </p:cNvSpPr>
          <p:nvPr>
            <p:ph idx="1"/>
          </p:nvPr>
        </p:nvSpPr>
        <p:spPr/>
        <p:txBody>
          <a:bodyPr/>
          <a:lstStyle/>
          <a:p>
            <a:r>
              <a:rPr lang="en-US" sz="2000" dirty="0"/>
              <a:t>In the code below, each of the two streams is defined as a sequence of </a:t>
            </a:r>
          </a:p>
          <a:p>
            <a:pPr lvl="1"/>
            <a:r>
              <a:rPr lang="en-US" sz="1800" dirty="0"/>
              <a:t>One memory copy from host to device, </a:t>
            </a:r>
          </a:p>
          <a:p>
            <a:pPr lvl="1"/>
            <a:r>
              <a:rPr lang="en-US" sz="1800" dirty="0"/>
              <a:t>One kernel launch, and </a:t>
            </a:r>
          </a:p>
          <a:p>
            <a:pPr lvl="1"/>
            <a:r>
              <a:rPr lang="en-US" sz="1800" dirty="0"/>
              <a:t>One memory copy from device to host</a:t>
            </a:r>
          </a:p>
          <a:p>
            <a:pPr lvl="1"/>
            <a:endParaRPr lang="en-US" sz="1800" dirty="0"/>
          </a:p>
          <a:p>
            <a:pPr lvl="1"/>
            <a:endParaRPr lang="en-US" sz="1800" dirty="0"/>
          </a:p>
          <a:p>
            <a:pPr lvl="1"/>
            <a:endParaRPr lang="en-US" sz="1800" dirty="0"/>
          </a:p>
          <a:p>
            <a:pPr lvl="1"/>
            <a:endParaRPr lang="en-US" sz="1800" dirty="0"/>
          </a:p>
          <a:p>
            <a:pPr lvl="1"/>
            <a:endParaRPr lang="en-US" sz="1800" dirty="0"/>
          </a:p>
          <a:p>
            <a:endParaRPr lang="en-US" sz="2000" dirty="0"/>
          </a:p>
          <a:p>
            <a:endParaRPr lang="en-US" sz="2000" dirty="0"/>
          </a:p>
          <a:p>
            <a:endParaRPr lang="en-US" sz="2000" dirty="0"/>
          </a:p>
          <a:p>
            <a:r>
              <a:rPr lang="en-US" sz="2000" dirty="0"/>
              <a:t>There are some wrinkles to it, we’ll revisit shortly…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578429" y="3505201"/>
            <a:ext cx="9067800" cy="1384995"/>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0; i &lt; 2;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cudaMemcpyAsync</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inputDevPtr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i * size,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hostPtr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i * size, size,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MyKernel</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&lt;&lt;&lt;100, 512, 0, </a:t>
            </a:r>
            <a:r>
              <a:rPr kumimoji="0" lang="en-US" sz="12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[i]&gt;&gt;&gt;(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outputDevPtr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i * size,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inputDevPtr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i * size, 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cudaMemcpyAsync</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hostPtr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i * size,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outputDevPtr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i *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size,size</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cudaMemcpyDeviceToHost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Tree>
    <p:extLst>
      <p:ext uri="{BB962C8B-B14F-4D97-AF65-F5344CB8AC3E}">
        <p14:creationId xmlns:p14="http://schemas.microsoft.com/office/powerpoint/2010/main" val="407758864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Part 3 – CUDA Streams: Clean Up Phase</a:t>
            </a:r>
          </a:p>
        </p:txBody>
      </p:sp>
      <p:sp>
        <p:nvSpPr>
          <p:cNvPr id="3" name="Content Placeholder 2"/>
          <p:cNvSpPr>
            <a:spLocks noGrp="1"/>
          </p:cNvSpPr>
          <p:nvPr>
            <p:ph idx="1"/>
          </p:nvPr>
        </p:nvSpPr>
        <p:spPr/>
        <p:txBody>
          <a:bodyPr/>
          <a:lstStyle/>
          <a:p>
            <a:endParaRPr lang="en-US" sz="2000" dirty="0"/>
          </a:p>
          <a:p>
            <a:r>
              <a:rPr lang="en-US" sz="2000" dirty="0"/>
              <a:t>Streams are folded by calling </a:t>
            </a:r>
            <a:r>
              <a:rPr lang="en-US" sz="2000" dirty="0" err="1">
                <a:solidFill>
                  <a:srgbClr val="0070C0"/>
                </a:solidFill>
                <a:latin typeface="Consolas" pitchFamily="49" charset="0"/>
                <a:cs typeface="Consolas" pitchFamily="49" charset="0"/>
              </a:rPr>
              <a:t>cudaStreamDestroy</a:t>
            </a:r>
            <a:r>
              <a:rPr lang="en-US" sz="2000" dirty="0">
                <a:solidFill>
                  <a:srgbClr val="0070C0"/>
                </a:solidFill>
                <a:latin typeface="Consolas" pitchFamily="49" charset="0"/>
                <a:cs typeface="Consolas" pitchFamily="49" charset="0"/>
              </a:rPr>
              <a:t>()</a:t>
            </a:r>
          </a:p>
          <a:p>
            <a:endParaRPr lang="en-US" sz="2000" dirty="0"/>
          </a:p>
          <a:p>
            <a:endParaRPr lang="en-US" sz="2000" dirty="0"/>
          </a:p>
          <a:p>
            <a:endParaRPr lang="en-US" sz="2000" dirty="0"/>
          </a:p>
          <a:p>
            <a:endParaRPr lang="en-US" sz="2000" dirty="0"/>
          </a:p>
          <a:p>
            <a:endParaRPr lang="en-US" sz="2000" dirty="0">
              <a:solidFill>
                <a:srgbClr val="0070C0"/>
              </a:solidFill>
              <a:latin typeface="Consolas" pitchFamily="49" charset="0"/>
              <a:cs typeface="Consolas" pitchFamily="49" charset="0"/>
            </a:endParaRPr>
          </a:p>
          <a:p>
            <a:r>
              <a:rPr lang="en-US" sz="2000" dirty="0" err="1">
                <a:solidFill>
                  <a:srgbClr val="0070C0"/>
                </a:solidFill>
                <a:latin typeface="Consolas" pitchFamily="49" charset="0"/>
                <a:cs typeface="Consolas" pitchFamily="49" charset="0"/>
              </a:rPr>
              <a:t>cudaStreamDestroy</a:t>
            </a:r>
            <a:r>
              <a:rPr lang="en-US" sz="2000" dirty="0">
                <a:solidFill>
                  <a:srgbClr val="0070C0"/>
                </a:solidFill>
                <a:latin typeface="Consolas" pitchFamily="49" charset="0"/>
                <a:cs typeface="Consolas" pitchFamily="49" charset="0"/>
              </a:rPr>
              <a:t>()</a:t>
            </a:r>
            <a:r>
              <a:rPr lang="en-US" sz="2000" dirty="0"/>
              <a:t> waits for all preceding commands in the given stream to complete before destroying the stream and returning control to the host thread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3505200" y="2667001"/>
            <a:ext cx="4572000" cy="646331"/>
          </a:xfrm>
          <a:prstGeom prst="rect">
            <a:avLst/>
          </a:prstGeom>
          <a:solidFill>
            <a:schemeClr val="bg1">
              <a:lumMod val="85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0; i &lt; 2;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cudaStreamDestroy</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(stream[i]);</a:t>
            </a:r>
          </a:p>
        </p:txBody>
      </p:sp>
    </p:spTree>
    <p:extLst>
      <p:ext uri="{BB962C8B-B14F-4D97-AF65-F5344CB8AC3E}">
        <p14:creationId xmlns:p14="http://schemas.microsoft.com/office/powerpoint/2010/main" val="124163762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Streams: Caveats</a:t>
            </a:r>
          </a:p>
        </p:txBody>
      </p:sp>
      <p:sp>
        <p:nvSpPr>
          <p:cNvPr id="3" name="Content Placeholder 2"/>
          <p:cNvSpPr>
            <a:spLocks noGrp="1"/>
          </p:cNvSpPr>
          <p:nvPr>
            <p:ph idx="1"/>
          </p:nvPr>
        </p:nvSpPr>
        <p:spPr/>
        <p:txBody>
          <a:bodyPr/>
          <a:lstStyle/>
          <a:p>
            <a:endParaRPr lang="en-US" sz="2000" dirty="0"/>
          </a:p>
          <a:p>
            <a:r>
              <a:rPr lang="en-US" sz="2000" dirty="0"/>
              <a:t>The following operations </a:t>
            </a:r>
            <a:r>
              <a:rPr lang="en-US" sz="2000" dirty="0">
                <a:solidFill>
                  <a:srgbClr val="0070C0"/>
                </a:solidFill>
              </a:rPr>
              <a:t>prevent concurrency</a:t>
            </a:r>
            <a:r>
              <a:rPr lang="en-US" sz="2000" dirty="0"/>
              <a:t> on the GPU:</a:t>
            </a:r>
          </a:p>
          <a:p>
            <a:pPr lvl="3"/>
            <a:endParaRPr lang="en-US" sz="1200" dirty="0"/>
          </a:p>
          <a:p>
            <a:pPr lvl="1"/>
            <a:r>
              <a:rPr lang="en-US" sz="1800" dirty="0"/>
              <a:t>A device memory allocation</a:t>
            </a:r>
          </a:p>
          <a:p>
            <a:pPr lvl="4"/>
            <a:endParaRPr lang="en-US" sz="1200" dirty="0"/>
          </a:p>
          <a:p>
            <a:pPr lvl="1"/>
            <a:r>
              <a:rPr lang="en-US" sz="1800" dirty="0"/>
              <a:t>A device memory set</a:t>
            </a:r>
          </a:p>
          <a:p>
            <a:pPr lvl="4"/>
            <a:endParaRPr lang="en-US" sz="1200" dirty="0"/>
          </a:p>
          <a:p>
            <a:pPr lvl="1"/>
            <a:r>
              <a:rPr lang="en-US" sz="1800" dirty="0"/>
              <a:t>A device </a:t>
            </a:r>
            <a:r>
              <a:rPr lang="en-US" sz="1800" dirty="0">
                <a:latin typeface="cmsy10"/>
                <a:sym typeface="Symbol" panose="05050102010706020507" pitchFamily="18" charset="2"/>
              </a:rPr>
              <a:t></a:t>
            </a:r>
            <a:r>
              <a:rPr lang="en-US" sz="1800" dirty="0"/>
              <a:t> device memory copy</a:t>
            </a:r>
          </a:p>
          <a:p>
            <a:pPr lvl="4"/>
            <a:endParaRPr lang="en-US" sz="1200" dirty="0"/>
          </a:p>
          <a:p>
            <a:pPr lvl="1"/>
            <a:r>
              <a:rPr lang="en-US" sz="1800" dirty="0"/>
              <a:t>A CUDA command to stream 0 (including kernel launches and host </a:t>
            </a:r>
            <a:r>
              <a:rPr lang="en-US" sz="1800" dirty="0">
                <a:latin typeface="cmsy10"/>
                <a:sym typeface="Symbol" panose="05050102010706020507" pitchFamily="18" charset="2"/>
              </a:rPr>
              <a:t></a:t>
            </a:r>
            <a:r>
              <a:rPr lang="en-US" sz="1800" dirty="0"/>
              <a:t> device memory copies that do not specify any stream parameter)</a:t>
            </a:r>
          </a:p>
          <a:p>
            <a:pPr lvl="3"/>
            <a:endParaRPr lang="en-US" sz="1200" dirty="0"/>
          </a:p>
          <a:p>
            <a:pPr lvl="1"/>
            <a:r>
              <a:rPr lang="en-US" sz="1800" dirty="0"/>
              <a:t>A page-locked host memory allocation</a:t>
            </a:r>
          </a:p>
          <a:p>
            <a:pPr lvl="4"/>
            <a:endParaRPr lang="en-US" sz="1200" dirty="0"/>
          </a:p>
          <a:p>
            <a:pPr lvl="1"/>
            <a:r>
              <a:rPr lang="en-US" sz="1800" dirty="0"/>
              <a:t>A switch between the L1/shared memory configurations</a:t>
            </a:r>
            <a:endParaRPr lang="en-US" sz="22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743183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Stream: More Caveats</a:t>
            </a:r>
          </a:p>
        </p:txBody>
      </p:sp>
      <p:sp>
        <p:nvSpPr>
          <p:cNvPr id="3" name="Content Placeholder 2"/>
          <p:cNvSpPr>
            <a:spLocks noGrp="1"/>
          </p:cNvSpPr>
          <p:nvPr>
            <p:ph idx="1"/>
          </p:nvPr>
        </p:nvSpPr>
        <p:spPr/>
        <p:txBody>
          <a:bodyPr/>
          <a:lstStyle/>
          <a:p>
            <a:endParaRPr lang="en-US" dirty="0"/>
          </a:p>
          <a:p>
            <a:r>
              <a:rPr lang="en-US" dirty="0"/>
              <a:t>All GPU calls (</a:t>
            </a:r>
            <a:r>
              <a:rPr lang="en-US" dirty="0" err="1"/>
              <a:t>memcpy</a:t>
            </a:r>
            <a:r>
              <a:rPr lang="en-US" dirty="0"/>
              <a:t>, kernel execution, etc.) are placed into default stream unless otherwise specified</a:t>
            </a:r>
          </a:p>
          <a:p>
            <a:endParaRPr lang="en-US" dirty="0"/>
          </a:p>
          <a:p>
            <a:r>
              <a:rPr lang="en-US" dirty="0"/>
              <a:t>Stream 0 is special (has special synchronization rules): </a:t>
            </a:r>
            <a:r>
              <a:rPr lang="en-US" b="1" dirty="0"/>
              <a:t>synchronous</a:t>
            </a:r>
            <a:r>
              <a:rPr lang="en-US" dirty="0"/>
              <a:t> with all streams</a:t>
            </a:r>
          </a:p>
          <a:p>
            <a:pPr lvl="1"/>
            <a:r>
              <a:rPr lang="en-US" dirty="0"/>
              <a:t>Meaning: Things done in Stream 0 cannot overlap other streams (Stream 0 is blocking)</a:t>
            </a:r>
          </a:p>
          <a:p>
            <a:pPr lvl="2"/>
            <a:r>
              <a:rPr lang="en-US" dirty="0"/>
              <a:t>Exception: Streams with non-blocking flag are exception:</a:t>
            </a:r>
          </a:p>
          <a:p>
            <a:pPr marL="1371600" lvl="3" indent="0">
              <a:buNone/>
            </a:pPr>
            <a:r>
              <a:rPr lang="en-US" dirty="0" err="1"/>
              <a:t>cudaStreamCreate</a:t>
            </a:r>
            <a:r>
              <a:rPr lang="en-US" b="1" dirty="0" err="1"/>
              <a:t>WithFlags</a:t>
            </a:r>
            <a:r>
              <a:rPr lang="en-US" dirty="0"/>
              <a:t>(&amp;stream, </a:t>
            </a:r>
            <a:r>
              <a:rPr lang="en-US" b="1" dirty="0" err="1"/>
              <a:t>cudaStreamNonBlocking</a:t>
            </a:r>
            <a:r>
              <a:rPr lang="en-US" dirty="0"/>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811377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CUDA Streams: Synchronization Aspects</a:t>
            </a:r>
          </a:p>
        </p:txBody>
      </p:sp>
      <p:sp>
        <p:nvSpPr>
          <p:cNvPr id="3" name="Content Placeholder 2"/>
          <p:cNvSpPr>
            <a:spLocks noGrp="1"/>
          </p:cNvSpPr>
          <p:nvPr>
            <p:ph idx="1"/>
          </p:nvPr>
        </p:nvSpPr>
        <p:spPr/>
        <p:txBody>
          <a:bodyPr/>
          <a:lstStyle/>
          <a:p>
            <a:pPr marL="0" indent="0">
              <a:buNone/>
            </a:pPr>
            <a:endParaRPr lang="en-US" sz="1600" b="1" dirty="0">
              <a:solidFill>
                <a:srgbClr val="0070C0"/>
              </a:solidFill>
              <a:latin typeface="Courier New" pitchFamily="49" charset="0"/>
              <a:cs typeface="Courier New" pitchFamily="49" charset="0"/>
            </a:endParaRPr>
          </a:p>
          <a:p>
            <a:pPr marL="0" indent="0">
              <a:buNone/>
            </a:pPr>
            <a:r>
              <a:rPr lang="en-US" sz="1600" b="1" dirty="0" err="1">
                <a:solidFill>
                  <a:srgbClr val="0070C0"/>
                </a:solidFill>
                <a:latin typeface="Courier New" pitchFamily="49" charset="0"/>
                <a:cs typeface="Courier New" pitchFamily="49" charset="0"/>
              </a:rPr>
              <a:t>cudaDeviceSynchronize</a:t>
            </a:r>
            <a:r>
              <a:rPr lang="en-US" sz="1600" b="1" dirty="0">
                <a:solidFill>
                  <a:srgbClr val="0070C0"/>
                </a:solidFill>
                <a:latin typeface="Courier New" pitchFamily="49" charset="0"/>
                <a:cs typeface="Courier New" pitchFamily="49" charset="0"/>
              </a:rPr>
              <a:t>()</a:t>
            </a:r>
            <a:r>
              <a:rPr lang="en-US" sz="1600" dirty="0"/>
              <a:t> halts execution on the host until all preceding commands in all CUDA streams have completed</a:t>
            </a:r>
          </a:p>
          <a:p>
            <a:pPr lvl="2"/>
            <a:r>
              <a:rPr lang="en-US" sz="900" dirty="0"/>
              <a:t>Halts execution of the host</a:t>
            </a:r>
          </a:p>
          <a:p>
            <a:pPr lvl="2"/>
            <a:endParaRPr lang="en-US" sz="900" dirty="0"/>
          </a:p>
          <a:p>
            <a:pPr marL="0" indent="0">
              <a:buNone/>
            </a:pPr>
            <a:r>
              <a:rPr lang="en-US" sz="1600" b="1" dirty="0" err="1">
                <a:solidFill>
                  <a:srgbClr val="0070C0"/>
                </a:solidFill>
                <a:latin typeface="Courier New" pitchFamily="49" charset="0"/>
                <a:cs typeface="Courier New" pitchFamily="49" charset="0"/>
              </a:rPr>
              <a:t>cudaStreamSynchronize</a:t>
            </a:r>
            <a:r>
              <a:rPr lang="en-US" sz="1600" b="1" dirty="0">
                <a:solidFill>
                  <a:srgbClr val="0070C0"/>
                </a:solidFill>
                <a:latin typeface="Courier New" pitchFamily="49" charset="0"/>
                <a:cs typeface="Courier New" pitchFamily="49" charset="0"/>
              </a:rPr>
              <a:t>()</a:t>
            </a:r>
            <a:r>
              <a:rPr lang="en-US" sz="1600" dirty="0"/>
              <a:t> takes a stream as a parameter and halts execution on the host until all preceding commands in the given CUDA stream have completed. It can be used to synchronize the host with a specific stream, allowing other streams to continue executing on the device</a:t>
            </a:r>
          </a:p>
          <a:p>
            <a:pPr lvl="2"/>
            <a:r>
              <a:rPr lang="en-US" sz="900" dirty="0"/>
              <a:t>Halts execution of the host</a:t>
            </a:r>
          </a:p>
          <a:p>
            <a:pPr lvl="2"/>
            <a:endParaRPr lang="en-US" sz="900" dirty="0"/>
          </a:p>
          <a:p>
            <a:pPr marL="0" indent="0">
              <a:buNone/>
            </a:pPr>
            <a:r>
              <a:rPr lang="en-US" sz="1600" b="1" dirty="0" err="1">
                <a:solidFill>
                  <a:srgbClr val="0070C0"/>
                </a:solidFill>
                <a:latin typeface="Courier New" pitchFamily="49" charset="0"/>
                <a:cs typeface="Courier New" pitchFamily="49" charset="0"/>
              </a:rPr>
              <a:t>cudaStreamWaitEvent</a:t>
            </a:r>
            <a:r>
              <a:rPr lang="en-US" sz="1600" b="1" dirty="0">
                <a:solidFill>
                  <a:srgbClr val="0070C0"/>
                </a:solidFill>
                <a:latin typeface="Courier New" pitchFamily="49" charset="0"/>
                <a:cs typeface="Courier New" pitchFamily="49" charset="0"/>
              </a:rPr>
              <a:t>()</a:t>
            </a:r>
            <a:r>
              <a:rPr lang="en-US" sz="1600" dirty="0"/>
              <a:t> takes a CUDA stream and an event as parameters and makes all the commands added to the given stream after the call to </a:t>
            </a:r>
            <a:r>
              <a:rPr lang="en-US" sz="1600" b="1" dirty="0" err="1">
                <a:solidFill>
                  <a:srgbClr val="0070C0"/>
                </a:solidFill>
                <a:latin typeface="Courier New" pitchFamily="49" charset="0"/>
                <a:cs typeface="Courier New" pitchFamily="49" charset="0"/>
              </a:rPr>
              <a:t>cudaStreamWaitEvent</a:t>
            </a:r>
            <a:r>
              <a:rPr lang="en-US" sz="1600" b="1" dirty="0">
                <a:solidFill>
                  <a:srgbClr val="0070C0"/>
                </a:solidFill>
                <a:latin typeface="Courier New" pitchFamily="49" charset="0"/>
                <a:cs typeface="Courier New" pitchFamily="49" charset="0"/>
              </a:rPr>
              <a:t>()</a:t>
            </a:r>
            <a:r>
              <a:rPr lang="en-US" sz="1600" dirty="0"/>
              <a:t> delay their execution until the given event has completed. </a:t>
            </a:r>
          </a:p>
          <a:p>
            <a:pPr lvl="2"/>
            <a:r>
              <a:rPr lang="en-US" sz="900" dirty="0"/>
              <a:t>Halts execution within a stream</a:t>
            </a:r>
          </a:p>
          <a:p>
            <a:pPr lvl="2"/>
            <a:endParaRPr lang="en-US" sz="900" dirty="0"/>
          </a:p>
          <a:p>
            <a:pPr marL="0" indent="0">
              <a:buNone/>
            </a:pPr>
            <a:endParaRPr lang="en-US" sz="1600" b="1" dirty="0">
              <a:solidFill>
                <a:srgbClr val="0070C0"/>
              </a:solidFill>
              <a:latin typeface="Courier New" pitchFamily="49" charset="0"/>
              <a:cs typeface="Courier New" pitchFamily="49" charset="0"/>
            </a:endParaRPr>
          </a:p>
          <a:p>
            <a:pPr marL="0" indent="0">
              <a:buNone/>
            </a:pPr>
            <a:endParaRPr lang="en-US" sz="1600" b="1" dirty="0">
              <a:solidFill>
                <a:srgbClr val="0070C0"/>
              </a:solidFill>
              <a:latin typeface="Courier New" pitchFamily="49" charset="0"/>
              <a:cs typeface="Courier New" pitchFamily="49" charset="0"/>
            </a:endParaRPr>
          </a:p>
          <a:p>
            <a:pPr marL="0" indent="0">
              <a:buNone/>
            </a:pPr>
            <a:r>
              <a:rPr lang="en-US" sz="1600" b="1" dirty="0" err="1">
                <a:solidFill>
                  <a:srgbClr val="0070C0"/>
                </a:solidFill>
                <a:latin typeface="Courier New" pitchFamily="49" charset="0"/>
                <a:cs typeface="Courier New" pitchFamily="49" charset="0"/>
              </a:rPr>
              <a:t>cudaStreamQuery</a:t>
            </a:r>
            <a:r>
              <a:rPr lang="en-US" sz="1600" b="1" dirty="0">
                <a:solidFill>
                  <a:srgbClr val="0070C0"/>
                </a:solidFill>
                <a:latin typeface="Courier New" pitchFamily="49" charset="0"/>
                <a:cs typeface="Courier New" pitchFamily="49" charset="0"/>
              </a:rPr>
              <a:t>()</a:t>
            </a:r>
            <a:r>
              <a:rPr lang="en-US" sz="1600" dirty="0"/>
              <a:t> provides applications with a way to know if all preceding commands in a stream have completed</a:t>
            </a:r>
          </a:p>
          <a:p>
            <a:pPr lvl="2"/>
            <a:endParaRPr lang="en-US" sz="900" dirty="0"/>
          </a:p>
          <a:p>
            <a:pPr lvl="2"/>
            <a:endParaRPr lang="en-US" sz="900" dirty="0"/>
          </a:p>
          <a:p>
            <a:r>
              <a:rPr lang="en-US" sz="1600" dirty="0"/>
              <a:t>NOTE: To avoid unnecessary slowdowns, use these synchronization functions sparingly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94552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Use of </a:t>
            </a:r>
            <a:r>
              <a:rPr lang="en-US" dirty="0" err="1">
                <a:latin typeface="Consolas" pitchFamily="49" charset="0"/>
                <a:cs typeface="Consolas" pitchFamily="49" charset="0"/>
              </a:rPr>
              <a:t>cudaStreamWaitEvent</a:t>
            </a:r>
            <a:endParaRPr lang="en-US" dirty="0">
              <a:latin typeface="Consolas" pitchFamily="49" charset="0"/>
              <a:cs typeface="Consolas" pitchFamily="49"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584757" y="1493805"/>
            <a:ext cx="9959419" cy="1633537"/>
          </a:xfrm>
        </p:spPr>
        <p:txBody>
          <a:bodyPr/>
          <a:lstStyle/>
          <a:p>
            <a:r>
              <a:rPr lang="en-US" sz="2000" dirty="0"/>
              <a:t>Assume </a:t>
            </a:r>
            <a:r>
              <a:rPr lang="en-US" sz="2000" dirty="0">
                <a:solidFill>
                  <a:srgbClr val="0070C0"/>
                </a:solidFill>
                <a:latin typeface="Consolas" pitchFamily="49" charset="0"/>
                <a:cs typeface="Consolas" pitchFamily="49" charset="0"/>
              </a:rPr>
              <a:t>stream1</a:t>
            </a:r>
            <a:r>
              <a:rPr lang="en-US" sz="2000" dirty="0"/>
              <a:t> and </a:t>
            </a:r>
            <a:r>
              <a:rPr lang="en-US" sz="2000" dirty="0">
                <a:solidFill>
                  <a:srgbClr val="0070C0"/>
                </a:solidFill>
                <a:latin typeface="Consolas" panose="020B0609020204030204" pitchFamily="49" charset="0"/>
                <a:cs typeface="Consolas" panose="020B0609020204030204" pitchFamily="49" charset="0"/>
              </a:rPr>
              <a:t>stream2</a:t>
            </a:r>
            <a:r>
              <a:rPr lang="en-US" sz="2000" dirty="0"/>
              <a:t> have been defined/initialized already</a:t>
            </a:r>
          </a:p>
          <a:p>
            <a:r>
              <a:rPr lang="en-US" sz="2000" dirty="0"/>
              <a:t>The point of this example: </a:t>
            </a:r>
          </a:p>
          <a:p>
            <a:pPr lvl="1"/>
            <a:r>
              <a:rPr lang="en-US" sz="1600" dirty="0"/>
              <a:t>Use the two copy sub-engines at the same time: copy in (</a:t>
            </a:r>
            <a:r>
              <a:rPr lang="en-US" sz="1600" dirty="0">
                <a:solidFill>
                  <a:srgbClr val="0070C0"/>
                </a:solidFill>
                <a:latin typeface="Consolas" pitchFamily="49" charset="0"/>
                <a:cs typeface="Consolas" pitchFamily="49" charset="0"/>
              </a:rPr>
              <a:t>stream1</a:t>
            </a:r>
            <a:r>
              <a:rPr lang="en-US" sz="1600" dirty="0"/>
              <a:t>), copy out (</a:t>
            </a:r>
            <a:r>
              <a:rPr lang="en-US" sz="1600" dirty="0">
                <a:solidFill>
                  <a:srgbClr val="0070C0"/>
                </a:solidFill>
                <a:latin typeface="Consolas" pitchFamily="49" charset="0"/>
                <a:cs typeface="Consolas" pitchFamily="49" charset="0"/>
              </a:rPr>
              <a:t>stream2</a:t>
            </a:r>
            <a:r>
              <a:rPr lang="en-US" sz="1600" dirty="0"/>
              <a:t>)</a:t>
            </a:r>
          </a:p>
          <a:p>
            <a:pPr lvl="1"/>
            <a:r>
              <a:rPr lang="en-US" sz="1600" dirty="0"/>
              <a:t>Postpone launching of </a:t>
            </a:r>
            <a:r>
              <a:rPr lang="en-US" sz="1600" dirty="0" err="1">
                <a:latin typeface="Consolas" panose="020B0609020204030204" pitchFamily="49" charset="0"/>
                <a:cs typeface="Consolas" panose="020B0609020204030204" pitchFamily="49" charset="0"/>
              </a:rPr>
              <a:t>myKernel</a:t>
            </a:r>
            <a:r>
              <a:rPr lang="en-US" sz="1600" dirty="0"/>
              <a:t> in </a:t>
            </a:r>
            <a:r>
              <a:rPr lang="en-US" sz="1600" dirty="0">
                <a:solidFill>
                  <a:srgbClr val="0070C0"/>
                </a:solidFill>
                <a:latin typeface="Consolas" pitchFamily="49" charset="0"/>
                <a:cs typeface="Consolas" pitchFamily="49" charset="0"/>
              </a:rPr>
              <a:t>stream2</a:t>
            </a:r>
            <a:r>
              <a:rPr lang="en-US" sz="1600" dirty="0"/>
              <a:t> until the copy operation in </a:t>
            </a:r>
            <a:r>
              <a:rPr lang="en-US" sz="1600" dirty="0">
                <a:solidFill>
                  <a:srgbClr val="0070C0"/>
                </a:solidFill>
                <a:latin typeface="Consolas" pitchFamily="49" charset="0"/>
                <a:cs typeface="Consolas" pitchFamily="49" charset="0"/>
              </a:rPr>
              <a:t>stream1</a:t>
            </a:r>
            <a:r>
              <a:rPr lang="en-US" sz="1600" dirty="0"/>
              <a:t> is completed</a:t>
            </a:r>
          </a:p>
        </p:txBody>
      </p:sp>
      <p:sp>
        <p:nvSpPr>
          <p:cNvPr id="5" name="Rectangle 4"/>
          <p:cNvSpPr/>
          <p:nvPr/>
        </p:nvSpPr>
        <p:spPr>
          <a:xfrm>
            <a:off x="1463512" y="3355697"/>
            <a:ext cx="8943975" cy="2462213"/>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cudaEvent_t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event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cudaEventCreate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event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create event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cudaMemcpyAsync</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d_in</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 size, H2D, stream1 );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1) H2D copy of new input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cudaEventRecord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event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stream1);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record event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cudaMemcpyAsync</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out,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d_out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size, D2H, stream2 );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2) D2H copy of previous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cudaStreamWaitEvent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stream2,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event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wait for event in stream1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myKernel</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&lt;&lt;&lt; 1000, 512, 0, stream2 &gt;&gt;&gt;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d_in</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d_out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3) GPU must wait for 1 and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someCPUfunction</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blah,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blahblah</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this gets executed right away</a:t>
            </a:r>
          </a:p>
        </p:txBody>
      </p:sp>
      <p:sp>
        <p:nvSpPr>
          <p:cNvPr id="6" name="Rectangle 5"/>
          <p:cNvSpPr>
            <a:spLocks noChangeArrowheads="1"/>
          </p:cNvSpPr>
          <p:nvPr/>
        </p:nvSpPr>
        <p:spPr bwMode="auto">
          <a:xfrm>
            <a:off x="55447" y="6575370"/>
            <a:ext cx="1249060" cy="215444"/>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itchFamily="34" charset="0"/>
                <a:ea typeface="+mn-ea"/>
                <a:cs typeface="+mn-cs"/>
              </a:rPr>
              <a:t>[S. Rennich, NVIDIA]</a:t>
            </a:r>
            <a:r>
              <a:rPr kumimoji="0" lang="en-US" sz="800" b="0" i="0" u="none" strike="noStrike" kern="1200" cap="none" spc="0" normalizeH="0" baseline="0" noProof="0" dirty="0">
                <a:ln>
                  <a:noFill/>
                </a:ln>
                <a:solidFill>
                  <a:prstClr val="black"/>
                </a:solidFill>
                <a:effectLst/>
                <a:uLnTx/>
                <a:uFillTx/>
                <a:latin typeface="Arial" pitchFamily="34" charset="0"/>
                <a:ea typeface="+mn-ea"/>
                <a:cs typeface="+mn-cs"/>
                <a:sym typeface="Symbol"/>
              </a:rPr>
              <a:t></a:t>
            </a:r>
            <a:endParaRPr kumimoji="0" lang="en-US" sz="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5906482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Example 1: Using One Stream</a:t>
            </a:r>
            <a:br>
              <a:rPr lang="en-US" sz="3400" dirty="0"/>
            </a:br>
            <a:r>
              <a:rPr lang="en-US" sz="1600" dirty="0"/>
              <a:t>[</a:t>
            </a:r>
            <a:r>
              <a:rPr lang="en-US" sz="1600" b="1" dirty="0">
                <a:solidFill>
                  <a:srgbClr val="FFC000"/>
                </a:solidFill>
              </a:rPr>
              <a:t>Enable both CPU and GPU to mind their business at the same time</a:t>
            </a:r>
            <a:r>
              <a:rPr lang="en-US" sz="1600" dirty="0"/>
              <a:t>]</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Example draws on material presented in the “CUDA By Example” book</a:t>
            </a:r>
          </a:p>
          <a:p>
            <a:pPr marL="457200" lvl="1" indent="-220663"/>
            <a:r>
              <a:rPr lang="en-US" sz="1600" dirty="0"/>
              <a:t>J. Sanders and E. </a:t>
            </a:r>
            <a:r>
              <a:rPr lang="en-US" sz="1600" dirty="0" err="1"/>
              <a:t>Kandrot</a:t>
            </a:r>
            <a:r>
              <a:rPr lang="en-US" sz="1600" dirty="0"/>
              <a:t>, authors</a:t>
            </a:r>
          </a:p>
          <a:p>
            <a:endParaRPr lang="en-US" sz="2000" dirty="0"/>
          </a:p>
          <a:p>
            <a:r>
              <a:rPr lang="en-US" sz="2000" dirty="0"/>
              <a:t>What is the purpose of this example?</a:t>
            </a:r>
          </a:p>
          <a:p>
            <a:pPr marL="457200" lvl="1" indent="-220663"/>
            <a:r>
              <a:rPr lang="en-US" sz="1600" dirty="0"/>
              <a:t>Shows strategy that you can invoke when dealing with applications that require </a:t>
            </a:r>
            <a:r>
              <a:rPr lang="en-US" sz="1600" dirty="0">
                <a:solidFill>
                  <a:srgbClr val="C00000"/>
                </a:solidFill>
              </a:rPr>
              <a:t>more memory than you can accommodate on the GPU</a:t>
            </a:r>
          </a:p>
          <a:p>
            <a:endParaRPr lang="en-US" sz="2000" dirty="0"/>
          </a:p>
          <a:p>
            <a:r>
              <a:rPr lang="en-US" sz="2000" dirty="0"/>
              <a:t>Remark: </a:t>
            </a:r>
          </a:p>
          <a:p>
            <a:pPr marL="457200" lvl="1" indent="-220663"/>
            <a:r>
              <a:rPr lang="en-US" sz="1600" dirty="0"/>
              <a:t>In this example the magic happens on the host side. Focus on host code, not on the kernel executed on the GPU (the kernel code is basically irrelevant)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45245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Example’s Kernel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73377" y="1300113"/>
            <a:ext cx="11679810" cy="1212130"/>
          </a:xfrm>
        </p:spPr>
        <p:txBody>
          <a:bodyPr/>
          <a:lstStyle/>
          <a:p>
            <a:r>
              <a:rPr lang="en-US" sz="1800" dirty="0"/>
              <a:t>Computes  some average, it’s not important, simply something that gets done and allows us later on to gauge efficiency gains when using *multiple* streams (for now dealing with one stream only)</a:t>
            </a:r>
          </a:p>
          <a:p>
            <a:pPr lvl="1"/>
            <a:r>
              <a:rPr lang="en-US" sz="1400" dirty="0"/>
              <a:t>Inputs: </a:t>
            </a:r>
            <a:r>
              <a:rPr lang="en-US" sz="1800" dirty="0">
                <a:solidFill>
                  <a:srgbClr val="0070C0"/>
                </a:solidFill>
                <a:latin typeface="Consolas" pitchFamily="49" charset="0"/>
                <a:cs typeface="Consolas" pitchFamily="49" charset="0"/>
              </a:rPr>
              <a:t>a</a:t>
            </a:r>
            <a:r>
              <a:rPr lang="en-US" sz="1400" dirty="0"/>
              <a:t> and </a:t>
            </a:r>
            <a:r>
              <a:rPr lang="en-US" sz="1800" dirty="0">
                <a:solidFill>
                  <a:srgbClr val="0070C0"/>
                </a:solidFill>
                <a:latin typeface="Consolas" pitchFamily="49" charset="0"/>
                <a:cs typeface="Consolas" pitchFamily="49" charset="0"/>
              </a:rPr>
              <a:t>b</a:t>
            </a:r>
          </a:p>
          <a:p>
            <a:pPr lvl="1"/>
            <a:r>
              <a:rPr lang="en-US" sz="1400" dirty="0"/>
              <a:t>Output: </a:t>
            </a:r>
            <a:r>
              <a:rPr lang="en-US" sz="1800" dirty="0">
                <a:solidFill>
                  <a:srgbClr val="0070C0"/>
                </a:solidFill>
                <a:latin typeface="Consolas" pitchFamily="49" charset="0"/>
                <a:cs typeface="Consolas" pitchFamily="49" charset="0"/>
              </a:rPr>
              <a:t>c</a:t>
            </a:r>
          </a:p>
        </p:txBody>
      </p:sp>
      <p:sp>
        <p:nvSpPr>
          <p:cNvPr id="5" name="Rectangle 4"/>
          <p:cNvSpPr/>
          <p:nvPr/>
        </p:nvSpPr>
        <p:spPr>
          <a:xfrm>
            <a:off x="2972586" y="2844988"/>
            <a:ext cx="6019800" cy="3323987"/>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"../common/</a:t>
            </a:r>
            <a:r>
              <a:rPr kumimoji="0" lang="en-US" sz="14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book.h</a:t>
            </a:r>
            <a:r>
              <a:rPr kumimoji="0" lang="en-US" sz="14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#define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1048576  </a:t>
            </a:r>
            <a:r>
              <a:rPr kumimoji="0" lang="en-US" sz="14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this is 1024*1024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#define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FULL_DATA_SIZE   (</a:t>
            </a:r>
            <a:r>
              <a:rPr kumimoji="0" lang="en-US" sz="1400" b="1"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N*20</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__global__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kernel(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idx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threadIdx.x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blockIdx.x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blockDim.x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idx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idx1 = (</a:t>
            </a:r>
            <a:r>
              <a:rPr kumimoji="0" lang="fr-FR"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idx</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+ 1) % 256;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idx2 = (</a:t>
            </a:r>
            <a:r>
              <a:rPr kumimoji="0" lang="fr-FR"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idx</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 % 256;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pt-BR"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pt-B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as = (a[idx] + a[idx1] + a[idx2]) / 3.0f;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(b[</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idx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b[idx1] + b[idx2]) / 3.0f;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idx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(as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6" name="Arrow: Right 5">
            <a:extLst>
              <a:ext uri="{FF2B5EF4-FFF2-40B4-BE49-F238E27FC236}">
                <a16:creationId xmlns:a16="http://schemas.microsoft.com/office/drawing/2014/main" id="{01060A16-4B7A-45EC-B64C-7EDAC4BD14E0}"/>
              </a:ext>
            </a:extLst>
          </p:cNvPr>
          <p:cNvSpPr/>
          <p:nvPr/>
        </p:nvSpPr>
        <p:spPr>
          <a:xfrm>
            <a:off x="2298357" y="3542270"/>
            <a:ext cx="576648" cy="2224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49273D8-9ED5-4238-A1A6-F5ED450BE796}"/>
              </a:ext>
            </a:extLst>
          </p:cNvPr>
          <p:cNvSpPr/>
          <p:nvPr/>
        </p:nvSpPr>
        <p:spPr>
          <a:xfrm>
            <a:off x="1005016" y="3450969"/>
            <a:ext cx="1293341" cy="646331"/>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Processing lots of data</a:t>
            </a:r>
          </a:p>
        </p:txBody>
      </p:sp>
    </p:spTree>
    <p:extLst>
      <p:ext uri="{BB962C8B-B14F-4D97-AF65-F5344CB8AC3E}">
        <p14:creationId xmlns:p14="http://schemas.microsoft.com/office/powerpoint/2010/main" val="6521065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10443" y="4838019"/>
            <a:ext cx="7848600" cy="1385888"/>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1905000" y="1962150"/>
            <a:ext cx="5181600" cy="2762250"/>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a:t>The “</a:t>
            </a:r>
            <a:r>
              <a:rPr lang="en-US" dirty="0">
                <a:latin typeface="Consolas" panose="020B0609020204030204" pitchFamily="49" charset="0"/>
              </a:rPr>
              <a:t>main()</a:t>
            </a:r>
            <a:r>
              <a:rPr lang="en-US" dirty="0"/>
              <a:t>” Function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905000" y="1752601"/>
            <a:ext cx="8382000" cy="455509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01|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main(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cudaEvent_t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start, stop;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04|</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cudaStream_t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08|</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start the timers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cudaEventCreate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&amp;start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cudaEventCreate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&amp;stop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12|</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initialize the stream; only one stream for now…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cudaStreamCreate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&amp;stream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15|</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allocate the memory on the GPU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20|</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allocate host pinned memory, used to stream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FULL_DATA_SIZE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cudaHostAllocDefault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FULL_DATA_SIZE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cudaHostAllocDefault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FULL_DATA_SIZE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cudaHostAllocDefault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25|</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26|</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i=0; i&lt;FULL_DATA_SIZE;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rand();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rand();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p:txBody>
      </p:sp>
      <p:sp>
        <p:nvSpPr>
          <p:cNvPr id="10" name="Rectangle 9"/>
          <p:cNvSpPr/>
          <p:nvPr/>
        </p:nvSpPr>
        <p:spPr>
          <a:xfrm>
            <a:off x="7162800" y="4363625"/>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1</a:t>
            </a:r>
          </a:p>
        </p:txBody>
      </p:sp>
      <p:sp>
        <p:nvSpPr>
          <p:cNvPr id="11" name="Rectangle 10"/>
          <p:cNvSpPr/>
          <p:nvPr/>
        </p:nvSpPr>
        <p:spPr>
          <a:xfrm>
            <a:off x="9797249" y="5069053"/>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2</a:t>
            </a:r>
          </a:p>
        </p:txBody>
      </p:sp>
    </p:spTree>
    <p:extLst>
      <p:ext uri="{BB962C8B-B14F-4D97-AF65-F5344CB8AC3E}">
        <p14:creationId xmlns:p14="http://schemas.microsoft.com/office/powerpoint/2010/main" val="203944082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16100" y="4933951"/>
            <a:ext cx="3898900" cy="1530349"/>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p:cNvSpPr/>
          <p:nvPr/>
        </p:nvSpPr>
        <p:spPr>
          <a:xfrm>
            <a:off x="1828800" y="3695700"/>
            <a:ext cx="5334000" cy="1104901"/>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p:cNvSpPr/>
          <p:nvPr/>
        </p:nvSpPr>
        <p:spPr>
          <a:xfrm>
            <a:off x="1828800" y="1876426"/>
            <a:ext cx="8077200" cy="167957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1"/>
          <p:cNvSpPr>
            <a:spLocks noGrp="1"/>
          </p:cNvSpPr>
          <p:nvPr>
            <p:ph type="title"/>
          </p:nvPr>
        </p:nvSpPr>
        <p:spPr/>
        <p:txBody>
          <a:bodyPr>
            <a:normAutofit/>
          </a:bodyPr>
          <a:lstStyle/>
          <a:p>
            <a:r>
              <a:rPr lang="en-US" dirty="0"/>
              <a:t>The “</a:t>
            </a:r>
            <a:r>
              <a:rPr lang="en-US" dirty="0">
                <a:latin typeface="Consolas" panose="020B0609020204030204" pitchFamily="49" charset="0"/>
              </a:rPr>
              <a:t>main()</a:t>
            </a:r>
            <a:r>
              <a:rPr lang="en-US" dirty="0"/>
              <a:t>” Function </a:t>
            </a:r>
            <a:r>
              <a:rPr lang="en-US" sz="1800" dirty="0"/>
              <a:t>[</a:t>
            </a:r>
            <a:r>
              <a:rPr lang="en-US" sz="1800" dirty="0" err="1"/>
              <a:t>Cntd</a:t>
            </a:r>
            <a:r>
              <a:rPr lang="en-US" sz="1800" dirty="0"/>
              <a:t>.]</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905000" y="1371601"/>
            <a:ext cx="8153400" cy="532453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31|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cudaEventRecord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start,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now loop over full data, chunk by chunk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33|</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i=0; i&lt;FULL_DATA_SIZE; i+=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copy the locked memory to the device, </a:t>
            </a:r>
            <a:r>
              <a:rPr kumimoji="0" lang="en-US" sz="1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async</a:t>
            </a:r>
            <a:endPar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37|</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38|</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kernel&lt;&lt;&lt;(N+255)/256,256,0,stream&gt;&gt;&gt;( dev_a, dev_b, dev_c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39|</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copy the data from device to locked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cudaMemcpyDeviceToHost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42|</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44|</a:t>
            </a:r>
            <a:endPar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cudaStreamSynchronize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46|</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cudaEventRecord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stop,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48|</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cudaEventSynchronize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stop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start, stop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printf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"Time taken:  %3.1f </a:t>
            </a:r>
            <a:r>
              <a:rPr kumimoji="0" lang="en-US" sz="10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ms</a:t>
            </a:r>
            <a:r>
              <a:rPr kumimoji="0" lang="en-US" sz="10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52|</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cleanup the streams and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cudaStreamDestroy</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61|</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10" name="Rectangle 9"/>
          <p:cNvSpPr/>
          <p:nvPr/>
        </p:nvSpPr>
        <p:spPr>
          <a:xfrm>
            <a:off x="9699167" y="3580307"/>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3</a:t>
            </a:r>
          </a:p>
        </p:txBody>
      </p:sp>
      <p:sp>
        <p:nvSpPr>
          <p:cNvPr id="11" name="Rectangle 10"/>
          <p:cNvSpPr/>
          <p:nvPr/>
        </p:nvSpPr>
        <p:spPr>
          <a:xfrm>
            <a:off x="7315200" y="4487450"/>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4</a:t>
            </a:r>
          </a:p>
        </p:txBody>
      </p:sp>
      <p:sp>
        <p:nvSpPr>
          <p:cNvPr id="12" name="Rectangle 11"/>
          <p:cNvSpPr/>
          <p:nvPr/>
        </p:nvSpPr>
        <p:spPr>
          <a:xfrm>
            <a:off x="5766707" y="6156523"/>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5</a:t>
            </a:r>
          </a:p>
        </p:txBody>
      </p:sp>
      <p:sp>
        <p:nvSpPr>
          <p:cNvPr id="2" name="Arrow: Right 1">
            <a:extLst>
              <a:ext uri="{FF2B5EF4-FFF2-40B4-BE49-F238E27FC236}">
                <a16:creationId xmlns:a16="http://schemas.microsoft.com/office/drawing/2014/main" id="{DA77B2A9-73D0-41CC-AC9E-C09DD81C65FC}"/>
              </a:ext>
            </a:extLst>
          </p:cNvPr>
          <p:cNvSpPr/>
          <p:nvPr/>
        </p:nvSpPr>
        <p:spPr>
          <a:xfrm rot="10800000">
            <a:off x="10087791" y="2586445"/>
            <a:ext cx="398417" cy="326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61143D4-E270-491B-AE9C-0632974D5F0B}"/>
              </a:ext>
            </a:extLst>
          </p:cNvPr>
          <p:cNvSpPr txBox="1"/>
          <p:nvPr/>
        </p:nvSpPr>
        <p:spPr>
          <a:xfrm>
            <a:off x="10486208" y="2288692"/>
            <a:ext cx="1229542" cy="9227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Here’s the important code</a:t>
            </a:r>
          </a:p>
        </p:txBody>
      </p:sp>
    </p:spTree>
    <p:extLst>
      <p:ext uri="{BB962C8B-B14F-4D97-AF65-F5344CB8AC3E}">
        <p14:creationId xmlns:p14="http://schemas.microsoft.com/office/powerpoint/2010/main" val="1419929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vs. thread – getting a bit into the weeds</a:t>
            </a:r>
          </a:p>
        </p:txBody>
      </p:sp>
      <p:sp>
        <p:nvSpPr>
          <p:cNvPr id="3" name="Content Placeholder 2"/>
          <p:cNvSpPr>
            <a:spLocks noGrp="1"/>
          </p:cNvSpPr>
          <p:nvPr>
            <p:ph idx="1"/>
          </p:nvPr>
        </p:nvSpPr>
        <p:spPr>
          <a:xfrm>
            <a:off x="147344" y="1150706"/>
            <a:ext cx="11960872" cy="5277565"/>
          </a:xfrm>
        </p:spPr>
        <p:txBody>
          <a:bodyPr>
            <a:normAutofit lnSpcReduction="10000"/>
          </a:bodyPr>
          <a:lstStyle/>
          <a:p>
            <a:pPr lvl="1"/>
            <a:endParaRPr lang="en-US" dirty="0"/>
          </a:p>
          <a:p>
            <a:r>
              <a:rPr lang="en-US" dirty="0"/>
              <a:t>There is a subtle difference between processes &amp; threads:</a:t>
            </a:r>
          </a:p>
          <a:p>
            <a:pPr lvl="1"/>
            <a:r>
              <a:rPr lang="en-US" dirty="0"/>
              <a:t>TLP is what happens when two </a:t>
            </a:r>
            <a:r>
              <a:rPr lang="en-US" dirty="0">
                <a:solidFill>
                  <a:srgbClr val="0070C0"/>
                </a:solidFill>
              </a:rPr>
              <a:t>processes</a:t>
            </a:r>
            <a:r>
              <a:rPr lang="en-US" dirty="0"/>
              <a:t> such as </a:t>
            </a:r>
            <a:r>
              <a:rPr lang="en-US" dirty="0" err="1"/>
              <a:t>Matlab</a:t>
            </a:r>
            <a:r>
              <a:rPr lang="en-US" dirty="0"/>
              <a:t> and Microsoft Word run on the chip</a:t>
            </a:r>
          </a:p>
          <a:p>
            <a:pPr lvl="2"/>
            <a:r>
              <a:rPr lang="en-US" dirty="0"/>
              <a:t>Because two different processes, there are two different PCs</a:t>
            </a:r>
          </a:p>
          <a:p>
            <a:pPr lvl="1"/>
            <a:endParaRPr lang="en-US" dirty="0"/>
          </a:p>
          <a:p>
            <a:pPr lvl="1"/>
            <a:r>
              <a:rPr lang="en-US" dirty="0"/>
              <a:t>TLP: two (or even more) OpenMP or POSIX </a:t>
            </a:r>
            <a:r>
              <a:rPr lang="en-US" dirty="0">
                <a:solidFill>
                  <a:srgbClr val="0070C0"/>
                </a:solidFill>
              </a:rPr>
              <a:t>threads</a:t>
            </a:r>
            <a:r>
              <a:rPr lang="en-US" dirty="0"/>
              <a:t> simultaneously run on the chip</a:t>
            </a:r>
          </a:p>
          <a:p>
            <a:pPr lvl="2"/>
            <a:r>
              <a:rPr lang="en-US" dirty="0"/>
              <a:t>Because two different threads, there are </a:t>
            </a:r>
            <a:r>
              <a:rPr lang="en-US" dirty="0">
                <a:solidFill>
                  <a:srgbClr val="00B050"/>
                </a:solidFill>
              </a:rPr>
              <a:t>two different PCs</a:t>
            </a:r>
          </a:p>
          <a:p>
            <a:pPr lvl="2"/>
            <a:endParaRPr lang="en-US" dirty="0">
              <a:solidFill>
                <a:srgbClr val="00B050"/>
              </a:solidFill>
            </a:endParaRPr>
          </a:p>
          <a:p>
            <a:r>
              <a:rPr lang="en-US" dirty="0"/>
              <a:t>How similar: Both processes and threads are independent sequences of execution </a:t>
            </a:r>
          </a:p>
          <a:p>
            <a:pPr lvl="1"/>
            <a:endParaRPr lang="en-US" dirty="0"/>
          </a:p>
          <a:p>
            <a:r>
              <a:rPr lang="en-US" dirty="0"/>
              <a:t>How different: </a:t>
            </a:r>
          </a:p>
          <a:p>
            <a:pPr lvl="1"/>
            <a:r>
              <a:rPr lang="en-US" dirty="0"/>
              <a:t>Threads (of the same process) run in a </a:t>
            </a:r>
            <a:r>
              <a:rPr lang="en-US" dirty="0">
                <a:solidFill>
                  <a:srgbClr val="0070C0"/>
                </a:solidFill>
              </a:rPr>
              <a:t>shared memory space</a:t>
            </a:r>
          </a:p>
          <a:p>
            <a:pPr lvl="2"/>
            <a:r>
              <a:rPr lang="en-US" dirty="0"/>
              <a:t>This is how shared-memory parallel computing takes place. Like OpenMP</a:t>
            </a:r>
          </a:p>
          <a:p>
            <a:pPr lvl="1"/>
            <a:r>
              <a:rPr lang="en-US" dirty="0"/>
              <a:t>Processes run in </a:t>
            </a:r>
            <a:r>
              <a:rPr lang="en-US" dirty="0">
                <a:solidFill>
                  <a:srgbClr val="0070C0"/>
                </a:solidFill>
              </a:rPr>
              <a:t>separate memory spaces</a:t>
            </a:r>
          </a:p>
          <a:p>
            <a:pPr lvl="2"/>
            <a:r>
              <a:rPr lang="en-US" dirty="0"/>
              <a:t>This is how distributed-memory parallel computing takes place. Like MPI</a:t>
            </a:r>
            <a:r>
              <a:rPr lang="en-US" b="1" baseline="30000" dirty="0"/>
              <a:t>*</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06942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Summary</a:t>
            </a:r>
          </a:p>
        </p:txBody>
      </p:sp>
      <p:sp>
        <p:nvSpPr>
          <p:cNvPr id="3" name="Content Placeholder 2"/>
          <p:cNvSpPr>
            <a:spLocks noGrp="1"/>
          </p:cNvSpPr>
          <p:nvPr>
            <p:ph idx="1"/>
          </p:nvPr>
        </p:nvSpPr>
        <p:spPr/>
        <p:txBody>
          <a:bodyPr/>
          <a:lstStyle/>
          <a:p>
            <a:endParaRPr lang="en-US" sz="2000" dirty="0"/>
          </a:p>
          <a:p>
            <a:r>
              <a:rPr lang="en-US" sz="2000" dirty="0"/>
              <a:t>Stage 1 sets up the events needed to time the execution of the program</a:t>
            </a:r>
          </a:p>
          <a:p>
            <a:endParaRPr lang="en-US" sz="2000" dirty="0"/>
          </a:p>
          <a:p>
            <a:r>
              <a:rPr lang="en-US" sz="2000" dirty="0"/>
              <a:t>Stage 2 allocates page-locked memory on the host side so that we can fall back on asynchronous memory copy operations between host and device</a:t>
            </a:r>
          </a:p>
          <a:p>
            <a:endParaRPr lang="en-US" sz="2000" dirty="0"/>
          </a:p>
          <a:p>
            <a:r>
              <a:rPr lang="en-US" sz="2000" dirty="0"/>
              <a:t>Stage 3 enqueues the set of GPU operations that need to be undertaken (the “</a:t>
            </a:r>
            <a:r>
              <a:rPr lang="en-US" sz="2000" dirty="0" err="1"/>
              <a:t>chunkification</a:t>
            </a:r>
            <a:r>
              <a:rPr lang="en-US" sz="2000" dirty="0"/>
              <a:t>”)</a:t>
            </a:r>
          </a:p>
          <a:p>
            <a:endParaRPr lang="en-US" sz="2000" dirty="0"/>
          </a:p>
          <a:p>
            <a:r>
              <a:rPr lang="en-US" sz="2000" dirty="0"/>
              <a:t>Stage 4 needed for timing reporting</a:t>
            </a:r>
          </a:p>
          <a:p>
            <a:endParaRPr lang="en-US" sz="2000" dirty="0"/>
          </a:p>
          <a:p>
            <a:r>
              <a:rPr lang="en-US" sz="2000" dirty="0"/>
              <a:t>Stage 5: clean up time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39553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1, Summary</a:t>
            </a:r>
            <a:endParaRPr lang="en-US" sz="2000" dirty="0"/>
          </a:p>
        </p:txBody>
      </p:sp>
      <p:sp>
        <p:nvSpPr>
          <p:cNvPr id="3" name="Content Placeholder 2"/>
          <p:cNvSpPr>
            <a:spLocks noGrp="1"/>
          </p:cNvSpPr>
          <p:nvPr>
            <p:ph idx="1"/>
          </p:nvPr>
        </p:nvSpPr>
        <p:spPr/>
        <p:txBody>
          <a:bodyPr>
            <a:normAutofit/>
          </a:bodyPr>
          <a:lstStyle/>
          <a:p>
            <a:endParaRPr lang="en-US" sz="1900" dirty="0"/>
          </a:p>
          <a:p>
            <a:r>
              <a:rPr lang="en-US" sz="1900" dirty="0"/>
              <a:t>Note that Example 1 only dealt w/ handling a very large problem via </a:t>
            </a:r>
            <a:r>
              <a:rPr lang="en-US" sz="1800" dirty="0"/>
              <a:t>“</a:t>
            </a:r>
            <a:r>
              <a:rPr lang="en-US" sz="1800" dirty="0" err="1"/>
              <a:t>chunkification</a:t>
            </a:r>
            <a:r>
              <a:rPr lang="en-US" sz="1800" dirty="0"/>
              <a:t>”</a:t>
            </a:r>
            <a:endParaRPr lang="en-US" sz="1900" dirty="0"/>
          </a:p>
          <a:p>
            <a:pPr lvl="1"/>
            <a:endParaRPr lang="en-US" sz="1600" dirty="0"/>
          </a:p>
          <a:p>
            <a:pPr lvl="1"/>
            <a:endParaRPr lang="en-US" sz="1600" dirty="0"/>
          </a:p>
          <a:p>
            <a:pPr lvl="1"/>
            <a:endParaRPr lang="en-US" sz="1600" dirty="0"/>
          </a:p>
          <a:p>
            <a:r>
              <a:rPr lang="en-US" sz="2000" dirty="0"/>
              <a:t>“</a:t>
            </a:r>
            <a:r>
              <a:rPr lang="en-US" sz="2000" dirty="0" err="1"/>
              <a:t>chunkification</a:t>
            </a:r>
            <a:r>
              <a:rPr lang="en-US" sz="2000" dirty="0"/>
              <a:t>” somewhat similar to “tiling”</a:t>
            </a:r>
          </a:p>
          <a:p>
            <a:pPr lvl="1"/>
            <a:endParaRPr lang="en-US" sz="1600" dirty="0"/>
          </a:p>
          <a:p>
            <a:pPr lvl="1"/>
            <a:endParaRPr lang="en-US" sz="1600" dirty="0"/>
          </a:p>
          <a:p>
            <a:pPr lvl="1"/>
            <a:endParaRPr lang="en-US" sz="1600" dirty="0"/>
          </a:p>
          <a:p>
            <a:r>
              <a:rPr lang="en-US" sz="2000" dirty="0"/>
              <a:t>However, </a:t>
            </a:r>
          </a:p>
          <a:p>
            <a:pPr lvl="1"/>
            <a:r>
              <a:rPr lang="en-US" sz="1600" dirty="0"/>
              <a:t>“tiling” is something that happens exclusively </a:t>
            </a:r>
            <a:r>
              <a:rPr lang="en-US" sz="1600" dirty="0">
                <a:solidFill>
                  <a:srgbClr val="0070C0"/>
                </a:solidFill>
              </a:rPr>
              <a:t>on the device</a:t>
            </a:r>
            <a:r>
              <a:rPr lang="en-US" sz="1600" dirty="0"/>
              <a:t> (from global to shared memory). </a:t>
            </a:r>
          </a:p>
          <a:p>
            <a:pPr lvl="1"/>
            <a:r>
              <a:rPr lang="en-US" sz="1600" dirty="0"/>
              <a:t>“</a:t>
            </a:r>
            <a:r>
              <a:rPr lang="en-US" sz="1600" dirty="0" err="1"/>
              <a:t>chunkification</a:t>
            </a:r>
            <a:r>
              <a:rPr lang="en-US" sz="1600" dirty="0"/>
              <a:t>” happens </a:t>
            </a:r>
            <a:r>
              <a:rPr lang="en-US" sz="1600" dirty="0">
                <a:solidFill>
                  <a:srgbClr val="0070C0"/>
                </a:solidFill>
              </a:rPr>
              <a:t>on the host</a:t>
            </a:r>
          </a:p>
          <a:p>
            <a:pPr lvl="1"/>
            <a:endParaRPr lang="en-US" sz="1600" dirty="0"/>
          </a:p>
          <a:p>
            <a:endParaRPr lang="en-US" sz="2000" dirty="0"/>
          </a:p>
          <a:p>
            <a:r>
              <a:rPr lang="en-US" sz="2000" dirty="0"/>
              <a:t>Next goal: using streams to gain speed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5055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3C830-5863-4954-BF92-F1CFCCD05771}"/>
              </a:ext>
            </a:extLst>
          </p:cNvPr>
          <p:cNvSpPr>
            <a:spLocks noGrp="1"/>
          </p:cNvSpPr>
          <p:nvPr>
            <p:ph type="title"/>
          </p:nvPr>
        </p:nvSpPr>
        <p:spPr/>
        <p:txBody>
          <a:bodyPr>
            <a:normAutofit/>
          </a:bodyPr>
          <a:lstStyle/>
          <a:p>
            <a:r>
              <a:rPr lang="en-US" dirty="0"/>
              <a:t>Warmup slide: Using streams is similar to pipelining (from ILP)</a:t>
            </a:r>
          </a:p>
        </p:txBody>
      </p:sp>
      <p:sp>
        <p:nvSpPr>
          <p:cNvPr id="4" name="Slide Number Placeholder 3">
            <a:extLst>
              <a:ext uri="{FF2B5EF4-FFF2-40B4-BE49-F238E27FC236}">
                <a16:creationId xmlns:a16="http://schemas.microsoft.com/office/drawing/2014/main" id="{622F519D-AF2B-4BB5-8DE6-3967F7B665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788D98DE-054E-4835-A7DF-8F587E6B4551}"/>
                  </a:ext>
                </a:extLst>
              </p:cNvPr>
              <p:cNvSpPr>
                <a:spLocks noGrp="1"/>
              </p:cNvSpPr>
              <p:nvPr>
                <p:ph type="body" sz="quarter" idx="13"/>
              </p:nvPr>
            </p:nvSpPr>
            <p:spPr/>
            <p:txBody>
              <a:bodyPr/>
              <a:lstStyle/>
              <a:p>
                <a:r>
                  <a:rPr lang="en-US" dirty="0"/>
                  <a:t>[https://techdecoded.intel.io/resources/understanding-the-instruction-pipeline/#gs.665w4j]</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9" name="Text Placeholder 8">
                <a:extLst>
                  <a:ext uri="{FF2B5EF4-FFF2-40B4-BE49-F238E27FC236}">
                    <a16:creationId xmlns:a16="http://schemas.microsoft.com/office/drawing/2014/main" id="{788D98DE-054E-4835-A7DF-8F587E6B4551}"/>
                  </a:ext>
                </a:extLst>
              </p:cNvPr>
              <p:cNvSpPr>
                <a:spLocks noGrp="1" noRot="1" noChangeAspect="1" noMove="1" noResize="1" noEditPoints="1" noAdjustHandles="1" noChangeArrowheads="1" noChangeShapeType="1" noTextEdit="1"/>
              </p:cNvSpPr>
              <p:nvPr>
                <p:ph type="body" sz="quarter" idx="13"/>
              </p:nvPr>
            </p:nvSpPr>
            <p:spPr>
              <a:blipFill>
                <a:blip r:embed="rId2"/>
                <a:stretch>
                  <a:fillRect b="-2647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4F3FF572-6FF4-47E4-A66A-A87F14633B16}"/>
              </a:ext>
            </a:extLst>
          </p:cNvPr>
          <p:cNvSpPr txBox="1"/>
          <p:nvPr/>
        </p:nvSpPr>
        <p:spPr>
          <a:xfrm>
            <a:off x="220979" y="2254834"/>
            <a:ext cx="158505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pipelining:</a:t>
            </a:r>
          </a:p>
        </p:txBody>
      </p:sp>
      <p:sp>
        <p:nvSpPr>
          <p:cNvPr id="12" name="TextBox 11">
            <a:extLst>
              <a:ext uri="{FF2B5EF4-FFF2-40B4-BE49-F238E27FC236}">
                <a16:creationId xmlns:a16="http://schemas.microsoft.com/office/drawing/2014/main" id="{A4FC24B9-5971-488E-897F-4FB51DDE6B06}"/>
              </a:ext>
            </a:extLst>
          </p:cNvPr>
          <p:cNvSpPr txBox="1"/>
          <p:nvPr/>
        </p:nvSpPr>
        <p:spPr>
          <a:xfrm>
            <a:off x="266699" y="5152218"/>
            <a:ext cx="171450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With pipelining:</a:t>
            </a:r>
          </a:p>
        </p:txBody>
      </p:sp>
      <p:sp>
        <p:nvSpPr>
          <p:cNvPr id="13" name="Arrow: Right 12">
            <a:extLst>
              <a:ext uri="{FF2B5EF4-FFF2-40B4-BE49-F238E27FC236}">
                <a16:creationId xmlns:a16="http://schemas.microsoft.com/office/drawing/2014/main" id="{A92DA868-A3A9-4A8D-B9B0-4A7BD7757352}"/>
              </a:ext>
            </a:extLst>
          </p:cNvPr>
          <p:cNvSpPr/>
          <p:nvPr/>
        </p:nvSpPr>
        <p:spPr>
          <a:xfrm>
            <a:off x="1699260" y="2328090"/>
            <a:ext cx="335280" cy="283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row: Right 13">
            <a:extLst>
              <a:ext uri="{FF2B5EF4-FFF2-40B4-BE49-F238E27FC236}">
                <a16:creationId xmlns:a16="http://schemas.microsoft.com/office/drawing/2014/main" id="{0BED6DBC-4995-462E-B2AE-9980E290ABB0}"/>
              </a:ext>
            </a:extLst>
          </p:cNvPr>
          <p:cNvSpPr/>
          <p:nvPr/>
        </p:nvSpPr>
        <p:spPr>
          <a:xfrm>
            <a:off x="2004060" y="5216070"/>
            <a:ext cx="335280" cy="283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35DC5EDA-2AC4-454B-AD0E-7166C74DA079}"/>
              </a:ext>
            </a:extLst>
          </p:cNvPr>
          <p:cNvGrpSpPr/>
          <p:nvPr/>
        </p:nvGrpSpPr>
        <p:grpSpPr>
          <a:xfrm>
            <a:off x="2942026" y="1028724"/>
            <a:ext cx="5635013" cy="2167107"/>
            <a:chOff x="2942026" y="1028724"/>
            <a:chExt cx="5635013" cy="2167107"/>
          </a:xfrm>
        </p:grpSpPr>
        <p:pic>
          <p:nvPicPr>
            <p:cNvPr id="6" name="Picture 5">
              <a:extLst>
                <a:ext uri="{FF2B5EF4-FFF2-40B4-BE49-F238E27FC236}">
                  <a16:creationId xmlns:a16="http://schemas.microsoft.com/office/drawing/2014/main" id="{3284DB0F-CB5B-452A-98A0-FBAD83B3CE04}"/>
                </a:ext>
              </a:extLst>
            </p:cNvPr>
            <p:cNvPicPr>
              <a:picLocks noChangeAspect="1"/>
            </p:cNvPicPr>
            <p:nvPr/>
          </p:nvPicPr>
          <p:blipFill rotWithShape="1">
            <a:blip r:embed="rId3"/>
            <a:srcRect t="3305"/>
            <a:stretch/>
          </p:blipFill>
          <p:spPr>
            <a:xfrm>
              <a:off x="2942026" y="1192218"/>
              <a:ext cx="5635013" cy="2003613"/>
            </a:xfrm>
            <a:prstGeom prst="rect">
              <a:avLst/>
            </a:prstGeom>
          </p:spPr>
        </p:pic>
        <p:sp>
          <p:nvSpPr>
            <p:cNvPr id="15" name="TextBox 14">
              <a:extLst>
                <a:ext uri="{FF2B5EF4-FFF2-40B4-BE49-F238E27FC236}">
                  <a16:creationId xmlns:a16="http://schemas.microsoft.com/office/drawing/2014/main" id="{EA423D6B-78E7-42C6-A5B5-6C74642F9760}"/>
                </a:ext>
              </a:extLst>
            </p:cNvPr>
            <p:cNvSpPr txBox="1"/>
            <p:nvPr/>
          </p:nvSpPr>
          <p:spPr>
            <a:xfrm>
              <a:off x="5759532" y="1028724"/>
              <a:ext cx="641713" cy="33855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Cycle</a:t>
              </a:r>
            </a:p>
          </p:txBody>
        </p:sp>
      </p:grpSp>
      <p:grpSp>
        <p:nvGrpSpPr>
          <p:cNvPr id="5" name="Group 4">
            <a:extLst>
              <a:ext uri="{FF2B5EF4-FFF2-40B4-BE49-F238E27FC236}">
                <a16:creationId xmlns:a16="http://schemas.microsoft.com/office/drawing/2014/main" id="{7FB12E7A-AF30-4735-8A70-B7BA98DC5D81}"/>
              </a:ext>
            </a:extLst>
          </p:cNvPr>
          <p:cNvGrpSpPr/>
          <p:nvPr/>
        </p:nvGrpSpPr>
        <p:grpSpPr>
          <a:xfrm>
            <a:off x="3781696" y="3781982"/>
            <a:ext cx="3364595" cy="2260168"/>
            <a:chOff x="3781696" y="3781982"/>
            <a:chExt cx="3364595" cy="2260168"/>
          </a:xfrm>
        </p:grpSpPr>
        <p:pic>
          <p:nvPicPr>
            <p:cNvPr id="8" name="Picture 7">
              <a:extLst>
                <a:ext uri="{FF2B5EF4-FFF2-40B4-BE49-F238E27FC236}">
                  <a16:creationId xmlns:a16="http://schemas.microsoft.com/office/drawing/2014/main" id="{E26A0F4C-2336-446F-916C-C63B6FB84A24}"/>
                </a:ext>
              </a:extLst>
            </p:cNvPr>
            <p:cNvPicPr>
              <a:picLocks noChangeAspect="1"/>
            </p:cNvPicPr>
            <p:nvPr/>
          </p:nvPicPr>
          <p:blipFill rotWithShape="1">
            <a:blip r:embed="rId4"/>
            <a:srcRect t="5341"/>
            <a:stretch/>
          </p:blipFill>
          <p:spPr>
            <a:xfrm>
              <a:off x="3781696" y="3951259"/>
              <a:ext cx="3364595" cy="2090891"/>
            </a:xfrm>
            <a:prstGeom prst="rect">
              <a:avLst/>
            </a:prstGeom>
          </p:spPr>
        </p:pic>
        <p:sp>
          <p:nvSpPr>
            <p:cNvPr id="16" name="TextBox 15">
              <a:extLst>
                <a:ext uri="{FF2B5EF4-FFF2-40B4-BE49-F238E27FC236}">
                  <a16:creationId xmlns:a16="http://schemas.microsoft.com/office/drawing/2014/main" id="{3FCA4C1B-AC82-4513-9352-0200DBD703F9}"/>
                </a:ext>
              </a:extLst>
            </p:cNvPr>
            <p:cNvSpPr txBox="1"/>
            <p:nvPr/>
          </p:nvSpPr>
          <p:spPr>
            <a:xfrm>
              <a:off x="5438675" y="3781982"/>
              <a:ext cx="641713" cy="33855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Cycle</a:t>
              </a:r>
            </a:p>
          </p:txBody>
        </p:sp>
      </p:grpSp>
      <p:sp>
        <p:nvSpPr>
          <p:cNvPr id="17" name="TextBox 16">
            <a:extLst>
              <a:ext uri="{FF2B5EF4-FFF2-40B4-BE49-F238E27FC236}">
                <a16:creationId xmlns:a16="http://schemas.microsoft.com/office/drawing/2014/main" id="{5354D444-C277-47F6-9D0F-97C8311C5274}"/>
              </a:ext>
            </a:extLst>
          </p:cNvPr>
          <p:cNvSpPr txBox="1"/>
          <p:nvPr/>
        </p:nvSpPr>
        <p:spPr>
          <a:xfrm>
            <a:off x="8483599" y="4390218"/>
            <a:ext cx="1917701"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Pipelining: The </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CU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takes care of business, with some early help from the </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compiler</a:t>
            </a:r>
          </a:p>
        </p:txBody>
      </p:sp>
      <p:cxnSp>
        <p:nvCxnSpPr>
          <p:cNvPr id="10" name="Straight Arrow Connector 9">
            <a:extLst>
              <a:ext uri="{FF2B5EF4-FFF2-40B4-BE49-F238E27FC236}">
                <a16:creationId xmlns:a16="http://schemas.microsoft.com/office/drawing/2014/main" id="{C8FE7165-E466-4FBF-85CD-07C9FCFD5E8C}"/>
              </a:ext>
            </a:extLst>
          </p:cNvPr>
          <p:cNvCxnSpPr/>
          <p:nvPr/>
        </p:nvCxnSpPr>
        <p:spPr>
          <a:xfrm>
            <a:off x="3682314" y="3429000"/>
            <a:ext cx="5008605"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2E8CED1-4694-45AB-97BC-D50F54BFD490}"/>
              </a:ext>
            </a:extLst>
          </p:cNvPr>
          <p:cNvSpPr txBox="1"/>
          <p:nvPr/>
        </p:nvSpPr>
        <p:spPr>
          <a:xfrm>
            <a:off x="8732972" y="3259723"/>
            <a:ext cx="2421060" cy="33855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Passing of time…</a:t>
            </a:r>
          </a:p>
        </p:txBody>
      </p:sp>
      <p:cxnSp>
        <p:nvCxnSpPr>
          <p:cNvPr id="19" name="Straight Arrow Connector 18">
            <a:extLst>
              <a:ext uri="{FF2B5EF4-FFF2-40B4-BE49-F238E27FC236}">
                <a16:creationId xmlns:a16="http://schemas.microsoft.com/office/drawing/2014/main" id="{3D04C22E-7C9A-4959-BBB5-9C8F468F7312}"/>
              </a:ext>
            </a:extLst>
          </p:cNvPr>
          <p:cNvCxnSpPr>
            <a:cxnSpLocks/>
          </p:cNvCxnSpPr>
          <p:nvPr/>
        </p:nvCxnSpPr>
        <p:spPr>
          <a:xfrm>
            <a:off x="3896129" y="6084592"/>
            <a:ext cx="325016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FE71736-C9DC-40C9-8827-497690A414D0}"/>
              </a:ext>
            </a:extLst>
          </p:cNvPr>
          <p:cNvSpPr txBox="1"/>
          <p:nvPr/>
        </p:nvSpPr>
        <p:spPr>
          <a:xfrm>
            <a:off x="7273069" y="5915315"/>
            <a:ext cx="2421060" cy="33855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Passing of time…</a:t>
            </a:r>
          </a:p>
        </p:txBody>
      </p:sp>
    </p:spTree>
    <p:extLst>
      <p:ext uri="{BB962C8B-B14F-4D97-AF65-F5344CB8AC3E}">
        <p14:creationId xmlns:p14="http://schemas.microsoft.com/office/powerpoint/2010/main" val="19750179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Gaining speed through concurrency. Looks like “manual pipelining”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p:cNvSpPr>
                <a:spLocks noGrp="1"/>
              </p:cNvSpPr>
              <p:nvPr>
                <p:ph type="body" sz="quarter" idx="13"/>
              </p:nvPr>
            </p:nvSpPr>
            <p:spPr>
              <a:xfrm>
                <a:off x="147344" y="6525676"/>
                <a:ext cx="1029523" cy="205819"/>
              </a:xfrm>
            </p:spPr>
            <p:txBody>
              <a:bodyPr/>
              <a:lstStyle/>
              <a:p>
                <a:r>
                  <a:rPr lang="en-US" dirty="0"/>
                  <a:t>[Justin </a:t>
                </a:r>
                <a:r>
                  <a:rPr lang="en-US" dirty="0" err="1"/>
                  <a:t>Luitjens</a:t>
                </a:r>
                <a:r>
                  <a:rPr lang="en-US" dirty="0"/>
                  <a:t> - 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6" name="Text Placeholder 5"/>
              <p:cNvSpPr>
                <a:spLocks noGrp="1" noRot="1" noChangeAspect="1" noMove="1" noResize="1" noEditPoints="1" noAdjustHandles="1" noChangeArrowheads="1" noChangeShapeType="1" noTextEdit="1"/>
              </p:cNvSpPr>
              <p:nvPr>
                <p:ph type="body" sz="quarter" idx="13"/>
              </p:nvPr>
            </p:nvSpPr>
            <p:spPr>
              <a:xfrm>
                <a:off x="147344" y="6525676"/>
                <a:ext cx="1029523" cy="205819"/>
              </a:xfrm>
              <a:blipFill>
                <a:blip r:embed="rId2"/>
                <a:stretch>
                  <a:fillRect/>
                </a:stretch>
              </a:blipFill>
            </p:spPr>
            <p:txBody>
              <a:bodyPr/>
              <a:lstStyle/>
              <a:p>
                <a:r>
                  <a:rPr lang="en-US">
                    <a:noFill/>
                  </a:rPr>
                  <a:t> </a:t>
                </a:r>
              </a:p>
            </p:txBody>
          </p:sp>
        </mc:Fallback>
      </mc:AlternateContent>
      <p:sp>
        <p:nvSpPr>
          <p:cNvPr id="7" name="object 96"/>
          <p:cNvSpPr txBox="1"/>
          <p:nvPr/>
        </p:nvSpPr>
        <p:spPr>
          <a:xfrm>
            <a:off x="456865" y="1550559"/>
            <a:ext cx="3660302" cy="320601"/>
          </a:xfrm>
          <a:prstGeom prst="rect">
            <a:avLst/>
          </a:prstGeom>
        </p:spPr>
        <p:txBody>
          <a:bodyPr vert="horz" wrap="square" lIns="0" tIns="12700" rIns="0" bIns="0" rtlCol="0">
            <a:spAutoFit/>
          </a:bodyPr>
          <a:lstStyle/>
          <a:p>
            <a:pPr marL="243840" marR="0" lvl="0" indent="-231140" algn="l" defTabSz="914400" rtl="0" eaLnBrk="1" fontAlgn="auto" latinLnBrk="0" hangingPunct="1">
              <a:lnSpc>
                <a:spcPct val="100000"/>
              </a:lnSpc>
              <a:spcBef>
                <a:spcPts val="100"/>
              </a:spcBef>
              <a:spcAft>
                <a:spcPts val="0"/>
              </a:spcAft>
              <a:buClrTx/>
              <a:buSzPct val="108333"/>
              <a:buFont typeface="Wingdings"/>
              <a:buChar char=""/>
              <a:tabLst>
                <a:tab pos="244475" algn="l"/>
              </a:tabLst>
              <a:defRPr/>
            </a:pPr>
            <a:r>
              <a:rPr kumimoji="0" lang="en-US" sz="2000" b="0" i="0" u="none" strike="noStrike" kern="1200" cap="none" spc="0" normalizeH="0" baseline="0" noProof="0" dirty="0">
                <a:ln>
                  <a:noFill/>
                </a:ln>
                <a:solidFill>
                  <a:prstClr val="black"/>
                </a:solidFill>
                <a:effectLst/>
                <a:uLnTx/>
                <a:uFillTx/>
                <a:latin typeface="Trebuchet MS"/>
                <a:ea typeface="+mn-ea"/>
                <a:cs typeface="Trebuchet MS"/>
              </a:rPr>
              <a:t>No concurrency</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12" name="object 101"/>
          <p:cNvSpPr/>
          <p:nvPr/>
        </p:nvSpPr>
        <p:spPr>
          <a:xfrm>
            <a:off x="2638425" y="1939988"/>
            <a:ext cx="1425575" cy="192405"/>
          </a:xfrm>
          <a:custGeom>
            <a:avLst/>
            <a:gdLst/>
            <a:ahLst/>
            <a:cxnLst/>
            <a:rect l="l" t="t" r="r" b="b"/>
            <a:pathLst>
              <a:path w="1425575" h="192405">
                <a:moveTo>
                  <a:pt x="0" y="192087"/>
                </a:moveTo>
                <a:lnTo>
                  <a:pt x="1425575" y="192087"/>
                </a:lnTo>
                <a:lnTo>
                  <a:pt x="1425575"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 name="object 102"/>
          <p:cNvSpPr/>
          <p:nvPr/>
        </p:nvSpPr>
        <p:spPr>
          <a:xfrm>
            <a:off x="2638425" y="1939988"/>
            <a:ext cx="1425575" cy="192405"/>
          </a:xfrm>
          <a:custGeom>
            <a:avLst/>
            <a:gdLst/>
            <a:ahLst/>
            <a:cxnLst/>
            <a:rect l="l" t="t" r="r" b="b"/>
            <a:pathLst>
              <a:path w="1425575" h="192405">
                <a:moveTo>
                  <a:pt x="0" y="192087"/>
                </a:moveTo>
                <a:lnTo>
                  <a:pt x="1425575" y="192087"/>
                </a:lnTo>
                <a:lnTo>
                  <a:pt x="1425575"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 name="object 103"/>
          <p:cNvSpPr txBox="1"/>
          <p:nvPr/>
        </p:nvSpPr>
        <p:spPr>
          <a:xfrm>
            <a:off x="2638425" y="1944369"/>
            <a:ext cx="1425575" cy="177800"/>
          </a:xfrm>
          <a:prstGeom prst="rect">
            <a:avLst/>
          </a:prstGeom>
        </p:spPr>
        <p:txBody>
          <a:bodyPr vert="horz" wrap="square" lIns="0" tIns="12065" rIns="0" bIns="0" rtlCol="0">
            <a:spAutoFit/>
          </a:bodyPr>
          <a:lstStyle/>
          <a:p>
            <a:pPr marL="27368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prstClr val="black"/>
                </a:solidFill>
                <a:effectLst/>
                <a:uLnTx/>
                <a:uFillTx/>
                <a:latin typeface="Arial"/>
                <a:ea typeface="+mn-ea"/>
                <a:cs typeface="Arial"/>
              </a:rPr>
              <a:t>Kernel </a:t>
            </a:r>
            <a:r>
              <a:rPr kumimoji="0" sz="1000" b="0" i="0" u="none" strike="noStrike" kern="1200" cap="none" spc="-10" normalizeH="0" baseline="0" noProof="0" dirty="0">
                <a:ln>
                  <a:noFill/>
                </a:ln>
                <a:solidFill>
                  <a:prstClr val="black"/>
                </a:solidFill>
                <a:effectLst/>
                <a:uLnTx/>
                <a:uFillTx/>
                <a:latin typeface="Arial"/>
                <a:ea typeface="+mn-ea"/>
                <a:cs typeface="Arial"/>
              </a:rPr>
              <a:t>&lt;&lt;&lt;</a:t>
            </a:r>
            <a:r>
              <a:rPr kumimoji="0" sz="1000" b="0" i="0" u="none" strike="noStrike" kern="1200" cap="none" spc="0" normalizeH="0" baseline="0" noProof="0" dirty="0">
                <a:ln>
                  <a:noFill/>
                </a:ln>
                <a:solidFill>
                  <a:prstClr val="black"/>
                </a:solidFill>
                <a:effectLst/>
                <a:uLnTx/>
                <a:uFillTx/>
                <a:latin typeface="Arial"/>
                <a:ea typeface="+mn-ea"/>
                <a:cs typeface="Arial"/>
              </a:rPr>
              <a:t> </a:t>
            </a:r>
            <a:r>
              <a:rPr kumimoji="0" sz="1000" b="0" i="0" u="none" strike="noStrike" kern="1200" cap="none" spc="-10" normalizeH="0" baseline="0" noProof="0" dirty="0">
                <a:ln>
                  <a:noFill/>
                </a:ln>
                <a:solidFill>
                  <a:prstClr val="black"/>
                </a:solidFill>
                <a:effectLst/>
                <a:uLnTx/>
                <a:uFillTx/>
                <a:latin typeface="Arial"/>
                <a:ea typeface="+mn-ea"/>
                <a:cs typeface="Arial"/>
              </a:rPr>
              <a:t>&gt;&gt;&gt;</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15" name="object 104"/>
          <p:cNvSpPr/>
          <p:nvPr/>
        </p:nvSpPr>
        <p:spPr>
          <a:xfrm>
            <a:off x="1208138" y="1939925"/>
            <a:ext cx="1425575" cy="190500"/>
          </a:xfrm>
          <a:custGeom>
            <a:avLst/>
            <a:gdLst/>
            <a:ahLst/>
            <a:cxnLst/>
            <a:rect l="l" t="t" r="r" b="b"/>
            <a:pathLst>
              <a:path w="1425575" h="190500">
                <a:moveTo>
                  <a:pt x="0" y="190500"/>
                </a:moveTo>
                <a:lnTo>
                  <a:pt x="1425575" y="190500"/>
                </a:lnTo>
                <a:lnTo>
                  <a:pt x="1425575" y="0"/>
                </a:lnTo>
                <a:lnTo>
                  <a:pt x="0" y="0"/>
                </a:lnTo>
                <a:lnTo>
                  <a:pt x="0" y="190500"/>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 name="object 105"/>
          <p:cNvSpPr/>
          <p:nvPr/>
        </p:nvSpPr>
        <p:spPr>
          <a:xfrm>
            <a:off x="1208138" y="1939925"/>
            <a:ext cx="1425575" cy="190500"/>
          </a:xfrm>
          <a:custGeom>
            <a:avLst/>
            <a:gdLst/>
            <a:ahLst/>
            <a:cxnLst/>
            <a:rect l="l" t="t" r="r" b="b"/>
            <a:pathLst>
              <a:path w="1425575" h="190500">
                <a:moveTo>
                  <a:pt x="0" y="190500"/>
                </a:moveTo>
                <a:lnTo>
                  <a:pt x="1425575" y="190500"/>
                </a:lnTo>
                <a:lnTo>
                  <a:pt x="1425575" y="0"/>
                </a:lnTo>
                <a:lnTo>
                  <a:pt x="0" y="0"/>
                </a:lnTo>
                <a:lnTo>
                  <a:pt x="0" y="190500"/>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 name="object 106"/>
          <p:cNvSpPr txBox="1"/>
          <p:nvPr/>
        </p:nvSpPr>
        <p:spPr>
          <a:xfrm>
            <a:off x="1208138" y="1959101"/>
            <a:ext cx="1425575" cy="136576"/>
          </a:xfrm>
          <a:prstGeom prst="rect">
            <a:avLst/>
          </a:prstGeom>
        </p:spPr>
        <p:txBody>
          <a:bodyPr vert="horz" wrap="square" lIns="0" tIns="13335" rIns="0" bIns="0" rtlCol="0">
            <a:spAutoFit/>
          </a:bodyPr>
          <a:lstStyle/>
          <a:p>
            <a:pPr marL="13462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cudaMemcpyAsync(HD)</a:t>
            </a:r>
            <a:endParaRPr kumimoji="0" sz="800" b="0" i="0" u="none" strike="noStrike" kern="1200" cap="none" spc="0" normalizeH="0" baseline="0" noProof="0" dirty="0">
              <a:ln>
                <a:noFill/>
              </a:ln>
              <a:solidFill>
                <a:prstClr val="black"/>
              </a:solidFill>
              <a:effectLst/>
              <a:uLnTx/>
              <a:uFillTx/>
              <a:latin typeface="Arial"/>
              <a:ea typeface="+mn-ea"/>
              <a:cs typeface="Arial"/>
            </a:endParaRPr>
          </a:p>
        </p:txBody>
      </p:sp>
      <p:sp>
        <p:nvSpPr>
          <p:cNvPr id="18" name="object 107"/>
          <p:cNvSpPr/>
          <p:nvPr/>
        </p:nvSpPr>
        <p:spPr>
          <a:xfrm>
            <a:off x="4068826" y="1939988"/>
            <a:ext cx="1425575" cy="192405"/>
          </a:xfrm>
          <a:custGeom>
            <a:avLst/>
            <a:gdLst/>
            <a:ahLst/>
            <a:cxnLst/>
            <a:rect l="l" t="t" r="r" b="b"/>
            <a:pathLst>
              <a:path w="1425575" h="192405">
                <a:moveTo>
                  <a:pt x="0" y="192087"/>
                </a:moveTo>
                <a:lnTo>
                  <a:pt x="1425575" y="192087"/>
                </a:lnTo>
                <a:lnTo>
                  <a:pt x="1425575"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 name="object 108"/>
          <p:cNvSpPr/>
          <p:nvPr/>
        </p:nvSpPr>
        <p:spPr>
          <a:xfrm>
            <a:off x="4068826" y="1939988"/>
            <a:ext cx="1425575" cy="192405"/>
          </a:xfrm>
          <a:custGeom>
            <a:avLst/>
            <a:gdLst/>
            <a:ahLst/>
            <a:cxnLst/>
            <a:rect l="l" t="t" r="r" b="b"/>
            <a:pathLst>
              <a:path w="1425575" h="192405">
                <a:moveTo>
                  <a:pt x="0" y="192087"/>
                </a:moveTo>
                <a:lnTo>
                  <a:pt x="1425575" y="192087"/>
                </a:lnTo>
                <a:lnTo>
                  <a:pt x="1425575"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object 109"/>
          <p:cNvSpPr txBox="1"/>
          <p:nvPr/>
        </p:nvSpPr>
        <p:spPr>
          <a:xfrm>
            <a:off x="4068826" y="1959610"/>
            <a:ext cx="1425575" cy="136576"/>
          </a:xfrm>
          <a:prstGeom prst="rect">
            <a:avLst/>
          </a:prstGeom>
        </p:spPr>
        <p:txBody>
          <a:bodyPr vert="horz" wrap="square" lIns="0" tIns="13335" rIns="0" bIns="0" rtlCol="0">
            <a:spAutoFit/>
          </a:bodyPr>
          <a:lstStyle/>
          <a:p>
            <a:pPr marL="13462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cudaMemcpyAsync(DH)</a:t>
            </a:r>
            <a:endParaRPr kumimoji="0" sz="800" b="0" i="0" u="none" strike="noStrike" kern="1200" cap="none" spc="0" normalizeH="0" baseline="0" noProof="0" dirty="0">
              <a:ln>
                <a:noFill/>
              </a:ln>
              <a:solidFill>
                <a:prstClr val="black"/>
              </a:solidFill>
              <a:effectLst/>
              <a:uLnTx/>
              <a:uFillTx/>
              <a:latin typeface="Arial"/>
              <a:ea typeface="+mn-ea"/>
              <a:cs typeface="Arial"/>
            </a:endParaRPr>
          </a:p>
        </p:txBody>
      </p:sp>
      <p:grpSp>
        <p:nvGrpSpPr>
          <p:cNvPr id="202" name="Group 201">
            <a:extLst>
              <a:ext uri="{FF2B5EF4-FFF2-40B4-BE49-F238E27FC236}">
                <a16:creationId xmlns:a16="http://schemas.microsoft.com/office/drawing/2014/main" id="{8F03D9CD-AFAF-4AAC-A04D-F58318C37B07}"/>
              </a:ext>
            </a:extLst>
          </p:cNvPr>
          <p:cNvGrpSpPr/>
          <p:nvPr/>
        </p:nvGrpSpPr>
        <p:grpSpPr>
          <a:xfrm>
            <a:off x="1013460" y="2382393"/>
            <a:ext cx="4617213" cy="270627"/>
            <a:chOff x="1013460" y="2382393"/>
            <a:chExt cx="4617213" cy="270627"/>
          </a:xfrm>
        </p:grpSpPr>
        <p:cxnSp>
          <p:nvCxnSpPr>
            <p:cNvPr id="3" name="Straight Arrow Connector 2">
              <a:extLst>
                <a:ext uri="{FF2B5EF4-FFF2-40B4-BE49-F238E27FC236}">
                  <a16:creationId xmlns:a16="http://schemas.microsoft.com/office/drawing/2014/main" id="{75D6F3A3-EE52-4D85-A874-2D88A316C4AB}"/>
                </a:ext>
              </a:extLst>
            </p:cNvPr>
            <p:cNvCxnSpPr/>
            <p:nvPr/>
          </p:nvCxnSpPr>
          <p:spPr>
            <a:xfrm>
              <a:off x="1013460" y="2382393"/>
              <a:ext cx="4304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DB236DA9-E375-466D-BA49-32529E661E0F}"/>
                </a:ext>
              </a:extLst>
            </p:cNvPr>
            <p:cNvSpPr txBox="1"/>
            <p:nvPr/>
          </p:nvSpPr>
          <p:spPr>
            <a:xfrm>
              <a:off x="5043933" y="2391410"/>
              <a:ext cx="58674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rebuchet MS"/>
                  <a:ea typeface="+mn-ea"/>
                  <a:cs typeface="Trebuchet MS"/>
                </a:rPr>
                <a:t>Time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2" name="Group 221">
            <a:extLst>
              <a:ext uri="{FF2B5EF4-FFF2-40B4-BE49-F238E27FC236}">
                <a16:creationId xmlns:a16="http://schemas.microsoft.com/office/drawing/2014/main" id="{C3D5AB82-F060-4F6D-A805-8F909BF615DD}"/>
              </a:ext>
            </a:extLst>
          </p:cNvPr>
          <p:cNvGrpSpPr/>
          <p:nvPr/>
        </p:nvGrpSpPr>
        <p:grpSpPr>
          <a:xfrm>
            <a:off x="501065" y="2847133"/>
            <a:ext cx="5518735" cy="1566175"/>
            <a:chOff x="501065" y="2847133"/>
            <a:chExt cx="5518735" cy="1566175"/>
          </a:xfrm>
        </p:grpSpPr>
        <p:sp>
          <p:nvSpPr>
            <p:cNvPr id="8" name="object 97"/>
            <p:cNvSpPr txBox="1"/>
            <p:nvPr/>
          </p:nvSpPr>
          <p:spPr>
            <a:xfrm>
              <a:off x="501065" y="2847133"/>
              <a:ext cx="5518735" cy="320601"/>
            </a:xfrm>
            <a:prstGeom prst="rect">
              <a:avLst/>
            </a:prstGeom>
          </p:spPr>
          <p:txBody>
            <a:bodyPr vert="horz" wrap="square" lIns="0" tIns="12700" rIns="0" bIns="0" rtlCol="0">
              <a:spAutoFit/>
            </a:bodyPr>
            <a:lstStyle/>
            <a:p>
              <a:pPr marL="243840" marR="0" lvl="0" indent="-231140" algn="l" defTabSz="914400" rtl="0" eaLnBrk="1" fontAlgn="auto" latinLnBrk="0" hangingPunct="1">
                <a:lnSpc>
                  <a:spcPct val="100000"/>
                </a:lnSpc>
                <a:spcBef>
                  <a:spcPts val="100"/>
                </a:spcBef>
                <a:spcAft>
                  <a:spcPts val="0"/>
                </a:spcAft>
                <a:buClrTx/>
                <a:buSzPct val="108333"/>
                <a:buFont typeface="Wingdings"/>
                <a:buChar char=""/>
                <a:tabLst>
                  <a:tab pos="244475" algn="l"/>
                </a:tabLst>
                <a:defRPr/>
              </a:pPr>
              <a:r>
                <a:rPr kumimoji="0" sz="2000" b="0" i="0" u="none" strike="noStrike" kern="1200" cap="none" spc="-5" normalizeH="0" baseline="0" noProof="0" dirty="0">
                  <a:ln>
                    <a:noFill/>
                  </a:ln>
                  <a:solidFill>
                    <a:prstClr val="black"/>
                  </a:solidFill>
                  <a:effectLst/>
                  <a:uLnTx/>
                  <a:uFillTx/>
                  <a:latin typeface="Trebuchet MS"/>
                  <a:ea typeface="+mn-ea"/>
                  <a:cs typeface="Trebuchet MS"/>
                </a:rPr>
                <a:t>2-way concurrency</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56" name="object 145"/>
            <p:cNvSpPr/>
            <p:nvPr/>
          </p:nvSpPr>
          <p:spPr>
            <a:xfrm>
              <a:off x="3343275" y="3457638"/>
              <a:ext cx="355600" cy="189230"/>
            </a:xfrm>
            <a:custGeom>
              <a:avLst/>
              <a:gdLst/>
              <a:ahLst/>
              <a:cxnLst/>
              <a:rect l="l" t="t" r="r" b="b"/>
              <a:pathLst>
                <a:path w="355600" h="189229">
                  <a:moveTo>
                    <a:pt x="0" y="188849"/>
                  </a:moveTo>
                  <a:lnTo>
                    <a:pt x="355600" y="188849"/>
                  </a:lnTo>
                  <a:lnTo>
                    <a:pt x="355600" y="0"/>
                  </a:lnTo>
                  <a:lnTo>
                    <a:pt x="0" y="0"/>
                  </a:lnTo>
                  <a:lnTo>
                    <a:pt x="0" y="188849"/>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 name="object 146"/>
            <p:cNvSpPr/>
            <p:nvPr/>
          </p:nvSpPr>
          <p:spPr>
            <a:xfrm>
              <a:off x="3343275" y="3457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8" name="object 147"/>
            <p:cNvSpPr txBox="1"/>
            <p:nvPr/>
          </p:nvSpPr>
          <p:spPr>
            <a:xfrm>
              <a:off x="3343275" y="3477895"/>
              <a:ext cx="355600" cy="147955"/>
            </a:xfrm>
            <a:prstGeom prst="rect">
              <a:avLst/>
            </a:prstGeom>
          </p:spPr>
          <p:txBody>
            <a:bodyPr vert="horz" wrap="square" lIns="0" tIns="12700" rIns="0" bIns="0" rtlCol="0">
              <a:spAutoFit/>
            </a:bodyPr>
            <a:lstStyle/>
            <a:p>
              <a:pPr marL="7683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DH2</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59" name="object 148"/>
            <p:cNvSpPr/>
            <p:nvPr/>
          </p:nvSpPr>
          <p:spPr>
            <a:xfrm>
              <a:off x="2633726" y="326866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object 149"/>
            <p:cNvSpPr/>
            <p:nvPr/>
          </p:nvSpPr>
          <p:spPr>
            <a:xfrm>
              <a:off x="2633726" y="326866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1" name="object 150"/>
            <p:cNvSpPr/>
            <p:nvPr/>
          </p:nvSpPr>
          <p:spPr>
            <a:xfrm>
              <a:off x="2989326" y="3460750"/>
              <a:ext cx="355600" cy="189230"/>
            </a:xfrm>
            <a:custGeom>
              <a:avLst/>
              <a:gdLst/>
              <a:ahLst/>
              <a:cxnLst/>
              <a:rect l="l" t="t" r="r" b="b"/>
              <a:pathLst>
                <a:path w="355600" h="189229">
                  <a:moveTo>
                    <a:pt x="0" y="188975"/>
                  </a:moveTo>
                  <a:lnTo>
                    <a:pt x="355600" y="188975"/>
                  </a:lnTo>
                  <a:lnTo>
                    <a:pt x="355600" y="0"/>
                  </a:lnTo>
                  <a:lnTo>
                    <a:pt x="0" y="0"/>
                  </a:lnTo>
                  <a:lnTo>
                    <a:pt x="0" y="188975"/>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object 151"/>
            <p:cNvSpPr/>
            <p:nvPr/>
          </p:nvSpPr>
          <p:spPr>
            <a:xfrm>
              <a:off x="2989326" y="3457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3" name="object 152"/>
            <p:cNvSpPr txBox="1"/>
            <p:nvPr/>
          </p:nvSpPr>
          <p:spPr>
            <a:xfrm>
              <a:off x="2989326" y="3462654"/>
              <a:ext cx="354330" cy="177800"/>
            </a:xfrm>
            <a:prstGeom prst="rect">
              <a:avLst/>
            </a:prstGeom>
          </p:spPr>
          <p:txBody>
            <a:bodyPr vert="horz" wrap="square" lIns="0" tIns="12065" rIns="0" bIns="0" rtlCol="0">
              <a:spAutoFit/>
            </a:bodyPr>
            <a:lstStyle/>
            <a:p>
              <a:pPr marL="1016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K2</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64" name="object 153"/>
            <p:cNvSpPr/>
            <p:nvPr/>
          </p:nvSpPr>
          <p:spPr>
            <a:xfrm>
              <a:off x="3343275" y="3646487"/>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object 154"/>
            <p:cNvSpPr/>
            <p:nvPr/>
          </p:nvSpPr>
          <p:spPr>
            <a:xfrm>
              <a:off x="3343275" y="3646487"/>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object 155"/>
            <p:cNvSpPr txBox="1"/>
            <p:nvPr/>
          </p:nvSpPr>
          <p:spPr>
            <a:xfrm>
              <a:off x="3343275" y="3651326"/>
              <a:ext cx="355600" cy="177800"/>
            </a:xfrm>
            <a:prstGeom prst="rect">
              <a:avLst/>
            </a:prstGeom>
          </p:spPr>
          <p:txBody>
            <a:bodyPr vert="horz" wrap="square" lIns="0" tIns="12065" rIns="0" bIns="0" rtlCol="0">
              <a:spAutoFit/>
            </a:bodyPr>
            <a:lstStyle/>
            <a:p>
              <a:pPr marL="1016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5" normalizeH="0" baseline="0" noProof="0" dirty="0">
                  <a:ln>
                    <a:noFill/>
                  </a:ln>
                  <a:solidFill>
                    <a:prstClr val="black"/>
                  </a:solidFill>
                  <a:effectLst/>
                  <a:uLnTx/>
                  <a:uFillTx/>
                  <a:latin typeface="Arial"/>
                  <a:ea typeface="+mn-ea"/>
                  <a:cs typeface="Arial"/>
                </a:rPr>
                <a:t>K3</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67" name="object 156"/>
            <p:cNvSpPr/>
            <p:nvPr/>
          </p:nvSpPr>
          <p:spPr>
            <a:xfrm>
              <a:off x="3698875" y="3838575"/>
              <a:ext cx="355600" cy="187325"/>
            </a:xfrm>
            <a:custGeom>
              <a:avLst/>
              <a:gdLst/>
              <a:ahLst/>
              <a:cxnLst/>
              <a:rect l="l" t="t" r="r" b="b"/>
              <a:pathLst>
                <a:path w="355600" h="187325">
                  <a:moveTo>
                    <a:pt x="0" y="187325"/>
                  </a:moveTo>
                  <a:lnTo>
                    <a:pt x="355600" y="187325"/>
                  </a:lnTo>
                  <a:lnTo>
                    <a:pt x="355600" y="0"/>
                  </a:lnTo>
                  <a:lnTo>
                    <a:pt x="0" y="0"/>
                  </a:lnTo>
                  <a:lnTo>
                    <a:pt x="0" y="187325"/>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object 157"/>
            <p:cNvSpPr/>
            <p:nvPr/>
          </p:nvSpPr>
          <p:spPr>
            <a:xfrm>
              <a:off x="3698875" y="383381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9" name="object 158"/>
            <p:cNvSpPr txBox="1"/>
            <p:nvPr/>
          </p:nvSpPr>
          <p:spPr>
            <a:xfrm>
              <a:off x="3698875" y="3838702"/>
              <a:ext cx="355600" cy="177800"/>
            </a:xfrm>
            <a:prstGeom prst="rect">
              <a:avLst/>
            </a:prstGeom>
          </p:spPr>
          <p:txBody>
            <a:bodyPr vert="horz" wrap="square" lIns="0" tIns="12065" rIns="0" bIns="0" rtlCol="0">
              <a:spAutoFit/>
            </a:bodyPr>
            <a:lstStyle/>
            <a:p>
              <a:pPr marL="1016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K4</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70" name="object 159"/>
            <p:cNvSpPr/>
            <p:nvPr/>
          </p:nvSpPr>
          <p:spPr>
            <a:xfrm>
              <a:off x="1208138" y="3271901"/>
              <a:ext cx="1425575" cy="190500"/>
            </a:xfrm>
            <a:custGeom>
              <a:avLst/>
              <a:gdLst/>
              <a:ahLst/>
              <a:cxnLst/>
              <a:rect l="l" t="t" r="r" b="b"/>
              <a:pathLst>
                <a:path w="1425575" h="190500">
                  <a:moveTo>
                    <a:pt x="0" y="190500"/>
                  </a:moveTo>
                  <a:lnTo>
                    <a:pt x="1425575" y="190500"/>
                  </a:lnTo>
                  <a:lnTo>
                    <a:pt x="1425575" y="0"/>
                  </a:lnTo>
                  <a:lnTo>
                    <a:pt x="0" y="0"/>
                  </a:lnTo>
                  <a:lnTo>
                    <a:pt x="0" y="190500"/>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object 160"/>
            <p:cNvSpPr/>
            <p:nvPr/>
          </p:nvSpPr>
          <p:spPr>
            <a:xfrm>
              <a:off x="1208138" y="3271901"/>
              <a:ext cx="1425575" cy="190500"/>
            </a:xfrm>
            <a:custGeom>
              <a:avLst/>
              <a:gdLst/>
              <a:ahLst/>
              <a:cxnLst/>
              <a:rect l="l" t="t" r="r" b="b"/>
              <a:pathLst>
                <a:path w="1425575" h="190500">
                  <a:moveTo>
                    <a:pt x="0" y="190500"/>
                  </a:moveTo>
                  <a:lnTo>
                    <a:pt x="1425575" y="190500"/>
                  </a:lnTo>
                  <a:lnTo>
                    <a:pt x="1425575" y="0"/>
                  </a:lnTo>
                  <a:lnTo>
                    <a:pt x="0" y="0"/>
                  </a:lnTo>
                  <a:lnTo>
                    <a:pt x="0" y="190500"/>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2" name="object 161"/>
            <p:cNvSpPr txBox="1"/>
            <p:nvPr/>
          </p:nvSpPr>
          <p:spPr>
            <a:xfrm>
              <a:off x="1208138" y="3291027"/>
              <a:ext cx="1425575" cy="148590"/>
            </a:xfrm>
            <a:prstGeom prst="rect">
              <a:avLst/>
            </a:prstGeom>
          </p:spPr>
          <p:txBody>
            <a:bodyPr vert="horz" wrap="square" lIns="0" tIns="13335" rIns="0" bIns="0" rtlCol="0">
              <a:spAutoFit/>
            </a:bodyPr>
            <a:lstStyle/>
            <a:p>
              <a:pPr marL="13462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cudaMemcpyAsync(H2D)</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73" name="object 162"/>
            <p:cNvSpPr/>
            <p:nvPr/>
          </p:nvSpPr>
          <p:spPr>
            <a:xfrm>
              <a:off x="2989326" y="326866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4" name="object 163"/>
            <p:cNvSpPr/>
            <p:nvPr/>
          </p:nvSpPr>
          <p:spPr>
            <a:xfrm>
              <a:off x="2989326" y="326866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object 164"/>
            <p:cNvSpPr txBox="1"/>
            <p:nvPr/>
          </p:nvSpPr>
          <p:spPr>
            <a:xfrm>
              <a:off x="2633726" y="3273678"/>
              <a:ext cx="709930" cy="177800"/>
            </a:xfrm>
            <a:prstGeom prst="rect">
              <a:avLst/>
            </a:prstGeom>
          </p:spPr>
          <p:txBody>
            <a:bodyPr vert="horz" wrap="square" lIns="0" tIns="12065" rIns="0" bIns="0" rtlCol="0">
              <a:spAutoFit/>
            </a:bodyPr>
            <a:lstStyle/>
            <a:p>
              <a:pPr marL="101600" marR="0" lvl="0" indent="0" algn="l" defTabSz="914400" rtl="0" eaLnBrk="1" fontAlgn="auto" latinLnBrk="0" hangingPunct="1">
                <a:lnSpc>
                  <a:spcPct val="100000"/>
                </a:lnSpc>
                <a:spcBef>
                  <a:spcPts val="95"/>
                </a:spcBef>
                <a:spcAft>
                  <a:spcPts val="0"/>
                </a:spcAft>
                <a:buClrTx/>
                <a:buSzTx/>
                <a:buFontTx/>
                <a:buNone/>
                <a:tabLst>
                  <a:tab pos="432434" algn="l"/>
                </a:tabLst>
                <a:defRPr/>
              </a:pPr>
              <a:r>
                <a:rPr kumimoji="0" sz="1000" b="0" i="0" u="none" strike="noStrike" kern="1200" cap="none" spc="-5" normalizeH="0" baseline="0" noProof="0" dirty="0">
                  <a:ln>
                    <a:noFill/>
                  </a:ln>
                  <a:solidFill>
                    <a:prstClr val="black"/>
                  </a:solidFill>
                  <a:effectLst/>
                  <a:uLnTx/>
                  <a:uFillTx/>
                  <a:latin typeface="Arial"/>
                  <a:ea typeface="+mn-ea"/>
                  <a:cs typeface="Arial"/>
                </a:rPr>
                <a:t>K1	</a:t>
              </a:r>
              <a:r>
                <a:rPr kumimoji="0" sz="1200" b="0" i="0" u="none" strike="noStrike" kern="1200" cap="none" spc="-7" normalizeH="0" baseline="3472" noProof="0" dirty="0">
                  <a:ln>
                    <a:noFill/>
                  </a:ln>
                  <a:solidFill>
                    <a:prstClr val="black"/>
                  </a:solidFill>
                  <a:effectLst/>
                  <a:uLnTx/>
                  <a:uFillTx/>
                  <a:latin typeface="Arial"/>
                  <a:ea typeface="+mn-ea"/>
                  <a:cs typeface="Arial"/>
                </a:rPr>
                <a:t>DH1</a:t>
              </a:r>
              <a:endParaRPr kumimoji="0" sz="1200" b="0" i="0" u="none" strike="noStrike" kern="1200" cap="none" spc="0" normalizeH="0" baseline="3472" noProof="0">
                <a:ln>
                  <a:noFill/>
                </a:ln>
                <a:solidFill>
                  <a:prstClr val="black"/>
                </a:solidFill>
                <a:effectLst/>
                <a:uLnTx/>
                <a:uFillTx/>
                <a:latin typeface="Arial"/>
                <a:ea typeface="+mn-ea"/>
                <a:cs typeface="Arial"/>
              </a:endParaRPr>
            </a:p>
          </p:txBody>
        </p:sp>
        <p:sp>
          <p:nvSpPr>
            <p:cNvPr id="76" name="object 165"/>
            <p:cNvSpPr/>
            <p:nvPr/>
          </p:nvSpPr>
          <p:spPr>
            <a:xfrm>
              <a:off x="3698875" y="3646487"/>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7" name="object 166"/>
            <p:cNvSpPr/>
            <p:nvPr/>
          </p:nvSpPr>
          <p:spPr>
            <a:xfrm>
              <a:off x="3698875" y="3646487"/>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8" name="object 167"/>
            <p:cNvSpPr txBox="1"/>
            <p:nvPr/>
          </p:nvSpPr>
          <p:spPr>
            <a:xfrm>
              <a:off x="3698875" y="3666566"/>
              <a:ext cx="355600" cy="148590"/>
            </a:xfrm>
            <a:prstGeom prst="rect">
              <a:avLst/>
            </a:prstGeom>
          </p:spPr>
          <p:txBody>
            <a:bodyPr vert="horz" wrap="square" lIns="0" tIns="13335" rIns="0" bIns="0" rtlCol="0">
              <a:spAutoFit/>
            </a:bodyPr>
            <a:lstStyle/>
            <a:p>
              <a:pPr marL="76835"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10" normalizeH="0" baseline="0" noProof="0" dirty="0">
                  <a:ln>
                    <a:noFill/>
                  </a:ln>
                  <a:solidFill>
                    <a:prstClr val="black"/>
                  </a:solidFill>
                  <a:effectLst/>
                  <a:uLnTx/>
                  <a:uFillTx/>
                  <a:latin typeface="Arial"/>
                  <a:ea typeface="+mn-ea"/>
                  <a:cs typeface="Arial"/>
                </a:rPr>
                <a:t>DH3</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79" name="object 168"/>
            <p:cNvSpPr/>
            <p:nvPr/>
          </p:nvSpPr>
          <p:spPr>
            <a:xfrm>
              <a:off x="4054475" y="383381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0" name="object 169"/>
            <p:cNvSpPr/>
            <p:nvPr/>
          </p:nvSpPr>
          <p:spPr>
            <a:xfrm>
              <a:off x="4054475" y="383381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object 170"/>
            <p:cNvSpPr txBox="1"/>
            <p:nvPr/>
          </p:nvSpPr>
          <p:spPr>
            <a:xfrm>
              <a:off x="4054475" y="3853941"/>
              <a:ext cx="355600" cy="147955"/>
            </a:xfrm>
            <a:prstGeom prst="rect">
              <a:avLst/>
            </a:prstGeom>
          </p:spPr>
          <p:txBody>
            <a:bodyPr vert="horz" wrap="square" lIns="0" tIns="12700" rIns="0" bIns="0" rtlCol="0">
              <a:spAutoFit/>
            </a:bodyPr>
            <a:lstStyle/>
            <a:p>
              <a:pPr marL="7683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DH4</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82" name="object 171"/>
            <p:cNvSpPr/>
            <p:nvPr/>
          </p:nvSpPr>
          <p:spPr>
            <a:xfrm>
              <a:off x="2963926" y="3244913"/>
              <a:ext cx="1116330" cy="836930"/>
            </a:xfrm>
            <a:custGeom>
              <a:avLst/>
              <a:gdLst/>
              <a:ahLst/>
              <a:cxnLst/>
              <a:rect l="l" t="t" r="r" b="b"/>
              <a:pathLst>
                <a:path w="1116329" h="836929">
                  <a:moveTo>
                    <a:pt x="0" y="836612"/>
                  </a:moveTo>
                  <a:lnTo>
                    <a:pt x="1116012" y="836612"/>
                  </a:lnTo>
                  <a:lnTo>
                    <a:pt x="1116012" y="0"/>
                  </a:lnTo>
                  <a:lnTo>
                    <a:pt x="0" y="0"/>
                  </a:lnTo>
                  <a:lnTo>
                    <a:pt x="0" y="836612"/>
                  </a:lnTo>
                  <a:close/>
                </a:path>
              </a:pathLst>
            </a:custGeom>
            <a:noFill/>
            <a:ln w="22225">
              <a:solidFill>
                <a:schemeClr val="accent2"/>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203" name="Group 202">
              <a:extLst>
                <a:ext uri="{FF2B5EF4-FFF2-40B4-BE49-F238E27FC236}">
                  <a16:creationId xmlns:a16="http://schemas.microsoft.com/office/drawing/2014/main" id="{A600F511-2789-412D-A67D-19B82B9E8021}"/>
                </a:ext>
              </a:extLst>
            </p:cNvPr>
            <p:cNvGrpSpPr/>
            <p:nvPr/>
          </p:nvGrpSpPr>
          <p:grpSpPr>
            <a:xfrm>
              <a:off x="860501" y="4133976"/>
              <a:ext cx="4084371" cy="279332"/>
              <a:chOff x="1264362" y="2373688"/>
              <a:chExt cx="4084371" cy="279332"/>
            </a:xfrm>
          </p:grpSpPr>
          <p:cxnSp>
            <p:nvCxnSpPr>
              <p:cNvPr id="204" name="Straight Arrow Connector 203">
                <a:extLst>
                  <a:ext uri="{FF2B5EF4-FFF2-40B4-BE49-F238E27FC236}">
                    <a16:creationId xmlns:a16="http://schemas.microsoft.com/office/drawing/2014/main" id="{CE05DA64-4A49-49BF-BA97-4BDBD3EF1B49}"/>
                  </a:ext>
                </a:extLst>
              </p:cNvPr>
              <p:cNvCxnSpPr>
                <a:cxnSpLocks/>
              </p:cNvCxnSpPr>
              <p:nvPr/>
            </p:nvCxnSpPr>
            <p:spPr>
              <a:xfrm>
                <a:off x="1264362" y="2373688"/>
                <a:ext cx="3695751" cy="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75724921-B370-43ED-B8B3-341404EA0C48}"/>
                  </a:ext>
                </a:extLst>
              </p:cNvPr>
              <p:cNvSpPr txBox="1"/>
              <p:nvPr/>
            </p:nvSpPr>
            <p:spPr>
              <a:xfrm>
                <a:off x="4761993" y="2391410"/>
                <a:ext cx="58674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rebuchet MS"/>
                    <a:ea typeface="+mn-ea"/>
                    <a:cs typeface="Trebuchet MS"/>
                  </a:rPr>
                  <a:t>Time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23" name="Group 222">
            <a:extLst>
              <a:ext uri="{FF2B5EF4-FFF2-40B4-BE49-F238E27FC236}">
                <a16:creationId xmlns:a16="http://schemas.microsoft.com/office/drawing/2014/main" id="{295B1F4C-8738-456D-A39B-5393C4404211}"/>
              </a:ext>
            </a:extLst>
          </p:cNvPr>
          <p:cNvGrpSpPr/>
          <p:nvPr/>
        </p:nvGrpSpPr>
        <p:grpSpPr>
          <a:xfrm>
            <a:off x="557593" y="4598674"/>
            <a:ext cx="4760660" cy="1602541"/>
            <a:chOff x="557593" y="4598674"/>
            <a:chExt cx="4760660" cy="1602541"/>
          </a:xfrm>
        </p:grpSpPr>
        <p:sp>
          <p:nvSpPr>
            <p:cNvPr id="9" name="object 98"/>
            <p:cNvSpPr txBox="1"/>
            <p:nvPr/>
          </p:nvSpPr>
          <p:spPr>
            <a:xfrm>
              <a:off x="557593" y="4598674"/>
              <a:ext cx="4760660" cy="320601"/>
            </a:xfrm>
            <a:prstGeom prst="rect">
              <a:avLst/>
            </a:prstGeom>
          </p:spPr>
          <p:txBody>
            <a:bodyPr vert="horz" wrap="square" lIns="0" tIns="12700" rIns="0" bIns="0" rtlCol="0">
              <a:spAutoFit/>
            </a:bodyPr>
            <a:lstStyle/>
            <a:p>
              <a:pPr marL="243840" marR="0" lvl="0" indent="-231140" algn="l" defTabSz="914400" rtl="0" eaLnBrk="1" fontAlgn="auto" latinLnBrk="0" hangingPunct="1">
                <a:lnSpc>
                  <a:spcPct val="100000"/>
                </a:lnSpc>
                <a:spcBef>
                  <a:spcPts val="100"/>
                </a:spcBef>
                <a:spcAft>
                  <a:spcPts val="0"/>
                </a:spcAft>
                <a:buClrTx/>
                <a:buSzPct val="108333"/>
                <a:buFont typeface="Wingdings"/>
                <a:buChar char=""/>
                <a:tabLst>
                  <a:tab pos="244475" algn="l"/>
                </a:tabLst>
                <a:defRPr/>
              </a:pPr>
              <a:r>
                <a:rPr kumimoji="0" sz="2000" b="0" i="0" u="none" strike="noStrike" kern="1200" cap="none" spc="-5" normalizeH="0" baseline="0" noProof="0" dirty="0">
                  <a:ln>
                    <a:noFill/>
                  </a:ln>
                  <a:solidFill>
                    <a:prstClr val="black"/>
                  </a:solidFill>
                  <a:effectLst/>
                  <a:uLnTx/>
                  <a:uFillTx/>
                  <a:latin typeface="Trebuchet MS"/>
                  <a:ea typeface="+mn-ea"/>
                  <a:cs typeface="Trebuchet MS"/>
                </a:rPr>
                <a:t>3-way concurrency</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1" name="object 110"/>
            <p:cNvSpPr/>
            <p:nvPr/>
          </p:nvSpPr>
          <p:spPr>
            <a:xfrm>
              <a:off x="1931416" y="5259704"/>
              <a:ext cx="355600" cy="186055"/>
            </a:xfrm>
            <a:custGeom>
              <a:avLst/>
              <a:gdLst/>
              <a:ahLst/>
              <a:cxnLst/>
              <a:rect l="l" t="t" r="r" b="b"/>
              <a:pathLst>
                <a:path w="355600" h="186054">
                  <a:moveTo>
                    <a:pt x="0" y="185737"/>
                  </a:moveTo>
                  <a:lnTo>
                    <a:pt x="355600" y="185737"/>
                  </a:lnTo>
                  <a:lnTo>
                    <a:pt x="355600" y="0"/>
                  </a:lnTo>
                  <a:lnTo>
                    <a:pt x="0" y="0"/>
                  </a:lnTo>
                  <a:lnTo>
                    <a:pt x="0" y="18573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 name="object 111"/>
            <p:cNvSpPr/>
            <p:nvPr/>
          </p:nvSpPr>
          <p:spPr>
            <a:xfrm>
              <a:off x="1931416" y="5256529"/>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object 112"/>
            <p:cNvSpPr txBox="1"/>
            <p:nvPr/>
          </p:nvSpPr>
          <p:spPr>
            <a:xfrm>
              <a:off x="1931416" y="5261864"/>
              <a:ext cx="357505" cy="177800"/>
            </a:xfrm>
            <a:prstGeom prst="rect">
              <a:avLst/>
            </a:prstGeom>
          </p:spPr>
          <p:txBody>
            <a:bodyPr vert="horz" wrap="square" lIns="0" tIns="12065" rIns="0" bIns="0" rtlCol="0">
              <a:spAutoFit/>
            </a:bodyPr>
            <a:lstStyle/>
            <a:p>
              <a:pPr marL="1016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K2</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24" name="object 113"/>
            <p:cNvSpPr/>
            <p:nvPr/>
          </p:nvSpPr>
          <p:spPr>
            <a:xfrm>
              <a:off x="1931416" y="5445442"/>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object 114"/>
            <p:cNvSpPr/>
            <p:nvPr/>
          </p:nvSpPr>
          <p:spPr>
            <a:xfrm>
              <a:off x="1931416" y="5445442"/>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object 115"/>
            <p:cNvSpPr txBox="1"/>
            <p:nvPr/>
          </p:nvSpPr>
          <p:spPr>
            <a:xfrm>
              <a:off x="1931416" y="5466079"/>
              <a:ext cx="357505" cy="147955"/>
            </a:xfrm>
            <a:prstGeom prst="rect">
              <a:avLst/>
            </a:prstGeom>
          </p:spPr>
          <p:txBody>
            <a:bodyPr vert="horz" wrap="square" lIns="0" tIns="12700" rIns="0" bIns="0" rtlCol="0">
              <a:spAutoFit/>
            </a:bodyPr>
            <a:lstStyle/>
            <a:p>
              <a:pPr marL="7810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HD3</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27" name="object 116"/>
            <p:cNvSpPr/>
            <p:nvPr/>
          </p:nvSpPr>
          <p:spPr>
            <a:xfrm>
              <a:off x="1575816" y="5067617"/>
              <a:ext cx="355600" cy="189230"/>
            </a:xfrm>
            <a:custGeom>
              <a:avLst/>
              <a:gdLst/>
              <a:ahLst/>
              <a:cxnLst/>
              <a:rect l="l" t="t" r="r" b="b"/>
              <a:pathLst>
                <a:path w="355600" h="189229">
                  <a:moveTo>
                    <a:pt x="0" y="188912"/>
                  </a:moveTo>
                  <a:lnTo>
                    <a:pt x="355599" y="188912"/>
                  </a:lnTo>
                  <a:lnTo>
                    <a:pt x="355599" y="0"/>
                  </a:lnTo>
                  <a:lnTo>
                    <a:pt x="0" y="0"/>
                  </a:lnTo>
                  <a:lnTo>
                    <a:pt x="0" y="188912"/>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object 117"/>
            <p:cNvSpPr/>
            <p:nvPr/>
          </p:nvSpPr>
          <p:spPr>
            <a:xfrm>
              <a:off x="1575816" y="5067617"/>
              <a:ext cx="355600" cy="192405"/>
            </a:xfrm>
            <a:custGeom>
              <a:avLst/>
              <a:gdLst/>
              <a:ahLst/>
              <a:cxnLst/>
              <a:rect l="l" t="t" r="r" b="b"/>
              <a:pathLst>
                <a:path w="355600" h="192404">
                  <a:moveTo>
                    <a:pt x="0" y="192087"/>
                  </a:moveTo>
                  <a:lnTo>
                    <a:pt x="355599" y="192087"/>
                  </a:lnTo>
                  <a:lnTo>
                    <a:pt x="355599"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 name="object 118"/>
            <p:cNvSpPr txBox="1"/>
            <p:nvPr/>
          </p:nvSpPr>
          <p:spPr>
            <a:xfrm>
              <a:off x="1575816" y="5072888"/>
              <a:ext cx="355600" cy="177800"/>
            </a:xfrm>
            <a:prstGeom prst="rect">
              <a:avLst/>
            </a:prstGeom>
          </p:spPr>
          <p:txBody>
            <a:bodyPr vert="horz" wrap="square" lIns="0" tIns="12065" rIns="0" bIns="0" rtlCol="0">
              <a:spAutoFit/>
            </a:bodyPr>
            <a:lstStyle/>
            <a:p>
              <a:pPr marL="10096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K1</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30" name="object 119"/>
            <p:cNvSpPr/>
            <p:nvPr/>
          </p:nvSpPr>
          <p:spPr>
            <a:xfrm>
              <a:off x="2288667" y="5448617"/>
              <a:ext cx="355600" cy="182880"/>
            </a:xfrm>
            <a:custGeom>
              <a:avLst/>
              <a:gdLst/>
              <a:ahLst/>
              <a:cxnLst/>
              <a:rect l="l" t="t" r="r" b="b"/>
              <a:pathLst>
                <a:path w="355600" h="182879">
                  <a:moveTo>
                    <a:pt x="0" y="182562"/>
                  </a:moveTo>
                  <a:lnTo>
                    <a:pt x="355600" y="182562"/>
                  </a:lnTo>
                  <a:lnTo>
                    <a:pt x="355600" y="0"/>
                  </a:lnTo>
                  <a:lnTo>
                    <a:pt x="0" y="0"/>
                  </a:lnTo>
                  <a:lnTo>
                    <a:pt x="0" y="182562"/>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 name="object 120"/>
            <p:cNvSpPr/>
            <p:nvPr/>
          </p:nvSpPr>
          <p:spPr>
            <a:xfrm>
              <a:off x="2288667" y="544544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 name="object 121"/>
            <p:cNvSpPr txBox="1"/>
            <p:nvPr/>
          </p:nvSpPr>
          <p:spPr>
            <a:xfrm>
              <a:off x="2288667" y="5450840"/>
              <a:ext cx="355600" cy="177800"/>
            </a:xfrm>
            <a:prstGeom prst="rect">
              <a:avLst/>
            </a:prstGeom>
          </p:spPr>
          <p:txBody>
            <a:bodyPr vert="horz" wrap="square" lIns="0" tIns="12065" rIns="0" bIns="0" rtlCol="0">
              <a:spAutoFit/>
            </a:bodyPr>
            <a:lstStyle/>
            <a:p>
              <a:pPr marL="1016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K3</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33" name="object 122"/>
            <p:cNvSpPr/>
            <p:nvPr/>
          </p:nvSpPr>
          <p:spPr>
            <a:xfrm>
              <a:off x="2644267" y="5637529"/>
              <a:ext cx="355600" cy="186055"/>
            </a:xfrm>
            <a:custGeom>
              <a:avLst/>
              <a:gdLst/>
              <a:ahLst/>
              <a:cxnLst/>
              <a:rect l="l" t="t" r="r" b="b"/>
              <a:pathLst>
                <a:path w="355600" h="186054">
                  <a:moveTo>
                    <a:pt x="0" y="185737"/>
                  </a:moveTo>
                  <a:lnTo>
                    <a:pt x="355600" y="185737"/>
                  </a:lnTo>
                  <a:lnTo>
                    <a:pt x="355600" y="0"/>
                  </a:lnTo>
                  <a:lnTo>
                    <a:pt x="0" y="0"/>
                  </a:lnTo>
                  <a:lnTo>
                    <a:pt x="0" y="18573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object 123"/>
            <p:cNvSpPr/>
            <p:nvPr/>
          </p:nvSpPr>
          <p:spPr>
            <a:xfrm>
              <a:off x="2644267" y="5631179"/>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 name="object 124"/>
            <p:cNvSpPr/>
            <p:nvPr/>
          </p:nvSpPr>
          <p:spPr>
            <a:xfrm>
              <a:off x="1218641" y="5067617"/>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object 125"/>
            <p:cNvSpPr/>
            <p:nvPr/>
          </p:nvSpPr>
          <p:spPr>
            <a:xfrm>
              <a:off x="1218641" y="5067617"/>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7" name="object 126"/>
            <p:cNvSpPr txBox="1"/>
            <p:nvPr/>
          </p:nvSpPr>
          <p:spPr>
            <a:xfrm>
              <a:off x="1218641" y="5088128"/>
              <a:ext cx="357505" cy="147955"/>
            </a:xfrm>
            <a:prstGeom prst="rect">
              <a:avLst/>
            </a:prstGeom>
          </p:spPr>
          <p:txBody>
            <a:bodyPr vert="horz" wrap="square" lIns="0" tIns="12700" rIns="0" bIns="0" rtlCol="0">
              <a:spAutoFit/>
            </a:bodyPr>
            <a:lstStyle/>
            <a:p>
              <a:pPr marL="7810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HD1</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38" name="object 127"/>
            <p:cNvSpPr/>
            <p:nvPr/>
          </p:nvSpPr>
          <p:spPr>
            <a:xfrm>
              <a:off x="1931416" y="5067617"/>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object 128"/>
            <p:cNvSpPr/>
            <p:nvPr/>
          </p:nvSpPr>
          <p:spPr>
            <a:xfrm>
              <a:off x="1931416" y="5067617"/>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object 129"/>
            <p:cNvSpPr txBox="1"/>
            <p:nvPr/>
          </p:nvSpPr>
          <p:spPr>
            <a:xfrm>
              <a:off x="1931416" y="5088128"/>
              <a:ext cx="357505" cy="147955"/>
            </a:xfrm>
            <a:prstGeom prst="rect">
              <a:avLst/>
            </a:prstGeom>
          </p:spPr>
          <p:txBody>
            <a:bodyPr vert="horz" wrap="square" lIns="0" tIns="12700" rIns="0" bIns="0" rtlCol="0">
              <a:spAutoFit/>
            </a:bodyPr>
            <a:lstStyle/>
            <a:p>
              <a:pPr marL="7683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DH1</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41" name="object 130"/>
            <p:cNvSpPr/>
            <p:nvPr/>
          </p:nvSpPr>
          <p:spPr>
            <a:xfrm>
              <a:off x="2288667" y="5256529"/>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object 131"/>
            <p:cNvSpPr/>
            <p:nvPr/>
          </p:nvSpPr>
          <p:spPr>
            <a:xfrm>
              <a:off x="2288667" y="5256529"/>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object 132"/>
            <p:cNvSpPr txBox="1"/>
            <p:nvPr/>
          </p:nvSpPr>
          <p:spPr>
            <a:xfrm>
              <a:off x="2288667" y="5277103"/>
              <a:ext cx="355600" cy="147955"/>
            </a:xfrm>
            <a:prstGeom prst="rect">
              <a:avLst/>
            </a:prstGeom>
          </p:spPr>
          <p:txBody>
            <a:bodyPr vert="horz" wrap="square" lIns="0" tIns="12700" rIns="0" bIns="0" rtlCol="0">
              <a:spAutoFit/>
            </a:bodyPr>
            <a:lstStyle/>
            <a:p>
              <a:pPr marL="7683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DH2</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44" name="object 133"/>
            <p:cNvSpPr/>
            <p:nvPr/>
          </p:nvSpPr>
          <p:spPr>
            <a:xfrm>
              <a:off x="2644267" y="544544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object 134"/>
            <p:cNvSpPr/>
            <p:nvPr/>
          </p:nvSpPr>
          <p:spPr>
            <a:xfrm>
              <a:off x="2644267" y="544544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object 135"/>
            <p:cNvSpPr txBox="1"/>
            <p:nvPr/>
          </p:nvSpPr>
          <p:spPr>
            <a:xfrm>
              <a:off x="2644267" y="5466079"/>
              <a:ext cx="355600" cy="147955"/>
            </a:xfrm>
            <a:prstGeom prst="rect">
              <a:avLst/>
            </a:prstGeom>
          </p:spPr>
          <p:txBody>
            <a:bodyPr vert="horz" wrap="square" lIns="0" tIns="12700" rIns="0" bIns="0" rtlCol="0">
              <a:spAutoFit/>
            </a:bodyPr>
            <a:lstStyle/>
            <a:p>
              <a:pPr marL="7683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DH3</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47" name="object 136"/>
            <p:cNvSpPr/>
            <p:nvPr/>
          </p:nvSpPr>
          <p:spPr>
            <a:xfrm>
              <a:off x="2999867" y="5631179"/>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object 137"/>
            <p:cNvSpPr/>
            <p:nvPr/>
          </p:nvSpPr>
          <p:spPr>
            <a:xfrm>
              <a:off x="2999867" y="5631179"/>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9" name="object 138"/>
            <p:cNvSpPr/>
            <p:nvPr/>
          </p:nvSpPr>
          <p:spPr>
            <a:xfrm>
              <a:off x="1575816" y="5256529"/>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object 139"/>
            <p:cNvSpPr/>
            <p:nvPr/>
          </p:nvSpPr>
          <p:spPr>
            <a:xfrm>
              <a:off x="1575816" y="5256529"/>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object 140"/>
            <p:cNvSpPr txBox="1"/>
            <p:nvPr/>
          </p:nvSpPr>
          <p:spPr>
            <a:xfrm>
              <a:off x="1575816" y="5277103"/>
              <a:ext cx="355600" cy="147955"/>
            </a:xfrm>
            <a:prstGeom prst="rect">
              <a:avLst/>
            </a:prstGeom>
          </p:spPr>
          <p:txBody>
            <a:bodyPr vert="horz" wrap="square" lIns="0" tIns="12700" rIns="0" bIns="0" rtlCol="0">
              <a:spAutoFit/>
            </a:bodyPr>
            <a:lstStyle/>
            <a:p>
              <a:pPr marL="7810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HD2</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52" name="object 141"/>
            <p:cNvSpPr/>
            <p:nvPr/>
          </p:nvSpPr>
          <p:spPr>
            <a:xfrm>
              <a:off x="2288667" y="5631179"/>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object 142"/>
            <p:cNvSpPr/>
            <p:nvPr/>
          </p:nvSpPr>
          <p:spPr>
            <a:xfrm>
              <a:off x="2288667" y="5631179"/>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object 143"/>
            <p:cNvSpPr txBox="1"/>
            <p:nvPr/>
          </p:nvSpPr>
          <p:spPr>
            <a:xfrm>
              <a:off x="2288667" y="5636463"/>
              <a:ext cx="1066800" cy="177800"/>
            </a:xfrm>
            <a:prstGeom prst="rect">
              <a:avLst/>
            </a:prstGeom>
          </p:spPr>
          <p:txBody>
            <a:bodyPr vert="horz" wrap="square" lIns="0" tIns="12065" rIns="0" bIns="0" rtlCol="0">
              <a:spAutoFit/>
            </a:bodyPr>
            <a:lstStyle/>
            <a:p>
              <a:pPr marL="78105" marR="0" lvl="0" indent="0" algn="l" defTabSz="914400" rtl="0" eaLnBrk="1" fontAlgn="auto" latinLnBrk="0" hangingPunct="1">
                <a:lnSpc>
                  <a:spcPct val="100000"/>
                </a:lnSpc>
                <a:spcBef>
                  <a:spcPts val="95"/>
                </a:spcBef>
                <a:spcAft>
                  <a:spcPts val="0"/>
                </a:spcAft>
                <a:buClrTx/>
                <a:buSzTx/>
                <a:buFontTx/>
                <a:buNone/>
                <a:tabLst>
                  <a:tab pos="457200" algn="l"/>
                  <a:tab pos="788035" algn="l"/>
                </a:tabLst>
                <a:defRPr/>
              </a:pPr>
              <a:r>
                <a:rPr kumimoji="0" sz="1200" b="0" i="0" u="none" strike="noStrike" kern="1200" cap="none" spc="-7" normalizeH="0" baseline="3472" noProof="0" dirty="0">
                  <a:ln>
                    <a:noFill/>
                  </a:ln>
                  <a:solidFill>
                    <a:prstClr val="black"/>
                  </a:solidFill>
                  <a:effectLst/>
                  <a:uLnTx/>
                  <a:uFillTx/>
                  <a:latin typeface="Arial"/>
                  <a:ea typeface="+mn-ea"/>
                  <a:cs typeface="Arial"/>
                </a:rPr>
                <a:t>HD4	</a:t>
              </a:r>
              <a:r>
                <a:rPr kumimoji="0" sz="1000" b="0" i="0" u="none" strike="noStrike" kern="1200" cap="none" spc="-5" normalizeH="0" baseline="0" noProof="0" dirty="0">
                  <a:ln>
                    <a:noFill/>
                  </a:ln>
                  <a:solidFill>
                    <a:prstClr val="black"/>
                  </a:solidFill>
                  <a:effectLst/>
                  <a:uLnTx/>
                  <a:uFillTx/>
                  <a:latin typeface="Arial"/>
                  <a:ea typeface="+mn-ea"/>
                  <a:cs typeface="Arial"/>
                </a:rPr>
                <a:t>K4	</a:t>
              </a:r>
              <a:r>
                <a:rPr kumimoji="0" sz="1200" b="0" i="0" u="none" strike="noStrike" kern="1200" cap="none" spc="-7" normalizeH="0" baseline="3472" noProof="0" dirty="0">
                  <a:ln>
                    <a:noFill/>
                  </a:ln>
                  <a:solidFill>
                    <a:prstClr val="black"/>
                  </a:solidFill>
                  <a:effectLst/>
                  <a:uLnTx/>
                  <a:uFillTx/>
                  <a:latin typeface="Arial"/>
                  <a:ea typeface="+mn-ea"/>
                  <a:cs typeface="Arial"/>
                </a:rPr>
                <a:t>DH4</a:t>
              </a:r>
              <a:endParaRPr kumimoji="0" sz="1200" b="0" i="0" u="none" strike="noStrike" kern="1200" cap="none" spc="0" normalizeH="0" baseline="3472" noProof="0">
                <a:ln>
                  <a:noFill/>
                </a:ln>
                <a:solidFill>
                  <a:prstClr val="black"/>
                </a:solidFill>
                <a:effectLst/>
                <a:uLnTx/>
                <a:uFillTx/>
                <a:latin typeface="Arial"/>
                <a:ea typeface="+mn-ea"/>
                <a:cs typeface="Arial"/>
              </a:endParaRPr>
            </a:p>
          </p:txBody>
        </p:sp>
        <p:sp>
          <p:nvSpPr>
            <p:cNvPr id="55" name="object 144"/>
            <p:cNvSpPr/>
            <p:nvPr/>
          </p:nvSpPr>
          <p:spPr>
            <a:xfrm>
              <a:off x="1899666" y="5050154"/>
              <a:ext cx="790575" cy="833755"/>
            </a:xfrm>
            <a:custGeom>
              <a:avLst/>
              <a:gdLst/>
              <a:ahLst/>
              <a:cxnLst/>
              <a:rect l="l" t="t" r="r" b="b"/>
              <a:pathLst>
                <a:path w="790575" h="833754">
                  <a:moveTo>
                    <a:pt x="0" y="833437"/>
                  </a:moveTo>
                  <a:lnTo>
                    <a:pt x="790575" y="833437"/>
                  </a:lnTo>
                  <a:lnTo>
                    <a:pt x="790575" y="0"/>
                  </a:lnTo>
                  <a:lnTo>
                    <a:pt x="0" y="0"/>
                  </a:lnTo>
                  <a:lnTo>
                    <a:pt x="0" y="833437"/>
                  </a:lnTo>
                  <a:close/>
                </a:path>
              </a:pathLst>
            </a:custGeom>
            <a:noFill/>
            <a:ln w="22225">
              <a:solidFill>
                <a:schemeClr val="accent2"/>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07" name="Straight Arrow Connector 206">
              <a:extLst>
                <a:ext uri="{FF2B5EF4-FFF2-40B4-BE49-F238E27FC236}">
                  <a16:creationId xmlns:a16="http://schemas.microsoft.com/office/drawing/2014/main" id="{E5682ABB-E8B1-418B-8680-F9EE2B47865B}"/>
                </a:ext>
              </a:extLst>
            </p:cNvPr>
            <p:cNvCxnSpPr>
              <a:cxnSpLocks/>
            </p:cNvCxnSpPr>
            <p:nvPr/>
          </p:nvCxnSpPr>
          <p:spPr>
            <a:xfrm>
              <a:off x="730961" y="5930588"/>
              <a:ext cx="2818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76E1B09C-BAE1-4264-BBEE-4524EB429CD6}"/>
                </a:ext>
              </a:extLst>
            </p:cNvPr>
            <p:cNvSpPr txBox="1"/>
            <p:nvPr/>
          </p:nvSpPr>
          <p:spPr>
            <a:xfrm>
              <a:off x="3351060" y="5939605"/>
              <a:ext cx="58674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rebuchet MS"/>
                  <a:ea typeface="+mn-ea"/>
                  <a:cs typeface="Trebuchet MS"/>
                </a:rPr>
                <a:t>Time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5" name="Group 224">
            <a:extLst>
              <a:ext uri="{FF2B5EF4-FFF2-40B4-BE49-F238E27FC236}">
                <a16:creationId xmlns:a16="http://schemas.microsoft.com/office/drawing/2014/main" id="{83BDCB5C-9DF5-44B6-BDD1-7CC9FB0BBFA5}"/>
              </a:ext>
            </a:extLst>
          </p:cNvPr>
          <p:cNvGrpSpPr/>
          <p:nvPr/>
        </p:nvGrpSpPr>
        <p:grpSpPr>
          <a:xfrm>
            <a:off x="6375780" y="3625820"/>
            <a:ext cx="4283964" cy="2535333"/>
            <a:chOff x="6375780" y="3625820"/>
            <a:chExt cx="4283964" cy="2535333"/>
          </a:xfrm>
        </p:grpSpPr>
        <p:sp>
          <p:nvSpPr>
            <p:cNvPr id="214" name="object 223">
              <a:extLst>
                <a:ext uri="{FF2B5EF4-FFF2-40B4-BE49-F238E27FC236}">
                  <a16:creationId xmlns:a16="http://schemas.microsoft.com/office/drawing/2014/main" id="{24AA5705-BDDF-4193-B831-C17E68774B2D}"/>
                </a:ext>
              </a:extLst>
            </p:cNvPr>
            <p:cNvSpPr/>
            <p:nvPr/>
          </p:nvSpPr>
          <p:spPr>
            <a:xfrm>
              <a:off x="6719350" y="5130875"/>
              <a:ext cx="3561079" cy="192405"/>
            </a:xfrm>
            <a:custGeom>
              <a:avLst/>
              <a:gdLst/>
              <a:ahLst/>
              <a:cxnLst/>
              <a:rect l="l" t="t" r="r" b="b"/>
              <a:pathLst>
                <a:path w="3561079" h="192404">
                  <a:moveTo>
                    <a:pt x="0" y="192087"/>
                  </a:moveTo>
                  <a:lnTo>
                    <a:pt x="3560826" y="192087"/>
                  </a:lnTo>
                  <a:lnTo>
                    <a:pt x="3560826" y="0"/>
                  </a:lnTo>
                  <a:lnTo>
                    <a:pt x="0" y="0"/>
                  </a:lnTo>
                  <a:lnTo>
                    <a:pt x="0" y="192087"/>
                  </a:lnTo>
                  <a:close/>
                </a:path>
              </a:pathLst>
            </a:custGeom>
            <a:solidFill>
              <a:srgbClr val="DC22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 name="object 100"/>
            <p:cNvSpPr txBox="1"/>
            <p:nvPr/>
          </p:nvSpPr>
          <p:spPr>
            <a:xfrm>
              <a:off x="6375780" y="3625820"/>
              <a:ext cx="3655060" cy="320601"/>
            </a:xfrm>
            <a:prstGeom prst="rect">
              <a:avLst/>
            </a:prstGeom>
          </p:spPr>
          <p:txBody>
            <a:bodyPr vert="horz" wrap="square" lIns="0" tIns="12700" rIns="0" bIns="0" rtlCol="0">
              <a:spAutoFit/>
            </a:bodyPr>
            <a:lstStyle/>
            <a:p>
              <a:pPr marL="243840" marR="0" lvl="0" indent="-231140" algn="l" defTabSz="914400" rtl="0" eaLnBrk="1" fontAlgn="auto" latinLnBrk="0" hangingPunct="1">
                <a:lnSpc>
                  <a:spcPct val="100000"/>
                </a:lnSpc>
                <a:spcBef>
                  <a:spcPts val="100"/>
                </a:spcBef>
                <a:spcAft>
                  <a:spcPts val="0"/>
                </a:spcAft>
                <a:buClrTx/>
                <a:buSzPct val="108333"/>
                <a:buFont typeface="Wingdings"/>
                <a:buChar char=""/>
                <a:tabLst>
                  <a:tab pos="244475" algn="l"/>
                </a:tabLst>
                <a:defRPr/>
              </a:pPr>
              <a:r>
                <a:rPr kumimoji="0" lang="en-US" sz="2000" b="0" i="0" u="none" strike="noStrike" kern="1200" cap="none" spc="-5" normalizeH="0" baseline="0" noProof="0" dirty="0">
                  <a:ln>
                    <a:noFill/>
                  </a:ln>
                  <a:solidFill>
                    <a:prstClr val="black"/>
                  </a:solidFill>
                  <a:effectLst/>
                  <a:uLnTx/>
                  <a:uFillTx/>
                  <a:latin typeface="Trebuchet MS"/>
                  <a:ea typeface="+mn-ea"/>
                  <a:cs typeface="Trebuchet MS"/>
                </a:rPr>
                <a:t>5</a:t>
              </a:r>
              <a:r>
                <a:rPr kumimoji="0" sz="2000" b="0" i="0" u="none" strike="noStrike" kern="1200" cap="none" spc="-5" normalizeH="0" baseline="0" noProof="0" dirty="0">
                  <a:ln>
                    <a:noFill/>
                  </a:ln>
                  <a:solidFill>
                    <a:prstClr val="black"/>
                  </a:solidFill>
                  <a:effectLst/>
                  <a:uLnTx/>
                  <a:uFillTx/>
                  <a:latin typeface="Trebuchet MS"/>
                  <a:ea typeface="+mn-ea"/>
                  <a:cs typeface="Trebuchet MS"/>
                </a:rPr>
                <a:t>+ way concurrency</a:t>
              </a:r>
            </a:p>
          </p:txBody>
        </p:sp>
        <p:sp>
          <p:nvSpPr>
            <p:cNvPr id="116" name="object 205"/>
            <p:cNvSpPr/>
            <p:nvPr/>
          </p:nvSpPr>
          <p:spPr>
            <a:xfrm>
              <a:off x="7077075" y="3965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7" name="object 206"/>
            <p:cNvSpPr/>
            <p:nvPr/>
          </p:nvSpPr>
          <p:spPr>
            <a:xfrm>
              <a:off x="7077075" y="3965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8" name="object 207"/>
            <p:cNvSpPr/>
            <p:nvPr/>
          </p:nvSpPr>
          <p:spPr>
            <a:xfrm>
              <a:off x="7431151" y="3965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9" name="object 208"/>
            <p:cNvSpPr/>
            <p:nvPr/>
          </p:nvSpPr>
          <p:spPr>
            <a:xfrm>
              <a:off x="7431151" y="3965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0" name="object 209"/>
            <p:cNvSpPr/>
            <p:nvPr/>
          </p:nvSpPr>
          <p:spPr>
            <a:xfrm>
              <a:off x="7788275" y="3965638"/>
              <a:ext cx="351155" cy="192405"/>
            </a:xfrm>
            <a:custGeom>
              <a:avLst/>
              <a:gdLst/>
              <a:ahLst/>
              <a:cxnLst/>
              <a:rect l="l" t="t" r="r" b="b"/>
              <a:pathLst>
                <a:path w="351154" h="192404">
                  <a:moveTo>
                    <a:pt x="0" y="192087"/>
                  </a:moveTo>
                  <a:lnTo>
                    <a:pt x="350900" y="192087"/>
                  </a:lnTo>
                  <a:lnTo>
                    <a:pt x="3509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object 210"/>
            <p:cNvSpPr/>
            <p:nvPr/>
          </p:nvSpPr>
          <p:spPr>
            <a:xfrm>
              <a:off x="7788275" y="3965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2" name="object 211"/>
            <p:cNvSpPr txBox="1"/>
            <p:nvPr/>
          </p:nvSpPr>
          <p:spPr>
            <a:xfrm>
              <a:off x="7077075" y="3970782"/>
              <a:ext cx="1062355" cy="166071"/>
            </a:xfrm>
            <a:prstGeom prst="rect">
              <a:avLst/>
            </a:prstGeom>
          </p:spPr>
          <p:txBody>
            <a:bodyPr vert="horz" wrap="square" lIns="0" tIns="12065" rIns="0" bIns="0" rtlCol="0">
              <a:spAutoFit/>
            </a:bodyPr>
            <a:lstStyle/>
            <a:p>
              <a:pPr marL="5016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prstClr val="black"/>
                  </a:solidFill>
                  <a:effectLst/>
                  <a:uLnTx/>
                  <a:uFillTx/>
                  <a:latin typeface="Arial"/>
                  <a:ea typeface="+mn-ea"/>
                  <a:cs typeface="Arial"/>
                </a:rPr>
                <a:t>K1.1 </a:t>
              </a:r>
              <a:r>
                <a:rPr kumimoji="0" lang="en-US" sz="1000" b="0" i="0" u="none" strike="noStrike" kern="1200" cap="none" spc="-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K1.2</a:t>
              </a:r>
              <a:r>
                <a:rPr kumimoji="0" sz="1000" b="0" i="0" u="none" strike="noStrike" kern="1200" cap="none" spc="65" normalizeH="0" baseline="0" noProof="0" dirty="0">
                  <a:ln>
                    <a:noFill/>
                  </a:ln>
                  <a:solidFill>
                    <a:prstClr val="black"/>
                  </a:solidFill>
                  <a:effectLst/>
                  <a:uLnTx/>
                  <a:uFillTx/>
                  <a:latin typeface="Arial"/>
                  <a:ea typeface="+mn-ea"/>
                  <a:cs typeface="Arial"/>
                </a:rPr>
                <a:t> </a:t>
              </a:r>
              <a:r>
                <a:rPr kumimoji="0" lang="en-US" sz="1000" b="0" i="0" u="none" strike="noStrike" kern="1200" cap="none" spc="6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K1.3</a:t>
              </a:r>
              <a:endParaRPr kumimoji="0" sz="1000" b="0" i="0" u="none" strike="noStrike" kern="1200" cap="none" spc="0" normalizeH="0" baseline="0" noProof="0" dirty="0">
                <a:ln>
                  <a:noFill/>
                </a:ln>
                <a:solidFill>
                  <a:prstClr val="black"/>
                </a:solidFill>
                <a:effectLst/>
                <a:uLnTx/>
                <a:uFillTx/>
                <a:latin typeface="Arial"/>
                <a:ea typeface="+mn-ea"/>
                <a:cs typeface="Arial"/>
              </a:endParaRPr>
            </a:p>
          </p:txBody>
        </p:sp>
        <p:sp>
          <p:nvSpPr>
            <p:cNvPr id="123" name="object 212"/>
            <p:cNvSpPr/>
            <p:nvPr/>
          </p:nvSpPr>
          <p:spPr>
            <a:xfrm>
              <a:off x="6716776" y="3965638"/>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4" name="object 213"/>
            <p:cNvSpPr/>
            <p:nvPr/>
          </p:nvSpPr>
          <p:spPr>
            <a:xfrm>
              <a:off x="6716776" y="3965638"/>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5" name="object 214"/>
            <p:cNvSpPr txBox="1"/>
            <p:nvPr/>
          </p:nvSpPr>
          <p:spPr>
            <a:xfrm>
              <a:off x="6716776" y="3986021"/>
              <a:ext cx="357505" cy="147955"/>
            </a:xfrm>
            <a:prstGeom prst="rect">
              <a:avLst/>
            </a:prstGeom>
          </p:spPr>
          <p:txBody>
            <a:bodyPr vert="horz" wrap="square" lIns="0" tIns="12700" rIns="0" bIns="0" rtlCol="0">
              <a:spAutoFit/>
            </a:bodyPr>
            <a:lstStyle/>
            <a:p>
              <a:pPr marL="7874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HD1</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26" name="object 215"/>
            <p:cNvSpPr/>
            <p:nvPr/>
          </p:nvSpPr>
          <p:spPr>
            <a:xfrm>
              <a:off x="8848725" y="4349813"/>
              <a:ext cx="355600" cy="187325"/>
            </a:xfrm>
            <a:custGeom>
              <a:avLst/>
              <a:gdLst/>
              <a:ahLst/>
              <a:cxnLst/>
              <a:rect l="l" t="t" r="r" b="b"/>
              <a:pathLst>
                <a:path w="355600" h="187325">
                  <a:moveTo>
                    <a:pt x="0" y="187325"/>
                  </a:moveTo>
                  <a:lnTo>
                    <a:pt x="355600" y="187325"/>
                  </a:lnTo>
                  <a:lnTo>
                    <a:pt x="355600" y="0"/>
                  </a:lnTo>
                  <a:lnTo>
                    <a:pt x="0" y="0"/>
                  </a:lnTo>
                  <a:lnTo>
                    <a:pt x="0" y="187325"/>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7" name="object 216"/>
            <p:cNvSpPr/>
            <p:nvPr/>
          </p:nvSpPr>
          <p:spPr>
            <a:xfrm>
              <a:off x="8848725" y="4349813"/>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8" name="object 217"/>
            <p:cNvSpPr/>
            <p:nvPr/>
          </p:nvSpPr>
          <p:spPr>
            <a:xfrm>
              <a:off x="8493125" y="4156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9" name="object 218"/>
            <p:cNvSpPr/>
            <p:nvPr/>
          </p:nvSpPr>
          <p:spPr>
            <a:xfrm>
              <a:off x="8493125" y="4156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0" name="object 219"/>
            <p:cNvSpPr txBox="1"/>
            <p:nvPr/>
          </p:nvSpPr>
          <p:spPr>
            <a:xfrm>
              <a:off x="8493125" y="4176521"/>
              <a:ext cx="355600"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DH2</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31" name="object 220"/>
            <p:cNvSpPr/>
            <p:nvPr/>
          </p:nvSpPr>
          <p:spPr>
            <a:xfrm>
              <a:off x="8139176" y="3965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2" name="object 221"/>
            <p:cNvSpPr/>
            <p:nvPr/>
          </p:nvSpPr>
          <p:spPr>
            <a:xfrm>
              <a:off x="8139176" y="3965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3" name="object 222"/>
            <p:cNvSpPr txBox="1"/>
            <p:nvPr/>
          </p:nvSpPr>
          <p:spPr>
            <a:xfrm>
              <a:off x="8139176" y="3986021"/>
              <a:ext cx="354330"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DH1</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34" name="object 223"/>
            <p:cNvSpPr/>
            <p:nvPr/>
          </p:nvSpPr>
          <p:spPr>
            <a:xfrm>
              <a:off x="6716776" y="5130901"/>
              <a:ext cx="3561079" cy="192405"/>
            </a:xfrm>
            <a:custGeom>
              <a:avLst/>
              <a:gdLst/>
              <a:ahLst/>
              <a:cxnLst/>
              <a:rect l="l" t="t" r="r" b="b"/>
              <a:pathLst>
                <a:path w="3561079" h="192404">
                  <a:moveTo>
                    <a:pt x="0" y="192087"/>
                  </a:moveTo>
                  <a:lnTo>
                    <a:pt x="3560826" y="192087"/>
                  </a:lnTo>
                  <a:lnTo>
                    <a:pt x="3560826" y="0"/>
                  </a:lnTo>
                  <a:lnTo>
                    <a:pt x="0" y="0"/>
                  </a:lnTo>
                  <a:lnTo>
                    <a:pt x="0" y="192087"/>
                  </a:lnTo>
                  <a:close/>
                </a:path>
              </a:pathLst>
            </a:custGeom>
            <a:solidFill>
              <a:srgbClr val="DC22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5" name="object 224"/>
            <p:cNvSpPr/>
            <p:nvPr/>
          </p:nvSpPr>
          <p:spPr>
            <a:xfrm>
              <a:off x="6716776" y="5130901"/>
              <a:ext cx="3561079" cy="192405"/>
            </a:xfrm>
            <a:custGeom>
              <a:avLst/>
              <a:gdLst/>
              <a:ahLst/>
              <a:cxnLst/>
              <a:rect l="l" t="t" r="r" b="b"/>
              <a:pathLst>
                <a:path w="3561079" h="192404">
                  <a:moveTo>
                    <a:pt x="0" y="192087"/>
                  </a:moveTo>
                  <a:lnTo>
                    <a:pt x="3560826" y="192087"/>
                  </a:lnTo>
                  <a:lnTo>
                    <a:pt x="3560826"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7" name="object 226"/>
            <p:cNvSpPr/>
            <p:nvPr/>
          </p:nvSpPr>
          <p:spPr>
            <a:xfrm>
              <a:off x="7077075" y="4156138"/>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8" name="object 227"/>
            <p:cNvSpPr/>
            <p:nvPr/>
          </p:nvSpPr>
          <p:spPr>
            <a:xfrm>
              <a:off x="7077075" y="4156138"/>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9" name="object 228"/>
            <p:cNvSpPr txBox="1"/>
            <p:nvPr/>
          </p:nvSpPr>
          <p:spPr>
            <a:xfrm>
              <a:off x="7077075" y="4176521"/>
              <a:ext cx="354330" cy="147955"/>
            </a:xfrm>
            <a:prstGeom prst="rect">
              <a:avLst/>
            </a:prstGeom>
          </p:spPr>
          <p:txBody>
            <a:bodyPr vert="horz" wrap="square" lIns="0" tIns="12700" rIns="0" bIns="0" rtlCol="0">
              <a:spAutoFit/>
            </a:bodyPr>
            <a:lstStyle/>
            <a:p>
              <a:pPr marL="7937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HD2</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40" name="object 229"/>
            <p:cNvSpPr/>
            <p:nvPr/>
          </p:nvSpPr>
          <p:spPr>
            <a:xfrm>
              <a:off x="7431151" y="4349813"/>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1" name="object 230"/>
            <p:cNvSpPr/>
            <p:nvPr/>
          </p:nvSpPr>
          <p:spPr>
            <a:xfrm>
              <a:off x="7431151" y="4349813"/>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2" name="object 231"/>
            <p:cNvSpPr/>
            <p:nvPr/>
          </p:nvSpPr>
          <p:spPr>
            <a:xfrm>
              <a:off x="7431151" y="4156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3" name="object 232"/>
            <p:cNvSpPr/>
            <p:nvPr/>
          </p:nvSpPr>
          <p:spPr>
            <a:xfrm>
              <a:off x="7431151" y="4156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4" name="object 233"/>
            <p:cNvSpPr/>
            <p:nvPr/>
          </p:nvSpPr>
          <p:spPr>
            <a:xfrm>
              <a:off x="7788275" y="4156138"/>
              <a:ext cx="351155" cy="192405"/>
            </a:xfrm>
            <a:custGeom>
              <a:avLst/>
              <a:gdLst/>
              <a:ahLst/>
              <a:cxnLst/>
              <a:rect l="l" t="t" r="r" b="b"/>
              <a:pathLst>
                <a:path w="351154" h="192404">
                  <a:moveTo>
                    <a:pt x="0" y="192087"/>
                  </a:moveTo>
                  <a:lnTo>
                    <a:pt x="350900" y="192087"/>
                  </a:lnTo>
                  <a:lnTo>
                    <a:pt x="3509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5" name="object 234"/>
            <p:cNvSpPr/>
            <p:nvPr/>
          </p:nvSpPr>
          <p:spPr>
            <a:xfrm>
              <a:off x="7788275" y="4156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6" name="object 235"/>
            <p:cNvSpPr/>
            <p:nvPr/>
          </p:nvSpPr>
          <p:spPr>
            <a:xfrm>
              <a:off x="8139176" y="4156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7" name="object 236"/>
            <p:cNvSpPr/>
            <p:nvPr/>
          </p:nvSpPr>
          <p:spPr>
            <a:xfrm>
              <a:off x="8139176" y="4156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8" name="object 237"/>
            <p:cNvSpPr txBox="1"/>
            <p:nvPr/>
          </p:nvSpPr>
          <p:spPr>
            <a:xfrm>
              <a:off x="7431151" y="4161282"/>
              <a:ext cx="1062355" cy="166071"/>
            </a:xfrm>
            <a:prstGeom prst="rect">
              <a:avLst/>
            </a:prstGeom>
          </p:spPr>
          <p:txBody>
            <a:bodyPr vert="horz" wrap="square" lIns="0" tIns="12065" rIns="0" bIns="0" rtlCol="0">
              <a:spAutoFit/>
            </a:bodyPr>
            <a:lstStyle/>
            <a:p>
              <a:pPr marL="5016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prstClr val="black"/>
                  </a:solidFill>
                  <a:effectLst/>
                  <a:uLnTx/>
                  <a:uFillTx/>
                  <a:latin typeface="Arial"/>
                  <a:ea typeface="+mn-ea"/>
                  <a:cs typeface="Arial"/>
                </a:rPr>
                <a:t>K2.1 </a:t>
              </a:r>
              <a:r>
                <a:rPr kumimoji="0" lang="en-US" sz="1000" b="0" i="0" u="none" strike="noStrike" kern="1200" cap="none" spc="-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K2.2</a:t>
              </a:r>
              <a:r>
                <a:rPr kumimoji="0" sz="1000" b="0" i="0" u="none" strike="noStrike" kern="1200" cap="none" spc="40" normalizeH="0" baseline="0" noProof="0" dirty="0">
                  <a:ln>
                    <a:noFill/>
                  </a:ln>
                  <a:solidFill>
                    <a:prstClr val="black"/>
                  </a:solidFill>
                  <a:effectLst/>
                  <a:uLnTx/>
                  <a:uFillTx/>
                  <a:latin typeface="Arial"/>
                  <a:ea typeface="+mn-ea"/>
                  <a:cs typeface="Arial"/>
                </a:rPr>
                <a:t> </a:t>
              </a:r>
              <a:r>
                <a:rPr kumimoji="0" lang="en-US" sz="1000" b="0" i="0" u="none" strike="noStrike" kern="1200" cap="none" spc="40"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K2.3</a:t>
              </a:r>
              <a:endParaRPr kumimoji="0" sz="1000" b="0" i="0" u="none" strike="noStrike" kern="1200" cap="none" spc="0" normalizeH="0" baseline="0" noProof="0" dirty="0">
                <a:ln>
                  <a:noFill/>
                </a:ln>
                <a:solidFill>
                  <a:prstClr val="black"/>
                </a:solidFill>
                <a:effectLst/>
                <a:uLnTx/>
                <a:uFillTx/>
                <a:latin typeface="Arial"/>
                <a:ea typeface="+mn-ea"/>
                <a:cs typeface="Arial"/>
              </a:endParaRPr>
            </a:p>
          </p:txBody>
        </p:sp>
        <p:sp>
          <p:nvSpPr>
            <p:cNvPr id="149" name="object 238"/>
            <p:cNvSpPr/>
            <p:nvPr/>
          </p:nvSpPr>
          <p:spPr>
            <a:xfrm>
              <a:off x="7788275" y="4349813"/>
              <a:ext cx="351155" cy="187325"/>
            </a:xfrm>
            <a:custGeom>
              <a:avLst/>
              <a:gdLst/>
              <a:ahLst/>
              <a:cxnLst/>
              <a:rect l="l" t="t" r="r" b="b"/>
              <a:pathLst>
                <a:path w="351154" h="187325">
                  <a:moveTo>
                    <a:pt x="0" y="187325"/>
                  </a:moveTo>
                  <a:lnTo>
                    <a:pt x="350900" y="187325"/>
                  </a:lnTo>
                  <a:lnTo>
                    <a:pt x="350900" y="0"/>
                  </a:lnTo>
                  <a:lnTo>
                    <a:pt x="0" y="0"/>
                  </a:lnTo>
                  <a:lnTo>
                    <a:pt x="0" y="187325"/>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0" name="object 239"/>
            <p:cNvSpPr/>
            <p:nvPr/>
          </p:nvSpPr>
          <p:spPr>
            <a:xfrm>
              <a:off x="7788275" y="4349813"/>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object 240"/>
            <p:cNvSpPr/>
            <p:nvPr/>
          </p:nvSpPr>
          <p:spPr>
            <a:xfrm>
              <a:off x="8139176" y="4349813"/>
              <a:ext cx="355600" cy="187325"/>
            </a:xfrm>
            <a:custGeom>
              <a:avLst/>
              <a:gdLst/>
              <a:ahLst/>
              <a:cxnLst/>
              <a:rect l="l" t="t" r="r" b="b"/>
              <a:pathLst>
                <a:path w="355600" h="187325">
                  <a:moveTo>
                    <a:pt x="0" y="187325"/>
                  </a:moveTo>
                  <a:lnTo>
                    <a:pt x="355600" y="187325"/>
                  </a:lnTo>
                  <a:lnTo>
                    <a:pt x="355600" y="0"/>
                  </a:lnTo>
                  <a:lnTo>
                    <a:pt x="0" y="0"/>
                  </a:lnTo>
                  <a:lnTo>
                    <a:pt x="0" y="187325"/>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2" name="object 241"/>
            <p:cNvSpPr/>
            <p:nvPr/>
          </p:nvSpPr>
          <p:spPr>
            <a:xfrm>
              <a:off x="8139176" y="4349813"/>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3" name="object 242"/>
            <p:cNvSpPr/>
            <p:nvPr/>
          </p:nvSpPr>
          <p:spPr>
            <a:xfrm>
              <a:off x="8493125" y="4349813"/>
              <a:ext cx="355600" cy="187325"/>
            </a:xfrm>
            <a:custGeom>
              <a:avLst/>
              <a:gdLst/>
              <a:ahLst/>
              <a:cxnLst/>
              <a:rect l="l" t="t" r="r" b="b"/>
              <a:pathLst>
                <a:path w="355600" h="187325">
                  <a:moveTo>
                    <a:pt x="0" y="187325"/>
                  </a:moveTo>
                  <a:lnTo>
                    <a:pt x="355600" y="187325"/>
                  </a:lnTo>
                  <a:lnTo>
                    <a:pt x="355600" y="0"/>
                  </a:lnTo>
                  <a:lnTo>
                    <a:pt x="0" y="0"/>
                  </a:lnTo>
                  <a:lnTo>
                    <a:pt x="0" y="187325"/>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4" name="object 243"/>
            <p:cNvSpPr/>
            <p:nvPr/>
          </p:nvSpPr>
          <p:spPr>
            <a:xfrm>
              <a:off x="8493125" y="4349813"/>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5" name="object 244"/>
            <p:cNvSpPr txBox="1"/>
            <p:nvPr/>
          </p:nvSpPr>
          <p:spPr>
            <a:xfrm>
              <a:off x="7431151" y="4354779"/>
              <a:ext cx="1773555" cy="166071"/>
            </a:xfrm>
            <a:prstGeom prst="rect">
              <a:avLst/>
            </a:prstGeom>
          </p:spPr>
          <p:txBody>
            <a:bodyPr vert="horz" wrap="square" lIns="0" tIns="12065" rIns="0" bIns="0" rtlCol="0">
              <a:spAutoFit/>
            </a:bodyPr>
            <a:lstStyle/>
            <a:p>
              <a:pPr marL="78740" marR="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7" normalizeH="0" baseline="3472" noProof="0" dirty="0">
                  <a:ln>
                    <a:noFill/>
                  </a:ln>
                  <a:solidFill>
                    <a:prstClr val="black"/>
                  </a:solidFill>
                  <a:effectLst/>
                  <a:uLnTx/>
                  <a:uFillTx/>
                  <a:latin typeface="Arial"/>
                  <a:ea typeface="+mn-ea"/>
                  <a:cs typeface="Arial"/>
                </a:rPr>
                <a:t>HD3 </a:t>
              </a:r>
              <a:r>
                <a:rPr kumimoji="0" lang="en-US" sz="1200" b="0" i="0" u="none" strike="noStrike" kern="1200" cap="none" spc="-7" normalizeH="0" baseline="3472"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K3.1 </a:t>
              </a:r>
              <a:r>
                <a:rPr kumimoji="0" lang="en-US" sz="1000" b="0" i="0" u="none" strike="noStrike" kern="1200" cap="none" spc="-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K3.2 </a:t>
              </a:r>
              <a:r>
                <a:rPr kumimoji="0" lang="en-US" sz="1000" b="0" i="0" u="none" strike="noStrike" kern="1200" cap="none" spc="-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K3.3</a:t>
              </a:r>
              <a:r>
                <a:rPr kumimoji="0" sz="1000" b="0" i="0" u="none" strike="noStrike" kern="1200" cap="none" spc="65" normalizeH="0" baseline="0" noProof="0" dirty="0">
                  <a:ln>
                    <a:noFill/>
                  </a:ln>
                  <a:solidFill>
                    <a:prstClr val="black"/>
                  </a:solidFill>
                  <a:effectLst/>
                  <a:uLnTx/>
                  <a:uFillTx/>
                  <a:latin typeface="Arial"/>
                  <a:ea typeface="+mn-ea"/>
                  <a:cs typeface="Arial"/>
                </a:rPr>
                <a:t> </a:t>
              </a:r>
              <a:r>
                <a:rPr kumimoji="0" lang="en-US" sz="1000" b="0" i="0" u="none" strike="noStrike" kern="1200" cap="none" spc="65" normalizeH="0" baseline="0" noProof="0" dirty="0">
                  <a:ln>
                    <a:noFill/>
                  </a:ln>
                  <a:solidFill>
                    <a:prstClr val="black"/>
                  </a:solidFill>
                  <a:effectLst/>
                  <a:uLnTx/>
                  <a:uFillTx/>
                  <a:latin typeface="Arial"/>
                  <a:ea typeface="+mn-ea"/>
                  <a:cs typeface="Arial"/>
                </a:rPr>
                <a:t>  </a:t>
              </a:r>
              <a:r>
                <a:rPr kumimoji="0" sz="1200" b="0" i="0" u="none" strike="noStrike" kern="1200" cap="none" spc="-15" normalizeH="0" baseline="3472" noProof="0" dirty="0">
                  <a:ln>
                    <a:noFill/>
                  </a:ln>
                  <a:solidFill>
                    <a:prstClr val="black"/>
                  </a:solidFill>
                  <a:effectLst/>
                  <a:uLnTx/>
                  <a:uFillTx/>
                  <a:latin typeface="Arial"/>
                  <a:ea typeface="+mn-ea"/>
                  <a:cs typeface="Arial"/>
                </a:rPr>
                <a:t>DH3</a:t>
              </a:r>
              <a:endParaRPr kumimoji="0" sz="1200" b="0" i="0" u="none" strike="noStrike" kern="1200" cap="none" spc="0" normalizeH="0" baseline="3472" noProof="0" dirty="0">
                <a:ln>
                  <a:noFill/>
                </a:ln>
                <a:solidFill>
                  <a:prstClr val="black"/>
                </a:solidFill>
                <a:effectLst/>
                <a:uLnTx/>
                <a:uFillTx/>
                <a:latin typeface="Arial"/>
                <a:ea typeface="+mn-ea"/>
                <a:cs typeface="Arial"/>
              </a:endParaRPr>
            </a:p>
          </p:txBody>
        </p:sp>
        <p:sp>
          <p:nvSpPr>
            <p:cNvPr id="156" name="object 245"/>
            <p:cNvSpPr/>
            <p:nvPr/>
          </p:nvSpPr>
          <p:spPr>
            <a:xfrm>
              <a:off x="9204325"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7" name="object 246"/>
            <p:cNvSpPr/>
            <p:nvPr/>
          </p:nvSpPr>
          <p:spPr>
            <a:xfrm>
              <a:off x="9204325"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8" name="object 247"/>
            <p:cNvSpPr txBox="1"/>
            <p:nvPr/>
          </p:nvSpPr>
          <p:spPr>
            <a:xfrm>
              <a:off x="9204325" y="4557522"/>
              <a:ext cx="357505"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DH4</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59" name="object 248"/>
            <p:cNvSpPr/>
            <p:nvPr/>
          </p:nvSpPr>
          <p:spPr>
            <a:xfrm>
              <a:off x="7788275" y="4537138"/>
              <a:ext cx="351155" cy="192405"/>
            </a:xfrm>
            <a:custGeom>
              <a:avLst/>
              <a:gdLst/>
              <a:ahLst/>
              <a:cxnLst/>
              <a:rect l="l" t="t" r="r" b="b"/>
              <a:pathLst>
                <a:path w="351154" h="192404">
                  <a:moveTo>
                    <a:pt x="0" y="192087"/>
                  </a:moveTo>
                  <a:lnTo>
                    <a:pt x="350900" y="192087"/>
                  </a:lnTo>
                  <a:lnTo>
                    <a:pt x="350900"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0" name="object 249"/>
            <p:cNvSpPr/>
            <p:nvPr/>
          </p:nvSpPr>
          <p:spPr>
            <a:xfrm>
              <a:off x="7788275" y="4537138"/>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1" name="object 250"/>
            <p:cNvSpPr txBox="1"/>
            <p:nvPr/>
          </p:nvSpPr>
          <p:spPr>
            <a:xfrm>
              <a:off x="7788275" y="4557522"/>
              <a:ext cx="351155" cy="147955"/>
            </a:xfrm>
            <a:prstGeom prst="rect">
              <a:avLst/>
            </a:prstGeom>
          </p:spPr>
          <p:txBody>
            <a:bodyPr vert="horz" wrap="square" lIns="0" tIns="12700" rIns="0" bIns="0" rtlCol="0">
              <a:spAutoFit/>
            </a:bodyPr>
            <a:lstStyle/>
            <a:p>
              <a:pPr marL="7874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HD4</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62" name="object 251"/>
            <p:cNvSpPr/>
            <p:nvPr/>
          </p:nvSpPr>
          <p:spPr>
            <a:xfrm>
              <a:off x="8139176"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3" name="object 252"/>
            <p:cNvSpPr/>
            <p:nvPr/>
          </p:nvSpPr>
          <p:spPr>
            <a:xfrm>
              <a:off x="8139176"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4" name="object 253"/>
            <p:cNvSpPr/>
            <p:nvPr/>
          </p:nvSpPr>
          <p:spPr>
            <a:xfrm>
              <a:off x="8493125"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5" name="object 254"/>
            <p:cNvSpPr/>
            <p:nvPr/>
          </p:nvSpPr>
          <p:spPr>
            <a:xfrm>
              <a:off x="8493125"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6" name="object 255"/>
            <p:cNvSpPr/>
            <p:nvPr/>
          </p:nvSpPr>
          <p:spPr>
            <a:xfrm>
              <a:off x="8848725"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7" name="object 256"/>
            <p:cNvSpPr/>
            <p:nvPr/>
          </p:nvSpPr>
          <p:spPr>
            <a:xfrm>
              <a:off x="8848725"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8" name="object 257"/>
            <p:cNvSpPr txBox="1"/>
            <p:nvPr/>
          </p:nvSpPr>
          <p:spPr>
            <a:xfrm>
              <a:off x="8139176" y="4542282"/>
              <a:ext cx="1065530" cy="166071"/>
            </a:xfrm>
            <a:prstGeom prst="rect">
              <a:avLst/>
            </a:prstGeom>
          </p:spPr>
          <p:txBody>
            <a:bodyPr vert="horz" wrap="square" lIns="0" tIns="12065" rIns="0" bIns="0" rtlCol="0">
              <a:spAutoFit/>
            </a:bodyPr>
            <a:lstStyle/>
            <a:p>
              <a:pPr marL="5016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prstClr val="black"/>
                  </a:solidFill>
                  <a:effectLst/>
                  <a:uLnTx/>
                  <a:uFillTx/>
                  <a:latin typeface="Arial"/>
                  <a:ea typeface="+mn-ea"/>
                  <a:cs typeface="Arial"/>
                </a:rPr>
                <a:t>K4.1 </a:t>
              </a:r>
              <a:r>
                <a:rPr kumimoji="0" lang="en-US" sz="1000" b="0" i="0" u="none" strike="noStrike" kern="1200" cap="none" spc="-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K4.2</a:t>
              </a:r>
              <a:r>
                <a:rPr kumimoji="0" sz="1000" b="0" i="0" u="none" strike="noStrike" kern="1200" cap="none" spc="55" normalizeH="0" baseline="0" noProof="0" dirty="0">
                  <a:ln>
                    <a:noFill/>
                  </a:ln>
                  <a:solidFill>
                    <a:prstClr val="black"/>
                  </a:solidFill>
                  <a:effectLst/>
                  <a:uLnTx/>
                  <a:uFillTx/>
                  <a:latin typeface="Arial"/>
                  <a:ea typeface="+mn-ea"/>
                  <a:cs typeface="Arial"/>
                </a:rPr>
                <a:t> </a:t>
              </a:r>
              <a:r>
                <a:rPr kumimoji="0" lang="en-US" sz="1000" b="0" i="0" u="none" strike="noStrike" kern="1200" cap="none" spc="5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K4.3</a:t>
              </a:r>
              <a:endParaRPr kumimoji="0" sz="1000" b="0" i="0" u="none" strike="noStrike" kern="1200" cap="none" spc="0" normalizeH="0" baseline="0" noProof="0" dirty="0">
                <a:ln>
                  <a:noFill/>
                </a:ln>
                <a:solidFill>
                  <a:prstClr val="black"/>
                </a:solidFill>
                <a:effectLst/>
                <a:uLnTx/>
                <a:uFillTx/>
                <a:latin typeface="Arial"/>
                <a:ea typeface="+mn-ea"/>
                <a:cs typeface="Arial"/>
              </a:endParaRPr>
            </a:p>
          </p:txBody>
        </p:sp>
        <p:sp>
          <p:nvSpPr>
            <p:cNvPr id="169" name="object 258"/>
            <p:cNvSpPr/>
            <p:nvPr/>
          </p:nvSpPr>
          <p:spPr>
            <a:xfrm>
              <a:off x="9561576"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0" name="object 259"/>
            <p:cNvSpPr/>
            <p:nvPr/>
          </p:nvSpPr>
          <p:spPr>
            <a:xfrm>
              <a:off x="9561576"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1" name="object 260"/>
            <p:cNvSpPr txBox="1"/>
            <p:nvPr/>
          </p:nvSpPr>
          <p:spPr>
            <a:xfrm>
              <a:off x="9561576" y="4757673"/>
              <a:ext cx="355600"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DH5</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72" name="object 261"/>
            <p:cNvSpPr/>
            <p:nvPr/>
          </p:nvSpPr>
          <p:spPr>
            <a:xfrm>
              <a:off x="8139176" y="4737201"/>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3" name="object 262"/>
            <p:cNvSpPr/>
            <p:nvPr/>
          </p:nvSpPr>
          <p:spPr>
            <a:xfrm>
              <a:off x="8139176" y="4737201"/>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4" name="object 263"/>
            <p:cNvSpPr txBox="1"/>
            <p:nvPr/>
          </p:nvSpPr>
          <p:spPr>
            <a:xfrm>
              <a:off x="8139176" y="4757673"/>
              <a:ext cx="354330" cy="147955"/>
            </a:xfrm>
            <a:prstGeom prst="rect">
              <a:avLst/>
            </a:prstGeom>
          </p:spPr>
          <p:txBody>
            <a:bodyPr vert="horz" wrap="square" lIns="0" tIns="12700" rIns="0" bIns="0" rtlCol="0">
              <a:spAutoFit/>
            </a:bodyPr>
            <a:lstStyle/>
            <a:p>
              <a:pPr marL="7937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HD5</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75" name="object 264"/>
            <p:cNvSpPr/>
            <p:nvPr/>
          </p:nvSpPr>
          <p:spPr>
            <a:xfrm>
              <a:off x="8493125"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6" name="object 265"/>
            <p:cNvSpPr/>
            <p:nvPr/>
          </p:nvSpPr>
          <p:spPr>
            <a:xfrm>
              <a:off x="8493125"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7" name="object 266"/>
            <p:cNvSpPr/>
            <p:nvPr/>
          </p:nvSpPr>
          <p:spPr>
            <a:xfrm>
              <a:off x="8848725"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8" name="object 267"/>
            <p:cNvSpPr/>
            <p:nvPr/>
          </p:nvSpPr>
          <p:spPr>
            <a:xfrm>
              <a:off x="8848725"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9" name="object 268"/>
            <p:cNvSpPr/>
            <p:nvPr/>
          </p:nvSpPr>
          <p:spPr>
            <a:xfrm>
              <a:off x="9204325"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0" name="object 269"/>
            <p:cNvSpPr/>
            <p:nvPr/>
          </p:nvSpPr>
          <p:spPr>
            <a:xfrm>
              <a:off x="9204325"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object 270"/>
            <p:cNvSpPr txBox="1"/>
            <p:nvPr/>
          </p:nvSpPr>
          <p:spPr>
            <a:xfrm>
              <a:off x="8493125" y="4742433"/>
              <a:ext cx="1068705" cy="166071"/>
            </a:xfrm>
            <a:prstGeom prst="rect">
              <a:avLst/>
            </a:prstGeom>
          </p:spPr>
          <p:txBody>
            <a:bodyPr vert="horz" wrap="square" lIns="0" tIns="12065" rIns="0" bIns="0" rtlCol="0">
              <a:spAutoFit/>
            </a:bodyPr>
            <a:lstStyle/>
            <a:p>
              <a:pPr marL="5016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prstClr val="black"/>
                  </a:solidFill>
                  <a:effectLst/>
                  <a:uLnTx/>
                  <a:uFillTx/>
                  <a:latin typeface="Arial"/>
                  <a:ea typeface="+mn-ea"/>
                  <a:cs typeface="Arial"/>
                </a:rPr>
                <a:t>K5.1 </a:t>
              </a:r>
              <a:r>
                <a:rPr kumimoji="0" lang="en-US" sz="1000" b="0" i="0" u="none" strike="noStrike" kern="1200" cap="none" spc="-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K5.2</a:t>
              </a:r>
              <a:r>
                <a:rPr kumimoji="0" sz="1000" b="0" i="0" u="none" strike="noStrike" kern="1200" cap="none" spc="70" normalizeH="0" baseline="0" noProof="0" dirty="0">
                  <a:ln>
                    <a:noFill/>
                  </a:ln>
                  <a:solidFill>
                    <a:prstClr val="black"/>
                  </a:solidFill>
                  <a:effectLst/>
                  <a:uLnTx/>
                  <a:uFillTx/>
                  <a:latin typeface="Arial"/>
                  <a:ea typeface="+mn-ea"/>
                  <a:cs typeface="Arial"/>
                </a:rPr>
                <a:t> </a:t>
              </a:r>
              <a:r>
                <a:rPr kumimoji="0" lang="en-US" sz="1000" b="0" i="0" u="none" strike="noStrike" kern="1200" cap="none" spc="70"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K5.3</a:t>
              </a:r>
              <a:endParaRPr kumimoji="0" sz="1000" b="0" i="0" u="none" strike="noStrike" kern="1200" cap="none" spc="0" normalizeH="0" baseline="0" noProof="0" dirty="0">
                <a:ln>
                  <a:noFill/>
                </a:ln>
                <a:solidFill>
                  <a:prstClr val="black"/>
                </a:solidFill>
                <a:effectLst/>
                <a:uLnTx/>
                <a:uFillTx/>
                <a:latin typeface="Arial"/>
                <a:ea typeface="+mn-ea"/>
                <a:cs typeface="Arial"/>
              </a:endParaRPr>
            </a:p>
          </p:txBody>
        </p:sp>
        <p:sp>
          <p:nvSpPr>
            <p:cNvPr id="182" name="object 271"/>
            <p:cNvSpPr/>
            <p:nvPr/>
          </p:nvSpPr>
          <p:spPr>
            <a:xfrm>
              <a:off x="9921875"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3" name="object 272"/>
            <p:cNvSpPr/>
            <p:nvPr/>
          </p:nvSpPr>
          <p:spPr>
            <a:xfrm>
              <a:off x="9921875"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4" name="object 273"/>
            <p:cNvSpPr/>
            <p:nvPr/>
          </p:nvSpPr>
          <p:spPr>
            <a:xfrm>
              <a:off x="8493125" y="4934038"/>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5" name="object 274"/>
            <p:cNvSpPr/>
            <p:nvPr/>
          </p:nvSpPr>
          <p:spPr>
            <a:xfrm>
              <a:off x="8493125" y="4934038"/>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6" name="object 275"/>
            <p:cNvSpPr/>
            <p:nvPr/>
          </p:nvSpPr>
          <p:spPr>
            <a:xfrm>
              <a:off x="8848725"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7" name="object 276"/>
            <p:cNvSpPr/>
            <p:nvPr/>
          </p:nvSpPr>
          <p:spPr>
            <a:xfrm>
              <a:off x="8848725"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8" name="object 277"/>
            <p:cNvSpPr/>
            <p:nvPr/>
          </p:nvSpPr>
          <p:spPr>
            <a:xfrm>
              <a:off x="9204325"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9" name="object 278"/>
            <p:cNvSpPr/>
            <p:nvPr/>
          </p:nvSpPr>
          <p:spPr>
            <a:xfrm>
              <a:off x="9204325"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0" name="object 279"/>
            <p:cNvSpPr/>
            <p:nvPr/>
          </p:nvSpPr>
          <p:spPr>
            <a:xfrm>
              <a:off x="9561576"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1" name="object 280"/>
            <p:cNvSpPr/>
            <p:nvPr/>
          </p:nvSpPr>
          <p:spPr>
            <a:xfrm>
              <a:off x="9561576"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2" name="object 281"/>
            <p:cNvSpPr txBox="1"/>
            <p:nvPr/>
          </p:nvSpPr>
          <p:spPr>
            <a:xfrm>
              <a:off x="8493125" y="4939385"/>
              <a:ext cx="1784350" cy="177800"/>
            </a:xfrm>
            <a:prstGeom prst="rect">
              <a:avLst/>
            </a:prstGeom>
          </p:spPr>
          <p:txBody>
            <a:bodyPr vert="horz" wrap="square" lIns="0" tIns="12065" rIns="0" bIns="0" rtlCol="0">
              <a:spAutoFit/>
            </a:bodyPr>
            <a:lstStyle/>
            <a:p>
              <a:pPr marL="79375" marR="0" lvl="0" indent="0" algn="l" defTabSz="914400" rtl="0" eaLnBrk="1" fontAlgn="auto" latinLnBrk="0" hangingPunct="1">
                <a:lnSpc>
                  <a:spcPct val="100000"/>
                </a:lnSpc>
                <a:spcBef>
                  <a:spcPts val="95"/>
                </a:spcBef>
                <a:spcAft>
                  <a:spcPts val="0"/>
                </a:spcAft>
                <a:buClrTx/>
                <a:buSzTx/>
                <a:buFontTx/>
                <a:buNone/>
                <a:tabLst>
                  <a:tab pos="1506855" algn="l"/>
                </a:tabLst>
                <a:defRPr/>
              </a:pPr>
              <a:r>
                <a:rPr kumimoji="0" sz="1200" b="0" i="0" u="none" strike="noStrike" kern="1200" cap="none" spc="-7" normalizeH="0" baseline="3472" noProof="0" dirty="0">
                  <a:ln>
                    <a:noFill/>
                  </a:ln>
                  <a:solidFill>
                    <a:prstClr val="black"/>
                  </a:solidFill>
                  <a:effectLst/>
                  <a:uLnTx/>
                  <a:uFillTx/>
                  <a:latin typeface="Arial"/>
                  <a:ea typeface="+mn-ea"/>
                  <a:cs typeface="Arial"/>
                </a:rPr>
                <a:t>HD6     </a:t>
              </a:r>
              <a:r>
                <a:rPr kumimoji="0" sz="1000" b="0" i="0" u="none" strike="noStrike" kern="1200" cap="none" spc="-5" normalizeH="0" baseline="0" noProof="0" dirty="0">
                  <a:ln>
                    <a:noFill/>
                  </a:ln>
                  <a:solidFill>
                    <a:prstClr val="black"/>
                  </a:solidFill>
                  <a:effectLst/>
                  <a:uLnTx/>
                  <a:uFillTx/>
                  <a:latin typeface="Arial"/>
                  <a:ea typeface="+mn-ea"/>
                  <a:cs typeface="Arial"/>
                </a:rPr>
                <a:t>K6.1 </a:t>
              </a:r>
              <a:r>
                <a:rPr kumimoji="0" sz="1000" b="0" i="0" u="none" strike="noStrike" kern="1200" cap="none" spc="100"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K6.2 </a:t>
              </a:r>
              <a:r>
                <a:rPr kumimoji="0" sz="1000" b="0" i="0" u="none" strike="noStrike" kern="1200" cap="none" spc="220"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K6.3	</a:t>
              </a:r>
              <a:r>
                <a:rPr kumimoji="0" sz="1200" b="0" i="0" u="none" strike="noStrike" kern="1200" cap="none" spc="-7" normalizeH="0" baseline="3472" noProof="0" dirty="0">
                  <a:ln>
                    <a:noFill/>
                  </a:ln>
                  <a:solidFill>
                    <a:prstClr val="black"/>
                  </a:solidFill>
                  <a:effectLst/>
                  <a:uLnTx/>
                  <a:uFillTx/>
                  <a:latin typeface="Arial"/>
                  <a:ea typeface="+mn-ea"/>
                  <a:cs typeface="Arial"/>
                </a:rPr>
                <a:t>DH6</a:t>
              </a:r>
              <a:endParaRPr kumimoji="0" sz="1200" b="0" i="0" u="none" strike="noStrike" kern="1200" cap="none" spc="0" normalizeH="0" baseline="3472" noProof="0">
                <a:ln>
                  <a:noFill/>
                </a:ln>
                <a:solidFill>
                  <a:prstClr val="black"/>
                </a:solidFill>
                <a:effectLst/>
                <a:uLnTx/>
                <a:uFillTx/>
                <a:latin typeface="Arial"/>
                <a:ea typeface="+mn-ea"/>
                <a:cs typeface="Arial"/>
              </a:endParaRPr>
            </a:p>
          </p:txBody>
        </p:sp>
        <p:sp>
          <p:nvSpPr>
            <p:cNvPr id="193" name="object 282"/>
            <p:cNvSpPr/>
            <p:nvPr/>
          </p:nvSpPr>
          <p:spPr>
            <a:xfrm>
              <a:off x="6711950" y="5347982"/>
              <a:ext cx="3561079" cy="192405"/>
            </a:xfrm>
            <a:custGeom>
              <a:avLst/>
              <a:gdLst/>
              <a:ahLst/>
              <a:cxnLst/>
              <a:rect l="l" t="t" r="r" b="b"/>
              <a:pathLst>
                <a:path w="3561079" h="192404">
                  <a:moveTo>
                    <a:pt x="0" y="192087"/>
                  </a:moveTo>
                  <a:lnTo>
                    <a:pt x="3560826" y="192087"/>
                  </a:lnTo>
                  <a:lnTo>
                    <a:pt x="3560826" y="0"/>
                  </a:lnTo>
                  <a:lnTo>
                    <a:pt x="0" y="0"/>
                  </a:lnTo>
                  <a:lnTo>
                    <a:pt x="0" y="192087"/>
                  </a:lnTo>
                  <a:close/>
                </a:path>
              </a:pathLst>
            </a:custGeom>
            <a:solidFill>
              <a:srgbClr val="DC22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4" name="object 283"/>
            <p:cNvSpPr/>
            <p:nvPr/>
          </p:nvSpPr>
          <p:spPr>
            <a:xfrm>
              <a:off x="6711950" y="5344647"/>
              <a:ext cx="3561079" cy="192405"/>
            </a:xfrm>
            <a:custGeom>
              <a:avLst/>
              <a:gdLst/>
              <a:ahLst/>
              <a:cxnLst/>
              <a:rect l="l" t="t" r="r" b="b"/>
              <a:pathLst>
                <a:path w="3561079" h="192404">
                  <a:moveTo>
                    <a:pt x="0" y="192087"/>
                  </a:moveTo>
                  <a:lnTo>
                    <a:pt x="3560826" y="192087"/>
                  </a:lnTo>
                  <a:lnTo>
                    <a:pt x="3560826"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object 285"/>
            <p:cNvSpPr/>
            <p:nvPr/>
          </p:nvSpPr>
          <p:spPr>
            <a:xfrm>
              <a:off x="6711950" y="5554383"/>
              <a:ext cx="3561079" cy="192405"/>
            </a:xfrm>
            <a:custGeom>
              <a:avLst/>
              <a:gdLst/>
              <a:ahLst/>
              <a:cxnLst/>
              <a:rect l="l" t="t" r="r" b="b"/>
              <a:pathLst>
                <a:path w="3561079" h="192404">
                  <a:moveTo>
                    <a:pt x="0" y="192087"/>
                  </a:moveTo>
                  <a:lnTo>
                    <a:pt x="3560826" y="192087"/>
                  </a:lnTo>
                  <a:lnTo>
                    <a:pt x="3560826" y="0"/>
                  </a:lnTo>
                  <a:lnTo>
                    <a:pt x="0" y="0"/>
                  </a:lnTo>
                  <a:lnTo>
                    <a:pt x="0" y="192087"/>
                  </a:lnTo>
                  <a:close/>
                </a:path>
              </a:pathLst>
            </a:custGeom>
            <a:solidFill>
              <a:srgbClr val="DC22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7" name="object 286"/>
            <p:cNvSpPr/>
            <p:nvPr/>
          </p:nvSpPr>
          <p:spPr>
            <a:xfrm>
              <a:off x="6711950" y="5551048"/>
              <a:ext cx="3561079" cy="192405"/>
            </a:xfrm>
            <a:custGeom>
              <a:avLst/>
              <a:gdLst/>
              <a:ahLst/>
              <a:cxnLst/>
              <a:rect l="l" t="t" r="r" b="b"/>
              <a:pathLst>
                <a:path w="3561079" h="192404">
                  <a:moveTo>
                    <a:pt x="0" y="192087"/>
                  </a:moveTo>
                  <a:lnTo>
                    <a:pt x="3560826" y="192087"/>
                  </a:lnTo>
                  <a:lnTo>
                    <a:pt x="3560826"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9" name="object 288"/>
            <p:cNvSpPr/>
            <p:nvPr/>
          </p:nvSpPr>
          <p:spPr>
            <a:xfrm>
              <a:off x="8110601" y="3880878"/>
              <a:ext cx="763905" cy="1924050"/>
            </a:xfrm>
            <a:custGeom>
              <a:avLst/>
              <a:gdLst/>
              <a:ahLst/>
              <a:cxnLst/>
              <a:rect l="l" t="t" r="r" b="b"/>
              <a:pathLst>
                <a:path w="763904" h="1924050">
                  <a:moveTo>
                    <a:pt x="0" y="1923922"/>
                  </a:moveTo>
                  <a:lnTo>
                    <a:pt x="763587" y="1923922"/>
                  </a:lnTo>
                  <a:lnTo>
                    <a:pt x="763587" y="0"/>
                  </a:lnTo>
                  <a:lnTo>
                    <a:pt x="0" y="0"/>
                  </a:lnTo>
                  <a:lnTo>
                    <a:pt x="0" y="1923922"/>
                  </a:lnTo>
                  <a:close/>
                </a:path>
              </a:pathLst>
            </a:custGeom>
            <a:noFill/>
            <a:ln w="22225">
              <a:solidFill>
                <a:schemeClr val="accent2"/>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10" name="Straight Arrow Connector 209">
              <a:extLst>
                <a:ext uri="{FF2B5EF4-FFF2-40B4-BE49-F238E27FC236}">
                  <a16:creationId xmlns:a16="http://schemas.microsoft.com/office/drawing/2014/main" id="{C2D8D5FF-527D-49D0-A600-248C2A2AC762}"/>
                </a:ext>
              </a:extLst>
            </p:cNvPr>
            <p:cNvCxnSpPr>
              <a:cxnSpLocks/>
            </p:cNvCxnSpPr>
            <p:nvPr/>
          </p:nvCxnSpPr>
          <p:spPr>
            <a:xfrm>
              <a:off x="7452905" y="5890526"/>
              <a:ext cx="2818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F2A8295E-6636-4150-A64A-F26AB6B8B3D7}"/>
                </a:ext>
              </a:extLst>
            </p:cNvPr>
            <p:cNvSpPr txBox="1"/>
            <p:nvPr/>
          </p:nvSpPr>
          <p:spPr>
            <a:xfrm>
              <a:off x="10073004" y="5899543"/>
              <a:ext cx="58674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rebuchet MS"/>
                  <a:ea typeface="+mn-ea"/>
                  <a:cs typeface="Trebuchet MS"/>
                </a:rPr>
                <a:t>Time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6" name="object 203">
              <a:extLst>
                <a:ext uri="{FF2B5EF4-FFF2-40B4-BE49-F238E27FC236}">
                  <a16:creationId xmlns:a16="http://schemas.microsoft.com/office/drawing/2014/main" id="{B4C8F96E-FA59-4FB6-99C4-226410F51B1E}"/>
                </a:ext>
              </a:extLst>
            </p:cNvPr>
            <p:cNvSpPr txBox="1"/>
            <p:nvPr/>
          </p:nvSpPr>
          <p:spPr>
            <a:xfrm>
              <a:off x="8148320" y="5160686"/>
              <a:ext cx="807974" cy="136576"/>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rial"/>
                  <a:ea typeface="+mn-ea"/>
                  <a:cs typeface="Arial"/>
                </a:rPr>
                <a:t>thread</a:t>
              </a:r>
              <a:r>
                <a:rPr kumimoji="0" sz="800" b="1" i="0" u="none" strike="noStrike" kern="1200" cap="none" spc="0" normalizeH="0" baseline="0" noProof="0" dirty="0">
                  <a:ln>
                    <a:noFill/>
                  </a:ln>
                  <a:solidFill>
                    <a:prstClr val="white"/>
                  </a:solidFill>
                  <a:effectLst/>
                  <a:uLnTx/>
                  <a:uFillTx/>
                  <a:latin typeface="Arial"/>
                  <a:ea typeface="+mn-ea"/>
                  <a:cs typeface="Arial"/>
                </a:rPr>
                <a:t> </a:t>
              </a:r>
              <a:r>
                <a:rPr kumimoji="0" sz="800" b="1" i="0" u="none" strike="noStrike" kern="1200" cap="none" spc="-5" normalizeH="0" baseline="0" noProof="0" dirty="0">
                  <a:ln>
                    <a:noFill/>
                  </a:ln>
                  <a:solidFill>
                    <a:prstClr val="white"/>
                  </a:solidFill>
                  <a:effectLst/>
                  <a:uLnTx/>
                  <a:uFillTx/>
                  <a:latin typeface="Arial"/>
                  <a:ea typeface="+mn-ea"/>
                  <a:cs typeface="Arial"/>
                </a:rPr>
                <a:t>on</a:t>
              </a:r>
              <a:r>
                <a:rPr kumimoji="0" sz="800" b="1" i="0" u="none" strike="noStrike" kern="1200" cap="none" spc="-60" normalizeH="0" baseline="0" noProof="0" dirty="0">
                  <a:ln>
                    <a:noFill/>
                  </a:ln>
                  <a:solidFill>
                    <a:prstClr val="white"/>
                  </a:solidFill>
                  <a:effectLst/>
                  <a:uLnTx/>
                  <a:uFillTx/>
                  <a:latin typeface="Arial"/>
                  <a:ea typeface="+mn-ea"/>
                  <a:cs typeface="Arial"/>
                </a:rPr>
                <a:t> </a:t>
              </a:r>
              <a:r>
                <a:rPr kumimoji="0" sz="800" b="1" i="0" u="none" strike="noStrike" kern="1200" cap="none" spc="0" normalizeH="0" baseline="0" noProof="0" dirty="0">
                  <a:ln>
                    <a:noFill/>
                  </a:ln>
                  <a:solidFill>
                    <a:prstClr val="white"/>
                  </a:solidFill>
                  <a:effectLst/>
                  <a:uLnTx/>
                  <a:uFillTx/>
                  <a:latin typeface="Arial"/>
                  <a:ea typeface="+mn-ea"/>
                  <a:cs typeface="Arial"/>
                </a:rPr>
                <a:t>CPU</a:t>
              </a:r>
            </a:p>
          </p:txBody>
        </p:sp>
        <p:sp>
          <p:nvSpPr>
            <p:cNvPr id="217" name="object 203">
              <a:extLst>
                <a:ext uri="{FF2B5EF4-FFF2-40B4-BE49-F238E27FC236}">
                  <a16:creationId xmlns:a16="http://schemas.microsoft.com/office/drawing/2014/main" id="{D011A056-4D3C-4E88-8DCD-658C4ED13FA4}"/>
                </a:ext>
              </a:extLst>
            </p:cNvPr>
            <p:cNvSpPr txBox="1"/>
            <p:nvPr/>
          </p:nvSpPr>
          <p:spPr>
            <a:xfrm>
              <a:off x="8139176" y="5357786"/>
              <a:ext cx="807974" cy="136576"/>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rial"/>
                  <a:ea typeface="+mn-ea"/>
                  <a:cs typeface="Arial"/>
                </a:rPr>
                <a:t>thread</a:t>
              </a:r>
              <a:r>
                <a:rPr kumimoji="0" sz="800" b="1" i="0" u="none" strike="noStrike" kern="1200" cap="none" spc="0" normalizeH="0" baseline="0" noProof="0" dirty="0">
                  <a:ln>
                    <a:noFill/>
                  </a:ln>
                  <a:solidFill>
                    <a:prstClr val="white"/>
                  </a:solidFill>
                  <a:effectLst/>
                  <a:uLnTx/>
                  <a:uFillTx/>
                  <a:latin typeface="Arial"/>
                  <a:ea typeface="+mn-ea"/>
                  <a:cs typeface="Arial"/>
                </a:rPr>
                <a:t> </a:t>
              </a:r>
              <a:r>
                <a:rPr kumimoji="0" sz="800" b="1" i="0" u="none" strike="noStrike" kern="1200" cap="none" spc="-5" normalizeH="0" baseline="0" noProof="0" dirty="0">
                  <a:ln>
                    <a:noFill/>
                  </a:ln>
                  <a:solidFill>
                    <a:prstClr val="white"/>
                  </a:solidFill>
                  <a:effectLst/>
                  <a:uLnTx/>
                  <a:uFillTx/>
                  <a:latin typeface="Arial"/>
                  <a:ea typeface="+mn-ea"/>
                  <a:cs typeface="Arial"/>
                </a:rPr>
                <a:t>on</a:t>
              </a:r>
              <a:r>
                <a:rPr kumimoji="0" sz="800" b="1" i="0" u="none" strike="noStrike" kern="1200" cap="none" spc="-60" normalizeH="0" baseline="0" noProof="0" dirty="0">
                  <a:ln>
                    <a:noFill/>
                  </a:ln>
                  <a:solidFill>
                    <a:prstClr val="white"/>
                  </a:solidFill>
                  <a:effectLst/>
                  <a:uLnTx/>
                  <a:uFillTx/>
                  <a:latin typeface="Arial"/>
                  <a:ea typeface="+mn-ea"/>
                  <a:cs typeface="Arial"/>
                </a:rPr>
                <a:t> </a:t>
              </a:r>
              <a:r>
                <a:rPr kumimoji="0" sz="800" b="1" i="0" u="none" strike="noStrike" kern="1200" cap="none" spc="0" normalizeH="0" baseline="0" noProof="0" dirty="0">
                  <a:ln>
                    <a:noFill/>
                  </a:ln>
                  <a:solidFill>
                    <a:prstClr val="white"/>
                  </a:solidFill>
                  <a:effectLst/>
                  <a:uLnTx/>
                  <a:uFillTx/>
                  <a:latin typeface="Arial"/>
                  <a:ea typeface="+mn-ea"/>
                  <a:cs typeface="Arial"/>
                </a:rPr>
                <a:t>CPU</a:t>
              </a:r>
            </a:p>
          </p:txBody>
        </p:sp>
        <p:sp>
          <p:nvSpPr>
            <p:cNvPr id="218" name="object 203">
              <a:extLst>
                <a:ext uri="{FF2B5EF4-FFF2-40B4-BE49-F238E27FC236}">
                  <a16:creationId xmlns:a16="http://schemas.microsoft.com/office/drawing/2014/main" id="{FF916119-4F7A-4854-9A9C-219181C0DA2A}"/>
                </a:ext>
              </a:extLst>
            </p:cNvPr>
            <p:cNvSpPr txBox="1"/>
            <p:nvPr/>
          </p:nvSpPr>
          <p:spPr>
            <a:xfrm>
              <a:off x="8134350" y="5558973"/>
              <a:ext cx="807974" cy="136576"/>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rial"/>
                  <a:ea typeface="+mn-ea"/>
                  <a:cs typeface="Arial"/>
                </a:rPr>
                <a:t>thread</a:t>
              </a:r>
              <a:r>
                <a:rPr kumimoji="0" sz="800" b="1" i="0" u="none" strike="noStrike" kern="1200" cap="none" spc="0" normalizeH="0" baseline="0" noProof="0" dirty="0">
                  <a:ln>
                    <a:noFill/>
                  </a:ln>
                  <a:solidFill>
                    <a:prstClr val="white"/>
                  </a:solidFill>
                  <a:effectLst/>
                  <a:uLnTx/>
                  <a:uFillTx/>
                  <a:latin typeface="Arial"/>
                  <a:ea typeface="+mn-ea"/>
                  <a:cs typeface="Arial"/>
                </a:rPr>
                <a:t> </a:t>
              </a:r>
              <a:r>
                <a:rPr kumimoji="0" sz="800" b="1" i="0" u="none" strike="noStrike" kern="1200" cap="none" spc="-5" normalizeH="0" baseline="0" noProof="0" dirty="0">
                  <a:ln>
                    <a:noFill/>
                  </a:ln>
                  <a:solidFill>
                    <a:prstClr val="white"/>
                  </a:solidFill>
                  <a:effectLst/>
                  <a:uLnTx/>
                  <a:uFillTx/>
                  <a:latin typeface="Arial"/>
                  <a:ea typeface="+mn-ea"/>
                  <a:cs typeface="Arial"/>
                </a:rPr>
                <a:t>on</a:t>
              </a:r>
              <a:r>
                <a:rPr kumimoji="0" sz="800" b="1" i="0" u="none" strike="noStrike" kern="1200" cap="none" spc="-60" normalizeH="0" baseline="0" noProof="0" dirty="0">
                  <a:ln>
                    <a:noFill/>
                  </a:ln>
                  <a:solidFill>
                    <a:prstClr val="white"/>
                  </a:solidFill>
                  <a:effectLst/>
                  <a:uLnTx/>
                  <a:uFillTx/>
                  <a:latin typeface="Arial"/>
                  <a:ea typeface="+mn-ea"/>
                  <a:cs typeface="Arial"/>
                </a:rPr>
                <a:t> </a:t>
              </a:r>
              <a:r>
                <a:rPr kumimoji="0" sz="800" b="1" i="0" u="none" strike="noStrike" kern="1200" cap="none" spc="0" normalizeH="0" baseline="0" noProof="0" dirty="0">
                  <a:ln>
                    <a:noFill/>
                  </a:ln>
                  <a:solidFill>
                    <a:prstClr val="white"/>
                  </a:solidFill>
                  <a:effectLst/>
                  <a:uLnTx/>
                  <a:uFillTx/>
                  <a:latin typeface="Arial"/>
                  <a:ea typeface="+mn-ea"/>
                  <a:cs typeface="Arial"/>
                </a:rPr>
                <a:t>CPU</a:t>
              </a:r>
            </a:p>
          </p:txBody>
        </p:sp>
      </p:grpSp>
      <p:grpSp>
        <p:nvGrpSpPr>
          <p:cNvPr id="224" name="Group 223">
            <a:extLst>
              <a:ext uri="{FF2B5EF4-FFF2-40B4-BE49-F238E27FC236}">
                <a16:creationId xmlns:a16="http://schemas.microsoft.com/office/drawing/2014/main" id="{42A17098-F5C8-49C5-8BAD-1919E42D7725}"/>
              </a:ext>
            </a:extLst>
          </p:cNvPr>
          <p:cNvGrpSpPr/>
          <p:nvPr/>
        </p:nvGrpSpPr>
        <p:grpSpPr>
          <a:xfrm>
            <a:off x="6325234" y="1793665"/>
            <a:ext cx="4334510" cy="1570906"/>
            <a:chOff x="6325234" y="1793665"/>
            <a:chExt cx="4334510" cy="1570906"/>
          </a:xfrm>
        </p:grpSpPr>
        <p:sp>
          <p:nvSpPr>
            <p:cNvPr id="10" name="object 99"/>
            <p:cNvSpPr txBox="1"/>
            <p:nvPr/>
          </p:nvSpPr>
          <p:spPr>
            <a:xfrm>
              <a:off x="6325234" y="1793665"/>
              <a:ext cx="4334510" cy="321242"/>
            </a:xfrm>
            <a:prstGeom prst="rect">
              <a:avLst/>
            </a:prstGeom>
          </p:spPr>
          <p:txBody>
            <a:bodyPr vert="horz" wrap="square" lIns="0" tIns="13335" rIns="0" bIns="0" rtlCol="0">
              <a:spAutoFit/>
            </a:bodyPr>
            <a:lstStyle/>
            <a:p>
              <a:pPr marL="243840" marR="0" lvl="0" indent="-231140" algn="l" defTabSz="914400" rtl="0" eaLnBrk="1" fontAlgn="auto" latinLnBrk="0" hangingPunct="1">
                <a:lnSpc>
                  <a:spcPct val="100000"/>
                </a:lnSpc>
                <a:spcBef>
                  <a:spcPts val="100"/>
                </a:spcBef>
                <a:spcAft>
                  <a:spcPts val="0"/>
                </a:spcAft>
                <a:buClrTx/>
                <a:buSzPct val="108333"/>
                <a:buFont typeface="Wingdings"/>
                <a:buChar char=""/>
                <a:tabLst>
                  <a:tab pos="244475" algn="l"/>
                </a:tabLst>
                <a:defRPr/>
              </a:pPr>
              <a:r>
                <a:rPr kumimoji="0" sz="2000" b="0" i="0" u="none" strike="noStrike" kern="1200" cap="none" spc="-5" normalizeH="0" baseline="0" noProof="0" dirty="0">
                  <a:ln>
                    <a:noFill/>
                  </a:ln>
                  <a:solidFill>
                    <a:prstClr val="black"/>
                  </a:solidFill>
                  <a:effectLst/>
                  <a:uLnTx/>
                  <a:uFillTx/>
                  <a:latin typeface="Trebuchet MS"/>
                  <a:ea typeface="+mn-ea"/>
                  <a:cs typeface="Trebuchet MS"/>
                </a:rPr>
                <a:t>4-way concurrency</a:t>
              </a:r>
            </a:p>
          </p:txBody>
        </p:sp>
        <p:sp>
          <p:nvSpPr>
            <p:cNvPr id="83" name="object 172"/>
            <p:cNvSpPr/>
            <p:nvPr/>
          </p:nvSpPr>
          <p:spPr>
            <a:xfrm>
              <a:off x="7072376" y="2362644"/>
              <a:ext cx="357505" cy="192405"/>
            </a:xfrm>
            <a:custGeom>
              <a:avLst/>
              <a:gdLst/>
              <a:ahLst/>
              <a:cxnLst/>
              <a:rect l="l" t="t" r="r" b="b"/>
              <a:pathLst>
                <a:path w="357504" h="192405">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4" name="object 173"/>
            <p:cNvSpPr/>
            <p:nvPr/>
          </p:nvSpPr>
          <p:spPr>
            <a:xfrm>
              <a:off x="7072376" y="2362644"/>
              <a:ext cx="357505" cy="192405"/>
            </a:xfrm>
            <a:custGeom>
              <a:avLst/>
              <a:gdLst/>
              <a:ahLst/>
              <a:cxnLst/>
              <a:rect l="l" t="t" r="r" b="b"/>
              <a:pathLst>
                <a:path w="357504" h="192405">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5" name="object 174"/>
            <p:cNvSpPr txBox="1"/>
            <p:nvPr/>
          </p:nvSpPr>
          <p:spPr>
            <a:xfrm>
              <a:off x="7072376" y="2382393"/>
              <a:ext cx="357505" cy="147955"/>
            </a:xfrm>
            <a:prstGeom prst="rect">
              <a:avLst/>
            </a:prstGeom>
          </p:spPr>
          <p:txBody>
            <a:bodyPr vert="horz" wrap="square" lIns="0" tIns="13335" rIns="0" bIns="0" rtlCol="0">
              <a:spAutoFit/>
            </a:bodyPr>
            <a:lstStyle/>
            <a:p>
              <a:pPr marL="7874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HD2</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86" name="object 175"/>
            <p:cNvSpPr/>
            <p:nvPr/>
          </p:nvSpPr>
          <p:spPr>
            <a:xfrm>
              <a:off x="7077075" y="21721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7" name="object 176"/>
            <p:cNvSpPr/>
            <p:nvPr/>
          </p:nvSpPr>
          <p:spPr>
            <a:xfrm>
              <a:off x="7077075" y="21721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8" name="object 177"/>
            <p:cNvSpPr txBox="1"/>
            <p:nvPr/>
          </p:nvSpPr>
          <p:spPr>
            <a:xfrm>
              <a:off x="7072376" y="2176652"/>
              <a:ext cx="357505" cy="177800"/>
            </a:xfrm>
            <a:prstGeom prst="rect">
              <a:avLst/>
            </a:prstGeom>
          </p:spPr>
          <p:txBody>
            <a:bodyPr vert="horz" wrap="square" lIns="0" tIns="12065" rIns="0" bIns="0" rtlCol="0">
              <a:spAutoFit/>
            </a:bodyPr>
            <a:lstStyle/>
            <a:p>
              <a:pPr marL="10668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K1</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89" name="object 178"/>
            <p:cNvSpPr/>
            <p:nvPr/>
          </p:nvSpPr>
          <p:spPr>
            <a:xfrm>
              <a:off x="7431151" y="23626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0" name="object 179"/>
            <p:cNvSpPr/>
            <p:nvPr/>
          </p:nvSpPr>
          <p:spPr>
            <a:xfrm>
              <a:off x="7431151" y="23626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1" name="object 180"/>
            <p:cNvSpPr txBox="1"/>
            <p:nvPr/>
          </p:nvSpPr>
          <p:spPr>
            <a:xfrm>
              <a:off x="7429500" y="2367152"/>
              <a:ext cx="357505" cy="177800"/>
            </a:xfrm>
            <a:prstGeom prst="rect">
              <a:avLst/>
            </a:prstGeom>
          </p:spPr>
          <p:txBody>
            <a:bodyPr vert="horz" wrap="square" lIns="0" tIns="12065" rIns="0" bIns="0" rtlCol="0">
              <a:spAutoFit/>
            </a:bodyPr>
            <a:lstStyle/>
            <a:p>
              <a:pPr marL="10350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K2</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92" name="object 181"/>
            <p:cNvSpPr/>
            <p:nvPr/>
          </p:nvSpPr>
          <p:spPr>
            <a:xfrm>
              <a:off x="7786751" y="2554668"/>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3" name="object 182"/>
            <p:cNvSpPr/>
            <p:nvPr/>
          </p:nvSpPr>
          <p:spPr>
            <a:xfrm>
              <a:off x="7786751" y="2554668"/>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4" name="object 183"/>
            <p:cNvSpPr txBox="1"/>
            <p:nvPr/>
          </p:nvSpPr>
          <p:spPr>
            <a:xfrm>
              <a:off x="7786751" y="2559557"/>
              <a:ext cx="355600" cy="177800"/>
            </a:xfrm>
            <a:prstGeom prst="rect">
              <a:avLst/>
            </a:prstGeom>
          </p:spPr>
          <p:txBody>
            <a:bodyPr vert="horz" wrap="square" lIns="0" tIns="12065" rIns="0" bIns="0" rtlCol="0">
              <a:spAutoFit/>
            </a:bodyPr>
            <a:lstStyle/>
            <a:p>
              <a:pPr marL="10223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K3</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95" name="object 184"/>
            <p:cNvSpPr/>
            <p:nvPr/>
          </p:nvSpPr>
          <p:spPr>
            <a:xfrm>
              <a:off x="6716776" y="2172144"/>
              <a:ext cx="357505" cy="192405"/>
            </a:xfrm>
            <a:custGeom>
              <a:avLst/>
              <a:gdLst/>
              <a:ahLst/>
              <a:cxnLst/>
              <a:rect l="l" t="t" r="r" b="b"/>
              <a:pathLst>
                <a:path w="357504" h="192405">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6" name="object 185"/>
            <p:cNvSpPr/>
            <p:nvPr/>
          </p:nvSpPr>
          <p:spPr>
            <a:xfrm>
              <a:off x="6716776" y="2172144"/>
              <a:ext cx="357505" cy="192405"/>
            </a:xfrm>
            <a:custGeom>
              <a:avLst/>
              <a:gdLst/>
              <a:ahLst/>
              <a:cxnLst/>
              <a:rect l="l" t="t" r="r" b="b"/>
              <a:pathLst>
                <a:path w="357504" h="192405">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7" name="object 186"/>
            <p:cNvSpPr txBox="1"/>
            <p:nvPr/>
          </p:nvSpPr>
          <p:spPr>
            <a:xfrm>
              <a:off x="6716776" y="2191893"/>
              <a:ext cx="357505" cy="147955"/>
            </a:xfrm>
            <a:prstGeom prst="rect">
              <a:avLst/>
            </a:prstGeom>
          </p:spPr>
          <p:txBody>
            <a:bodyPr vert="horz" wrap="square" lIns="0" tIns="13335" rIns="0" bIns="0" rtlCol="0">
              <a:spAutoFit/>
            </a:bodyPr>
            <a:lstStyle/>
            <a:p>
              <a:pPr marL="7874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HD1</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98" name="object 187"/>
            <p:cNvSpPr/>
            <p:nvPr/>
          </p:nvSpPr>
          <p:spPr>
            <a:xfrm>
              <a:off x="7431151" y="21721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9" name="object 188"/>
            <p:cNvSpPr/>
            <p:nvPr/>
          </p:nvSpPr>
          <p:spPr>
            <a:xfrm>
              <a:off x="7431151" y="21721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0" name="object 189"/>
            <p:cNvSpPr txBox="1"/>
            <p:nvPr/>
          </p:nvSpPr>
          <p:spPr>
            <a:xfrm>
              <a:off x="7429500" y="2191893"/>
              <a:ext cx="357505" cy="147955"/>
            </a:xfrm>
            <a:prstGeom prst="rect">
              <a:avLst/>
            </a:prstGeom>
          </p:spPr>
          <p:txBody>
            <a:bodyPr vert="horz" wrap="square" lIns="0" tIns="13335" rIns="0" bIns="0" rtlCol="0">
              <a:spAutoFit/>
            </a:bodyPr>
            <a:lstStyle/>
            <a:p>
              <a:pPr marL="79375"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DH1</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01" name="object 190"/>
            <p:cNvSpPr/>
            <p:nvPr/>
          </p:nvSpPr>
          <p:spPr>
            <a:xfrm>
              <a:off x="7786751" y="23626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2" name="object 191"/>
            <p:cNvSpPr/>
            <p:nvPr/>
          </p:nvSpPr>
          <p:spPr>
            <a:xfrm>
              <a:off x="7786751" y="23626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3" name="object 192"/>
            <p:cNvSpPr txBox="1"/>
            <p:nvPr/>
          </p:nvSpPr>
          <p:spPr>
            <a:xfrm>
              <a:off x="7786751" y="2382393"/>
              <a:ext cx="355600" cy="147955"/>
            </a:xfrm>
            <a:prstGeom prst="rect">
              <a:avLst/>
            </a:prstGeom>
          </p:spPr>
          <p:txBody>
            <a:bodyPr vert="horz" wrap="square" lIns="0" tIns="13335" rIns="0" bIns="0" rtlCol="0">
              <a:spAutoFit/>
            </a:bodyPr>
            <a:lstStyle/>
            <a:p>
              <a:pPr marL="7747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DH2</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04" name="object 193"/>
            <p:cNvSpPr/>
            <p:nvPr/>
          </p:nvSpPr>
          <p:spPr>
            <a:xfrm>
              <a:off x="8142351" y="2554668"/>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5" name="object 194"/>
            <p:cNvSpPr/>
            <p:nvPr/>
          </p:nvSpPr>
          <p:spPr>
            <a:xfrm>
              <a:off x="8142351" y="2554668"/>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6" name="object 195"/>
            <p:cNvSpPr txBox="1"/>
            <p:nvPr/>
          </p:nvSpPr>
          <p:spPr>
            <a:xfrm>
              <a:off x="8142351" y="2574798"/>
              <a:ext cx="355600" cy="147955"/>
            </a:xfrm>
            <a:prstGeom prst="rect">
              <a:avLst/>
            </a:prstGeom>
          </p:spPr>
          <p:txBody>
            <a:bodyPr vert="horz" wrap="square" lIns="0" tIns="13335" rIns="0" bIns="0" rtlCol="0">
              <a:spAutoFit/>
            </a:bodyPr>
            <a:lstStyle/>
            <a:p>
              <a:pPr marL="7747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DH3</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07" name="object 196"/>
            <p:cNvSpPr/>
            <p:nvPr/>
          </p:nvSpPr>
          <p:spPr>
            <a:xfrm>
              <a:off x="6716776" y="2748343"/>
              <a:ext cx="1779905" cy="192405"/>
            </a:xfrm>
            <a:custGeom>
              <a:avLst/>
              <a:gdLst/>
              <a:ahLst/>
              <a:cxnLst/>
              <a:rect l="l" t="t" r="r" b="b"/>
              <a:pathLst>
                <a:path w="1779904" h="192405">
                  <a:moveTo>
                    <a:pt x="0" y="192087"/>
                  </a:moveTo>
                  <a:lnTo>
                    <a:pt x="1779651" y="192087"/>
                  </a:lnTo>
                  <a:lnTo>
                    <a:pt x="1779651"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 name="object 197"/>
            <p:cNvSpPr txBox="1"/>
            <p:nvPr/>
          </p:nvSpPr>
          <p:spPr>
            <a:xfrm>
              <a:off x="7350506" y="2790718"/>
              <a:ext cx="512445" cy="114300"/>
            </a:xfrm>
            <a:prstGeom prst="rect">
              <a:avLst/>
            </a:prstGeom>
          </p:spPr>
          <p:txBody>
            <a:bodyPr vert="horz" wrap="square" lIns="0" tIns="0" rIns="0" bIns="0" rtlCol="0">
              <a:spAutoFit/>
            </a:bodyPr>
            <a:lstStyle/>
            <a:p>
              <a:pPr marL="0" marR="0" lvl="0" indent="0" algn="l" defTabSz="914400" rtl="0" eaLnBrk="1" fontAlgn="auto" latinLnBrk="0" hangingPunct="1">
                <a:lnSpc>
                  <a:spcPts val="890"/>
                </a:lnSpc>
                <a:spcBef>
                  <a:spcPts val="0"/>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a:ea typeface="+mn-ea"/>
                  <a:cs typeface="Arial"/>
                </a:rPr>
                <a:t>K4 </a:t>
              </a:r>
              <a:r>
                <a:rPr kumimoji="0" sz="800" b="0" i="0" u="none" strike="noStrike" kern="1200" cap="none" spc="-5" normalizeH="0" baseline="0" noProof="0" dirty="0">
                  <a:ln>
                    <a:noFill/>
                  </a:ln>
                  <a:solidFill>
                    <a:prstClr val="black"/>
                  </a:solidFill>
                  <a:effectLst/>
                  <a:uLnTx/>
                  <a:uFillTx/>
                  <a:latin typeface="Arial"/>
                  <a:ea typeface="+mn-ea"/>
                  <a:cs typeface="Arial"/>
                </a:rPr>
                <a:t>on</a:t>
              </a:r>
              <a:r>
                <a:rPr kumimoji="0" sz="800" b="0" i="0" u="none" strike="noStrike" kern="1200" cap="none" spc="-70" normalizeH="0" baseline="0" noProof="0" dirty="0">
                  <a:ln>
                    <a:noFill/>
                  </a:ln>
                  <a:solidFill>
                    <a:prstClr val="black"/>
                  </a:solidFill>
                  <a:effectLst/>
                  <a:uLnTx/>
                  <a:uFillTx/>
                  <a:latin typeface="Arial"/>
                  <a:ea typeface="+mn-ea"/>
                  <a:cs typeface="Arial"/>
                </a:rPr>
                <a:t> </a:t>
              </a:r>
              <a:r>
                <a:rPr kumimoji="0" sz="800" b="0" i="0" u="none" strike="noStrike" kern="1200" cap="none" spc="0" normalizeH="0" baseline="0" noProof="0" dirty="0">
                  <a:ln>
                    <a:noFill/>
                  </a:ln>
                  <a:solidFill>
                    <a:prstClr val="black"/>
                  </a:solidFill>
                  <a:effectLst/>
                  <a:uLnTx/>
                  <a:uFillTx/>
                  <a:latin typeface="Arial"/>
                  <a:ea typeface="+mn-ea"/>
                  <a:cs typeface="Arial"/>
                </a:rPr>
                <a:t>CPU</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09" name="object 198"/>
            <p:cNvSpPr/>
            <p:nvPr/>
          </p:nvSpPr>
          <p:spPr>
            <a:xfrm>
              <a:off x="7429500" y="2554668"/>
              <a:ext cx="357505" cy="192405"/>
            </a:xfrm>
            <a:custGeom>
              <a:avLst/>
              <a:gdLst/>
              <a:ahLst/>
              <a:cxnLst/>
              <a:rect l="l" t="t" r="r" b="b"/>
              <a:pathLst>
                <a:path w="357504" h="192405">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0" name="object 199"/>
            <p:cNvSpPr/>
            <p:nvPr/>
          </p:nvSpPr>
          <p:spPr>
            <a:xfrm>
              <a:off x="7429500" y="2554668"/>
              <a:ext cx="357505" cy="192405"/>
            </a:xfrm>
            <a:custGeom>
              <a:avLst/>
              <a:gdLst/>
              <a:ahLst/>
              <a:cxnLst/>
              <a:rect l="l" t="t" r="r" b="b"/>
              <a:pathLst>
                <a:path w="357504" h="192405">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1" name="object 200"/>
            <p:cNvSpPr txBox="1"/>
            <p:nvPr/>
          </p:nvSpPr>
          <p:spPr>
            <a:xfrm>
              <a:off x="7429500" y="2574798"/>
              <a:ext cx="357505" cy="147955"/>
            </a:xfrm>
            <a:prstGeom prst="rect">
              <a:avLst/>
            </a:prstGeom>
          </p:spPr>
          <p:txBody>
            <a:bodyPr vert="horz" wrap="square" lIns="0" tIns="13335" rIns="0" bIns="0" rtlCol="0">
              <a:spAutoFit/>
            </a:bodyPr>
            <a:lstStyle/>
            <a:p>
              <a:pPr marL="7874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HD3</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12" name="object 201"/>
            <p:cNvSpPr/>
            <p:nvPr/>
          </p:nvSpPr>
          <p:spPr>
            <a:xfrm>
              <a:off x="6716776" y="2748343"/>
              <a:ext cx="1779905" cy="192405"/>
            </a:xfrm>
            <a:custGeom>
              <a:avLst/>
              <a:gdLst/>
              <a:ahLst/>
              <a:cxnLst/>
              <a:rect l="l" t="t" r="r" b="b"/>
              <a:pathLst>
                <a:path w="1779904" h="192405">
                  <a:moveTo>
                    <a:pt x="0" y="192087"/>
                  </a:moveTo>
                  <a:lnTo>
                    <a:pt x="1779651" y="192087"/>
                  </a:lnTo>
                  <a:lnTo>
                    <a:pt x="1779651" y="0"/>
                  </a:lnTo>
                  <a:lnTo>
                    <a:pt x="0" y="0"/>
                  </a:lnTo>
                  <a:lnTo>
                    <a:pt x="0" y="192087"/>
                  </a:lnTo>
                  <a:close/>
                </a:path>
              </a:pathLst>
            </a:custGeom>
            <a:solidFill>
              <a:srgbClr val="DC22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3" name="object 202"/>
            <p:cNvSpPr/>
            <p:nvPr/>
          </p:nvSpPr>
          <p:spPr>
            <a:xfrm>
              <a:off x="6716776" y="2748343"/>
              <a:ext cx="1779905" cy="192405"/>
            </a:xfrm>
            <a:custGeom>
              <a:avLst/>
              <a:gdLst/>
              <a:ahLst/>
              <a:cxnLst/>
              <a:rect l="l" t="t" r="r" b="b"/>
              <a:pathLst>
                <a:path w="1779904" h="192405">
                  <a:moveTo>
                    <a:pt x="0" y="192087"/>
                  </a:moveTo>
                  <a:lnTo>
                    <a:pt x="1779651" y="192087"/>
                  </a:lnTo>
                  <a:lnTo>
                    <a:pt x="1779651"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object 203"/>
            <p:cNvSpPr txBox="1"/>
            <p:nvPr/>
          </p:nvSpPr>
          <p:spPr>
            <a:xfrm>
              <a:off x="7314946" y="2775965"/>
              <a:ext cx="807974" cy="136576"/>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rial"/>
                  <a:ea typeface="+mn-ea"/>
                  <a:cs typeface="Arial"/>
                </a:rPr>
                <a:t>thread</a:t>
              </a:r>
              <a:r>
                <a:rPr kumimoji="0" sz="800" b="1" i="0" u="none" strike="noStrike" kern="1200" cap="none" spc="0" normalizeH="0" baseline="0" noProof="0" dirty="0">
                  <a:ln>
                    <a:noFill/>
                  </a:ln>
                  <a:solidFill>
                    <a:prstClr val="white"/>
                  </a:solidFill>
                  <a:effectLst/>
                  <a:uLnTx/>
                  <a:uFillTx/>
                  <a:latin typeface="Arial"/>
                  <a:ea typeface="+mn-ea"/>
                  <a:cs typeface="Arial"/>
                </a:rPr>
                <a:t> </a:t>
              </a:r>
              <a:r>
                <a:rPr kumimoji="0" sz="800" b="1" i="0" u="none" strike="noStrike" kern="1200" cap="none" spc="-5" normalizeH="0" baseline="0" noProof="0" dirty="0">
                  <a:ln>
                    <a:noFill/>
                  </a:ln>
                  <a:solidFill>
                    <a:prstClr val="white"/>
                  </a:solidFill>
                  <a:effectLst/>
                  <a:uLnTx/>
                  <a:uFillTx/>
                  <a:latin typeface="Arial"/>
                  <a:ea typeface="+mn-ea"/>
                  <a:cs typeface="Arial"/>
                </a:rPr>
                <a:t>on</a:t>
              </a:r>
              <a:r>
                <a:rPr kumimoji="0" sz="800" b="1" i="0" u="none" strike="noStrike" kern="1200" cap="none" spc="-60" normalizeH="0" baseline="0" noProof="0" dirty="0">
                  <a:ln>
                    <a:noFill/>
                  </a:ln>
                  <a:solidFill>
                    <a:prstClr val="white"/>
                  </a:solidFill>
                  <a:effectLst/>
                  <a:uLnTx/>
                  <a:uFillTx/>
                  <a:latin typeface="Arial"/>
                  <a:ea typeface="+mn-ea"/>
                  <a:cs typeface="Arial"/>
                </a:rPr>
                <a:t> </a:t>
              </a:r>
              <a:r>
                <a:rPr kumimoji="0" sz="800" b="1" i="0" u="none" strike="noStrike" kern="1200" cap="none" spc="0" normalizeH="0" baseline="0" noProof="0" dirty="0">
                  <a:ln>
                    <a:noFill/>
                  </a:ln>
                  <a:solidFill>
                    <a:prstClr val="white"/>
                  </a:solidFill>
                  <a:effectLst/>
                  <a:uLnTx/>
                  <a:uFillTx/>
                  <a:latin typeface="Arial"/>
                  <a:ea typeface="+mn-ea"/>
                  <a:cs typeface="Arial"/>
                </a:rPr>
                <a:t>CPU</a:t>
              </a:r>
            </a:p>
          </p:txBody>
        </p:sp>
        <p:sp>
          <p:nvSpPr>
            <p:cNvPr id="115" name="object 204"/>
            <p:cNvSpPr/>
            <p:nvPr/>
          </p:nvSpPr>
          <p:spPr>
            <a:xfrm>
              <a:off x="7410450" y="2106993"/>
              <a:ext cx="389255" cy="903605"/>
            </a:xfrm>
            <a:custGeom>
              <a:avLst/>
              <a:gdLst/>
              <a:ahLst/>
              <a:cxnLst/>
              <a:rect l="l" t="t" r="r" b="b"/>
              <a:pathLst>
                <a:path w="389254" h="903605">
                  <a:moveTo>
                    <a:pt x="0" y="903287"/>
                  </a:moveTo>
                  <a:lnTo>
                    <a:pt x="388937" y="903287"/>
                  </a:lnTo>
                  <a:lnTo>
                    <a:pt x="388937" y="0"/>
                  </a:lnTo>
                  <a:lnTo>
                    <a:pt x="0" y="0"/>
                  </a:lnTo>
                  <a:lnTo>
                    <a:pt x="0" y="903287"/>
                  </a:lnTo>
                  <a:close/>
                </a:path>
              </a:pathLst>
            </a:custGeom>
            <a:noFill/>
            <a:ln w="22225">
              <a:solidFill>
                <a:schemeClr val="accent2"/>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5" name="object 203">
              <a:extLst>
                <a:ext uri="{FF2B5EF4-FFF2-40B4-BE49-F238E27FC236}">
                  <a16:creationId xmlns:a16="http://schemas.microsoft.com/office/drawing/2014/main" id="{1E613E6C-9B5D-4E4E-91E0-9884A8CE708A}"/>
                </a:ext>
              </a:extLst>
            </p:cNvPr>
            <p:cNvSpPr txBox="1"/>
            <p:nvPr/>
          </p:nvSpPr>
          <p:spPr>
            <a:xfrm>
              <a:off x="7314374" y="2775274"/>
              <a:ext cx="807974" cy="136576"/>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rial"/>
                  <a:ea typeface="+mn-ea"/>
                  <a:cs typeface="Arial"/>
                </a:rPr>
                <a:t>thread</a:t>
              </a:r>
              <a:r>
                <a:rPr kumimoji="0" sz="800" b="1" i="0" u="none" strike="noStrike" kern="1200" cap="none" spc="0" normalizeH="0" baseline="0" noProof="0" dirty="0">
                  <a:ln>
                    <a:noFill/>
                  </a:ln>
                  <a:solidFill>
                    <a:prstClr val="white"/>
                  </a:solidFill>
                  <a:effectLst/>
                  <a:uLnTx/>
                  <a:uFillTx/>
                  <a:latin typeface="Arial"/>
                  <a:ea typeface="+mn-ea"/>
                  <a:cs typeface="Arial"/>
                </a:rPr>
                <a:t> </a:t>
              </a:r>
              <a:r>
                <a:rPr kumimoji="0" sz="800" b="1" i="0" u="none" strike="noStrike" kern="1200" cap="none" spc="-5" normalizeH="0" baseline="0" noProof="0" dirty="0">
                  <a:ln>
                    <a:noFill/>
                  </a:ln>
                  <a:solidFill>
                    <a:prstClr val="white"/>
                  </a:solidFill>
                  <a:effectLst/>
                  <a:uLnTx/>
                  <a:uFillTx/>
                  <a:latin typeface="Arial"/>
                  <a:ea typeface="+mn-ea"/>
                  <a:cs typeface="Arial"/>
                </a:rPr>
                <a:t>on</a:t>
              </a:r>
              <a:r>
                <a:rPr kumimoji="0" sz="800" b="1" i="0" u="none" strike="noStrike" kern="1200" cap="none" spc="-60" normalizeH="0" baseline="0" noProof="0" dirty="0">
                  <a:ln>
                    <a:noFill/>
                  </a:ln>
                  <a:solidFill>
                    <a:prstClr val="white"/>
                  </a:solidFill>
                  <a:effectLst/>
                  <a:uLnTx/>
                  <a:uFillTx/>
                  <a:latin typeface="Arial"/>
                  <a:ea typeface="+mn-ea"/>
                  <a:cs typeface="Arial"/>
                </a:rPr>
                <a:t> </a:t>
              </a:r>
              <a:r>
                <a:rPr kumimoji="0" sz="800" b="1" i="0" u="none" strike="noStrike" kern="1200" cap="none" spc="0" normalizeH="0" baseline="0" noProof="0" dirty="0">
                  <a:ln>
                    <a:noFill/>
                  </a:ln>
                  <a:solidFill>
                    <a:prstClr val="white"/>
                  </a:solidFill>
                  <a:effectLst/>
                  <a:uLnTx/>
                  <a:uFillTx/>
                  <a:latin typeface="Arial"/>
                  <a:ea typeface="+mn-ea"/>
                  <a:cs typeface="Arial"/>
                </a:rPr>
                <a:t>CPU</a:t>
              </a:r>
            </a:p>
          </p:txBody>
        </p:sp>
        <p:cxnSp>
          <p:nvCxnSpPr>
            <p:cNvPr id="219" name="Straight Arrow Connector 218">
              <a:extLst>
                <a:ext uri="{FF2B5EF4-FFF2-40B4-BE49-F238E27FC236}">
                  <a16:creationId xmlns:a16="http://schemas.microsoft.com/office/drawing/2014/main" id="{218F4560-BA28-48FF-81F8-D8779E65ECE0}"/>
                </a:ext>
              </a:extLst>
            </p:cNvPr>
            <p:cNvCxnSpPr>
              <a:cxnSpLocks/>
            </p:cNvCxnSpPr>
            <p:nvPr/>
          </p:nvCxnSpPr>
          <p:spPr>
            <a:xfrm>
              <a:off x="6711950" y="3093944"/>
              <a:ext cx="19792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76B7D8A1-FBD7-41BE-B49D-C4A03044DE2A}"/>
                </a:ext>
              </a:extLst>
            </p:cNvPr>
            <p:cNvSpPr txBox="1"/>
            <p:nvPr/>
          </p:nvSpPr>
          <p:spPr>
            <a:xfrm>
              <a:off x="8493125" y="3102961"/>
              <a:ext cx="58674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rebuchet MS"/>
                  <a:ea typeface="+mn-ea"/>
                  <a:cs typeface="Trebuchet MS"/>
                </a:rPr>
                <a:t>Time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6" name="object 96">
            <a:extLst>
              <a:ext uri="{FF2B5EF4-FFF2-40B4-BE49-F238E27FC236}">
                <a16:creationId xmlns:a16="http://schemas.microsoft.com/office/drawing/2014/main" id="{9AF830CD-E268-4E70-9B52-4F816F7F5C1D}"/>
              </a:ext>
            </a:extLst>
          </p:cNvPr>
          <p:cNvSpPr txBox="1"/>
          <p:nvPr/>
        </p:nvSpPr>
        <p:spPr>
          <a:xfrm>
            <a:off x="2999867" y="912174"/>
            <a:ext cx="6222365" cy="228268"/>
          </a:xfrm>
          <a:prstGeom prst="rect">
            <a:avLst/>
          </a:prstGeom>
        </p:spPr>
        <p:txBody>
          <a:bodyPr vert="horz" wrap="square" lIns="0" tIns="12700" rIns="0" bIns="0" rtlCol="0">
            <a:spAutoFit/>
          </a:bodyPr>
          <a:lstStyle/>
          <a:p>
            <a:pPr marL="243840" marR="0" lvl="0" indent="-231140" algn="l" defTabSz="914400" rtl="0" eaLnBrk="1" fontAlgn="auto" latinLnBrk="0" hangingPunct="1">
              <a:lnSpc>
                <a:spcPct val="100000"/>
              </a:lnSpc>
              <a:spcBef>
                <a:spcPts val="100"/>
              </a:spcBef>
              <a:spcAft>
                <a:spcPts val="0"/>
              </a:spcAft>
              <a:buClrTx/>
              <a:buSzPct val="108333"/>
              <a:buFont typeface="Wingdings"/>
              <a:buChar char=""/>
              <a:tabLst>
                <a:tab pos="244475" algn="l"/>
              </a:tabLst>
              <a:defRPr/>
            </a:pPr>
            <a:r>
              <a:rPr kumimoji="0" lang="en-US" sz="1400" b="0" i="0" u="none" strike="noStrike" kern="1200" cap="none" spc="0" normalizeH="0" baseline="0" noProof="0" dirty="0">
                <a:ln>
                  <a:noFill/>
                </a:ln>
                <a:solidFill>
                  <a:prstClr val="black"/>
                </a:solidFill>
                <a:effectLst/>
                <a:uLnTx/>
                <a:uFillTx/>
                <a:latin typeface="Trebuchet MS"/>
                <a:ea typeface="+mn-ea"/>
                <a:cs typeface="Trebuchet MS"/>
              </a:rPr>
              <a:t>Legend: DH-device2host copy ; K-kernel execution ; HD-host2device copy</a:t>
            </a:r>
            <a:endParaRPr kumimoji="0" sz="1400" b="0" i="0" u="none" strike="noStrike" kern="1200" cap="none" spc="0" normalizeH="0" baseline="0" noProof="0" dirty="0">
              <a:ln>
                <a:noFill/>
              </a:ln>
              <a:solidFill>
                <a:prstClr val="black"/>
              </a:solidFill>
              <a:effectLst/>
              <a:uLnTx/>
              <a:uFillTx/>
              <a:latin typeface="Trebuchet MS"/>
              <a:ea typeface="+mn-ea"/>
              <a:cs typeface="Trebuchet MS"/>
            </a:endParaRPr>
          </a:p>
        </p:txBody>
      </p:sp>
    </p:spTree>
    <p:extLst>
      <p:ext uri="{BB962C8B-B14F-4D97-AF65-F5344CB8AC3E}">
        <p14:creationId xmlns:p14="http://schemas.microsoft.com/office/powerpoint/2010/main" val="307702635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Using Multiple Streams</a:t>
            </a:r>
            <a:br>
              <a:rPr lang="en-US" sz="3200" dirty="0"/>
            </a:br>
            <a:r>
              <a:rPr lang="en-US" sz="2000" dirty="0"/>
              <a:t>[Version 2.1]</a:t>
            </a:r>
          </a:p>
        </p:txBody>
      </p:sp>
      <p:sp>
        <p:nvSpPr>
          <p:cNvPr id="3" name="Content Placeholder 2"/>
          <p:cNvSpPr>
            <a:spLocks noGrp="1"/>
          </p:cNvSpPr>
          <p:nvPr>
            <p:ph idx="1"/>
          </p:nvPr>
        </p:nvSpPr>
        <p:spPr/>
        <p:txBody>
          <a:bodyPr/>
          <a:lstStyle/>
          <a:p>
            <a:endParaRPr lang="en-US" sz="2000" dirty="0"/>
          </a:p>
          <a:p>
            <a:r>
              <a:rPr lang="en-US" sz="2000" dirty="0"/>
              <a:t>Similar to Example1, but use two streams</a:t>
            </a:r>
          </a:p>
          <a:p>
            <a:pPr lvl="1"/>
            <a:r>
              <a:rPr lang="en-US" sz="1600" dirty="0"/>
              <a:t>Goal this time around: Inspired by idea on previous slide, increase concurrency and therefore </a:t>
            </a:r>
            <a:r>
              <a:rPr lang="en-US" sz="1600" dirty="0">
                <a:solidFill>
                  <a:srgbClr val="0070C0"/>
                </a:solidFill>
              </a:rPr>
              <a:t>increase speed of execution</a:t>
            </a:r>
          </a:p>
          <a:p>
            <a:pPr lvl="1"/>
            <a:endParaRPr lang="en-US" sz="1800" dirty="0"/>
          </a:p>
          <a:p>
            <a:pPr lvl="1"/>
            <a:endParaRPr lang="en-US" sz="1800" dirty="0"/>
          </a:p>
          <a:p>
            <a:r>
              <a:rPr lang="en-US" sz="2000" dirty="0"/>
              <a:t>Why would you want to use multiple streams?</a:t>
            </a:r>
          </a:p>
          <a:p>
            <a:pPr lvl="1"/>
            <a:r>
              <a:rPr lang="en-US" sz="1600" dirty="0"/>
              <a:t>Overlapping GPU execution with host </a:t>
            </a:r>
            <a:r>
              <a:rPr lang="en-US" sz="1600" dirty="0">
                <a:latin typeface="cmsy10"/>
                <a:sym typeface="Symbol" panose="05050102010706020507" pitchFamily="18" charset="2"/>
              </a:rPr>
              <a:t></a:t>
            </a:r>
            <a:r>
              <a:rPr lang="en-US" sz="1600" dirty="0">
                <a:latin typeface="cmsy10"/>
              </a:rPr>
              <a:t> </a:t>
            </a:r>
            <a:r>
              <a:rPr lang="en-US" sz="1600" dirty="0"/>
              <a:t>device data movement can improve overall performance</a:t>
            </a:r>
          </a:p>
          <a:p>
            <a:pPr lvl="1"/>
            <a:r>
              <a:rPr lang="en-US" sz="1800" dirty="0"/>
              <a:t>See previous slide, use “manual pipelining”</a:t>
            </a:r>
          </a:p>
          <a:p>
            <a:pPr lvl="1"/>
            <a:endParaRPr lang="en-US" sz="1800" dirty="0"/>
          </a:p>
          <a:p>
            <a:pPr lvl="1"/>
            <a:endParaRPr lang="en-US" sz="1800" dirty="0"/>
          </a:p>
          <a:p>
            <a:r>
              <a:rPr lang="en-US" sz="2000" dirty="0"/>
              <a:t>Two ideas underlie  the process</a:t>
            </a:r>
          </a:p>
          <a:p>
            <a:pPr lvl="1"/>
            <a:r>
              <a:rPr lang="en-US" sz="1600" dirty="0"/>
              <a:t>The idea of “</a:t>
            </a:r>
            <a:r>
              <a:rPr lang="en-US" sz="1600" dirty="0" err="1"/>
              <a:t>chunkification</a:t>
            </a:r>
            <a:r>
              <a:rPr lang="en-US" sz="1600" dirty="0"/>
              <a:t>” of the computation</a:t>
            </a:r>
          </a:p>
          <a:p>
            <a:pPr lvl="2"/>
            <a:r>
              <a:rPr lang="en-US" sz="1400" dirty="0"/>
              <a:t>Computation is broken into pieces that are queued up for execution on the device (we already saw this in Example 1, which uses one stream)</a:t>
            </a:r>
          </a:p>
          <a:p>
            <a:pPr lvl="2"/>
            <a:endParaRPr lang="en-US" sz="1400" dirty="0"/>
          </a:p>
          <a:p>
            <a:pPr lvl="1"/>
            <a:r>
              <a:rPr lang="en-US" sz="1600" dirty="0"/>
              <a:t>The idea of overlapping execution with PCI host </a:t>
            </a:r>
            <a:r>
              <a:rPr lang="en-US" sz="1600" dirty="0">
                <a:latin typeface="cmsy10"/>
                <a:sym typeface="Symbol" panose="05050102010706020507" pitchFamily="18" charset="2"/>
              </a:rPr>
              <a:t></a:t>
            </a:r>
            <a:r>
              <a:rPr lang="en-US" sz="1600" dirty="0">
                <a:latin typeface="cmsy10"/>
              </a:rPr>
              <a:t> </a:t>
            </a:r>
            <a:r>
              <a:rPr lang="en-US" sz="1600" dirty="0"/>
              <a:t>device data movement</a:t>
            </a:r>
          </a:p>
          <a:p>
            <a:endParaRPr lang="en-US" sz="1900" dirty="0"/>
          </a:p>
          <a:p>
            <a:endParaRPr lang="en-US" sz="19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826203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Overlapping Execution and Data Transfer: What is </a:t>
            </a:r>
            <a:r>
              <a:rPr lang="en-US" sz="3000" dirty="0">
                <a:solidFill>
                  <a:srgbClr val="FFC000"/>
                </a:solidFill>
              </a:rPr>
              <a:t>hoped for</a:t>
            </a:r>
          </a:p>
        </p:txBody>
      </p:sp>
      <p:sp>
        <p:nvSpPr>
          <p:cNvPr id="11" name="Slide Number Placeholder 1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Content Placeholder 2"/>
          <p:cNvSpPr>
            <a:spLocks noGrp="1"/>
          </p:cNvSpPr>
          <p:nvPr>
            <p:ph idx="4294967295"/>
          </p:nvPr>
        </p:nvSpPr>
        <p:spPr>
          <a:xfrm>
            <a:off x="183824" y="4572000"/>
            <a:ext cx="11783810" cy="2090738"/>
          </a:xfrm>
        </p:spPr>
        <p:txBody>
          <a:bodyPr/>
          <a:lstStyle/>
          <a:p>
            <a:r>
              <a:rPr lang="en-US" sz="1800" dirty="0"/>
              <a:t>Observations:</a:t>
            </a:r>
          </a:p>
          <a:p>
            <a:pPr lvl="1"/>
            <a:r>
              <a:rPr lang="en-US" sz="1600" dirty="0"/>
              <a:t>“</a:t>
            </a:r>
            <a:r>
              <a:rPr lang="en-US" sz="1600" dirty="0" err="1"/>
              <a:t>memcpy</a:t>
            </a:r>
            <a:r>
              <a:rPr lang="en-US" sz="1600" dirty="0"/>
              <a:t>” actually represents an asynchronous </a:t>
            </a:r>
            <a:r>
              <a:rPr lang="en-US" sz="1600" dirty="0" err="1">
                <a:solidFill>
                  <a:srgbClr val="0070C0"/>
                </a:solidFill>
                <a:latin typeface="Consolas" pitchFamily="49" charset="0"/>
                <a:cs typeface="Consolas" pitchFamily="49" charset="0"/>
              </a:rPr>
              <a:t>cudaMemcpyAsync</a:t>
            </a:r>
            <a:r>
              <a:rPr lang="en-US" sz="1600" dirty="0">
                <a:solidFill>
                  <a:srgbClr val="0070C0"/>
                </a:solidFill>
                <a:latin typeface="Consolas" pitchFamily="49" charset="0"/>
                <a:cs typeface="Consolas" pitchFamily="49" charset="0"/>
              </a:rPr>
              <a:t>()</a:t>
            </a:r>
            <a:r>
              <a:rPr lang="en-US" sz="1600" dirty="0"/>
              <a:t> memory copy call</a:t>
            </a:r>
          </a:p>
          <a:p>
            <a:pPr lvl="1"/>
            <a:r>
              <a:rPr lang="en-US" sz="1600" dirty="0"/>
              <a:t>White (empty) box: time when one stream is waiting to execute an operation that it cannot overlap with other stream’s operation</a:t>
            </a:r>
          </a:p>
          <a:p>
            <a:pPr lvl="1"/>
            <a:r>
              <a:rPr lang="en-US" sz="1600" dirty="0"/>
              <a:t>The goal: keep both GPU engine types (execution and </a:t>
            </a:r>
            <a:r>
              <a:rPr lang="en-US" sz="1600" dirty="0" err="1"/>
              <a:t>mem</a:t>
            </a:r>
            <a:r>
              <a:rPr lang="en-US" sz="1600" dirty="0"/>
              <a:t> copy) busy</a:t>
            </a:r>
          </a:p>
          <a:p>
            <a:pPr lvl="2"/>
            <a:r>
              <a:rPr lang="en-US" sz="1300" dirty="0"/>
              <a:t>Note: recent hardware allows two copies to take place simultaneously: one from host to device, at the same time one goes on from device to host (you have two copy </a:t>
            </a:r>
            <a:r>
              <a:rPr lang="en-US" sz="1300" dirty="0" err="1"/>
              <a:t>subengines</a:t>
            </a:r>
            <a:r>
              <a:rPr lang="en-US" sz="1300" dirty="0"/>
              <a:t>). This example shows only one copy-engine (old CC).</a:t>
            </a:r>
          </a:p>
        </p:txBody>
      </p:sp>
      <p:graphicFrame>
        <p:nvGraphicFramePr>
          <p:cNvPr id="5" name="Table 4"/>
          <p:cNvGraphicFramePr>
            <a:graphicFrameLocks noGrp="1"/>
          </p:cNvGraphicFramePr>
          <p:nvPr/>
        </p:nvGraphicFramePr>
        <p:xfrm>
          <a:off x="3429000" y="1295400"/>
          <a:ext cx="3784600" cy="3238500"/>
        </p:xfrm>
        <a:graphic>
          <a:graphicData uri="http://schemas.openxmlformats.org/drawingml/2006/table">
            <a:tbl>
              <a:tblPr/>
              <a:tblGrid>
                <a:gridCol w="608579">
                  <a:extLst>
                    <a:ext uri="{9D8B030D-6E8A-4147-A177-3AD203B41FA5}">
                      <a16:colId xmlns:a16="http://schemas.microsoft.com/office/drawing/2014/main" val="20000"/>
                    </a:ext>
                  </a:extLst>
                </a:gridCol>
                <a:gridCol w="1283721">
                  <a:extLst>
                    <a:ext uri="{9D8B030D-6E8A-4147-A177-3AD203B41FA5}">
                      <a16:colId xmlns:a16="http://schemas.microsoft.com/office/drawing/2014/main" val="20001"/>
                    </a:ext>
                  </a:extLst>
                </a:gridCol>
                <a:gridCol w="608579">
                  <a:extLst>
                    <a:ext uri="{9D8B030D-6E8A-4147-A177-3AD203B41FA5}">
                      <a16:colId xmlns:a16="http://schemas.microsoft.com/office/drawing/2014/main" val="20002"/>
                    </a:ext>
                  </a:extLst>
                </a:gridCol>
                <a:gridCol w="1283721">
                  <a:extLst>
                    <a:ext uri="{9D8B030D-6E8A-4147-A177-3AD203B41FA5}">
                      <a16:colId xmlns:a16="http://schemas.microsoft.com/office/drawing/2014/main" val="20003"/>
                    </a:ext>
                  </a:extLst>
                </a:gridCol>
              </a:tblGrid>
              <a:tr h="190500">
                <a:tc>
                  <a:txBody>
                    <a:bodyPr/>
                    <a:lstStyle/>
                    <a:p>
                      <a:pPr algn="l" fontAlgn="b"/>
                      <a:endParaRPr lang="en-US" sz="11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100" b="1" i="0" u="none" strike="noStrike" dirty="0">
                          <a:solidFill>
                            <a:srgbClr val="000000"/>
                          </a:solidFill>
                          <a:effectLst/>
                          <a:latin typeface="Calibri"/>
                        </a:rPr>
                        <a:t>Stream0</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100" b="1" i="0" u="none" strike="noStrike" dirty="0">
                          <a:solidFill>
                            <a:srgbClr val="000000"/>
                          </a:solidFill>
                          <a:effectLst/>
                          <a:latin typeface="Calibri"/>
                        </a:rPr>
                        <a:t>Stream1</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l" fontAlgn="b"/>
                      <a:endParaRPr lang="en-US" sz="1100" b="0" i="0" u="none" strike="noStrike">
                        <a:solidFill>
                          <a:srgbClr val="000000"/>
                        </a:solidFill>
                        <a:effectLst/>
                        <a:latin typeface="Calibri"/>
                      </a:endParaRPr>
                    </a:p>
                  </a:txBody>
                  <a:tcPr marL="0" marR="0" marT="0"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 from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5"/>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 from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6"/>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9"/>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10"/>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 from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11"/>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 from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12"/>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3"/>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gridSpan="3">
                  <a:txBody>
                    <a:bodyPr/>
                    <a:lstStyle/>
                    <a:p>
                      <a:pPr algn="l" fontAlgn="b"/>
                      <a:r>
                        <a:rPr lang="en-US" sz="1100" b="0" i="0" u="none" strike="noStrike" dirty="0">
                          <a:solidFill>
                            <a:srgbClr val="000000"/>
                          </a:solidFill>
                          <a:effectLst/>
                          <a:latin typeface="Calibri"/>
                        </a:rPr>
                        <a:t>Timeline of intended application execution</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4"/>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gridSpan="3">
                  <a:txBody>
                    <a:bodyPr/>
                    <a:lstStyle/>
                    <a:p>
                      <a:pPr algn="l" fontAlgn="b"/>
                      <a:r>
                        <a:rPr lang="en-US" sz="1100" b="0" i="0" u="none" strike="noStrike">
                          <a:solidFill>
                            <a:srgbClr val="000000"/>
                          </a:solidFill>
                          <a:effectLst/>
                          <a:latin typeface="Calibri"/>
                        </a:rPr>
                        <a:t>using two independent streams</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5"/>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16"/>
                  </a:ext>
                </a:extLst>
              </a:tr>
            </a:tbl>
          </a:graphicData>
        </a:graphic>
      </p:graphicFrame>
      <p:cxnSp>
        <p:nvCxnSpPr>
          <p:cNvPr id="9" name="Straight Arrow Connector 8"/>
          <p:cNvCxnSpPr/>
          <p:nvPr/>
        </p:nvCxnSpPr>
        <p:spPr>
          <a:xfrm flipH="1">
            <a:off x="1758185" y="1447801"/>
            <a:ext cx="1588" cy="22574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13"/>
          <p:cNvSpPr txBox="1"/>
          <p:nvPr/>
        </p:nvSpPr>
        <p:spPr>
          <a:xfrm rot="16200000">
            <a:off x="1120010" y="2643188"/>
            <a:ext cx="914400" cy="2476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Time flow</a:t>
            </a:r>
          </a:p>
        </p:txBody>
      </p:sp>
      <p:sp>
        <p:nvSpPr>
          <p:cNvPr id="3" name="Left Brace 2">
            <a:extLst>
              <a:ext uri="{FF2B5EF4-FFF2-40B4-BE49-F238E27FC236}">
                <a16:creationId xmlns:a16="http://schemas.microsoft.com/office/drawing/2014/main" id="{3344FA46-ECD1-EB6F-0D3E-E0FD06C942A6}"/>
              </a:ext>
            </a:extLst>
          </p:cNvPr>
          <p:cNvSpPr/>
          <p:nvPr/>
        </p:nvSpPr>
        <p:spPr>
          <a:xfrm>
            <a:off x="3626749" y="1375317"/>
            <a:ext cx="239007" cy="22525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C01AC77-734D-5B0A-25E5-6DBB48B249A6}"/>
              </a:ext>
            </a:extLst>
          </p:cNvPr>
          <p:cNvSpPr txBox="1"/>
          <p:nvPr/>
        </p:nvSpPr>
        <p:spPr>
          <a:xfrm>
            <a:off x="2547748" y="2253346"/>
            <a:ext cx="1079001" cy="64633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Process N elements in Stream 1</a:t>
            </a:r>
          </a:p>
        </p:txBody>
      </p:sp>
      <p:sp>
        <p:nvSpPr>
          <p:cNvPr id="8" name="Left Brace 7">
            <a:extLst>
              <a:ext uri="{FF2B5EF4-FFF2-40B4-BE49-F238E27FC236}">
                <a16:creationId xmlns:a16="http://schemas.microsoft.com/office/drawing/2014/main" id="{F58FFCB0-FEA1-6F0B-FB12-EB0C4C0EA3FD}"/>
              </a:ext>
            </a:extLst>
          </p:cNvPr>
          <p:cNvSpPr/>
          <p:nvPr/>
        </p:nvSpPr>
        <p:spPr>
          <a:xfrm flipH="1">
            <a:off x="7291845" y="1483293"/>
            <a:ext cx="239007" cy="22525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0FA76BAB-0969-6F3A-CD7C-0E97183386DC}"/>
              </a:ext>
            </a:extLst>
          </p:cNvPr>
          <p:cNvSpPr txBox="1"/>
          <p:nvPr/>
        </p:nvSpPr>
        <p:spPr>
          <a:xfrm>
            <a:off x="7530852" y="2268319"/>
            <a:ext cx="107900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Process N elements in Stream 2</a:t>
            </a:r>
          </a:p>
        </p:txBody>
      </p:sp>
    </p:spTree>
    <p:extLst>
      <p:ext uri="{BB962C8B-B14F-4D97-AF65-F5344CB8AC3E}">
        <p14:creationId xmlns:p14="http://schemas.microsoft.com/office/powerpoint/2010/main" val="206139370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Quiz: Overlapping Execution and Data Transfer</a:t>
            </a:r>
          </a:p>
        </p:txBody>
      </p:sp>
      <mc:AlternateContent xmlns:mc="http://schemas.openxmlformats.org/markup-compatibility/2006" xmlns:a14="http://schemas.microsoft.com/office/drawing/2010/main">
        <mc:Choice Requires="a14">
          <p:sp>
            <p:nvSpPr>
              <p:cNvPr id="15" name="Content Placeholder 2"/>
              <p:cNvSpPr>
                <a:spLocks noGrp="1"/>
              </p:cNvSpPr>
              <p:nvPr>
                <p:ph idx="1"/>
              </p:nvPr>
            </p:nvSpPr>
            <p:spPr/>
            <p:txBody>
              <a:bodyPr>
                <a:normAutofit/>
              </a:bodyPr>
              <a:lstStyle/>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 pic above is for an older device, back then there was only overlap of kernel execution with H</a:t>
                </a:r>
                <a:r>
                  <a:rPr lang="en-US" sz="1800" b="0" dirty="0"/>
                  <a:t> </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 </m:t>
                    </m:r>
                  </m:oMath>
                </a14:m>
                <a:r>
                  <a:rPr lang="en-US" sz="1800" dirty="0"/>
                  <a:t>D mem transfer</a:t>
                </a:r>
              </a:p>
              <a:p>
                <a:endParaRPr lang="en-US" sz="1800" dirty="0"/>
              </a:p>
              <a:p>
                <a:r>
                  <a:rPr lang="en-US" sz="1800" dirty="0"/>
                  <a:t>Question: how is the picture above going to change if you can have at the same time a copy-in and copy-out mem transfer between the GPU and host?</a:t>
                </a:r>
                <a:endParaRPr lang="en-US" sz="1300" dirty="0"/>
              </a:p>
            </p:txBody>
          </p:sp>
        </mc:Choice>
        <mc:Fallback xmlns="">
          <p:sp>
            <p:nvSpPr>
              <p:cNvPr id="15" name="Content Placeholder 2"/>
              <p:cNvSpPr>
                <a:spLocks noGrp="1" noRot="1" noChangeAspect="1" noMove="1" noResize="1" noEditPoints="1" noAdjustHandles="1" noChangeArrowheads="1" noChangeShapeType="1" noTextEdit="1"/>
              </p:cNvSpPr>
              <p:nvPr>
                <p:ph idx="1"/>
              </p:nvPr>
            </p:nvSpPr>
            <p:spPr>
              <a:blipFill>
                <a:blip r:embed="rId3"/>
                <a:stretch>
                  <a:fillRect l="-306"/>
                </a:stretch>
              </a:blipFill>
            </p:spPr>
            <p:txBody>
              <a:bodyPr/>
              <a:lstStyle/>
              <a:p>
                <a:r>
                  <a:rPr lang="en-US">
                    <a:noFill/>
                  </a:rPr>
                  <a:t> </a:t>
                </a:r>
              </a:p>
            </p:txBody>
          </p:sp>
        </mc:Fallback>
      </mc:AlternateContent>
      <p:sp>
        <p:nvSpPr>
          <p:cNvPr id="11" name="Slide Number Placeholder 1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5" name="Table 4"/>
          <p:cNvGraphicFramePr>
            <a:graphicFrameLocks noGrp="1"/>
          </p:cNvGraphicFramePr>
          <p:nvPr/>
        </p:nvGraphicFramePr>
        <p:xfrm>
          <a:off x="3429000" y="1295400"/>
          <a:ext cx="3784600" cy="3238500"/>
        </p:xfrm>
        <a:graphic>
          <a:graphicData uri="http://schemas.openxmlformats.org/drawingml/2006/table">
            <a:tbl>
              <a:tblPr/>
              <a:tblGrid>
                <a:gridCol w="608579">
                  <a:extLst>
                    <a:ext uri="{9D8B030D-6E8A-4147-A177-3AD203B41FA5}">
                      <a16:colId xmlns:a16="http://schemas.microsoft.com/office/drawing/2014/main" val="20000"/>
                    </a:ext>
                  </a:extLst>
                </a:gridCol>
                <a:gridCol w="1283721">
                  <a:extLst>
                    <a:ext uri="{9D8B030D-6E8A-4147-A177-3AD203B41FA5}">
                      <a16:colId xmlns:a16="http://schemas.microsoft.com/office/drawing/2014/main" val="20001"/>
                    </a:ext>
                  </a:extLst>
                </a:gridCol>
                <a:gridCol w="608579">
                  <a:extLst>
                    <a:ext uri="{9D8B030D-6E8A-4147-A177-3AD203B41FA5}">
                      <a16:colId xmlns:a16="http://schemas.microsoft.com/office/drawing/2014/main" val="20002"/>
                    </a:ext>
                  </a:extLst>
                </a:gridCol>
                <a:gridCol w="1283721">
                  <a:extLst>
                    <a:ext uri="{9D8B030D-6E8A-4147-A177-3AD203B41FA5}">
                      <a16:colId xmlns:a16="http://schemas.microsoft.com/office/drawing/2014/main" val="20003"/>
                    </a:ext>
                  </a:extLst>
                </a:gridCol>
              </a:tblGrid>
              <a:tr h="190500">
                <a:tc>
                  <a:txBody>
                    <a:bodyPr/>
                    <a:lstStyle/>
                    <a:p>
                      <a:pPr algn="l" fontAlgn="b"/>
                      <a:endParaRPr lang="en-US" sz="11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100" b="1" i="0" u="none" strike="noStrike" dirty="0">
                          <a:solidFill>
                            <a:srgbClr val="000000"/>
                          </a:solidFill>
                          <a:effectLst/>
                          <a:latin typeface="Calibri"/>
                        </a:rPr>
                        <a:t>Stream0</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100" b="1" i="0" u="none" strike="noStrike" dirty="0">
                          <a:solidFill>
                            <a:srgbClr val="000000"/>
                          </a:solidFill>
                          <a:effectLst/>
                          <a:latin typeface="Calibri"/>
                        </a:rPr>
                        <a:t>Stream1</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l" fontAlgn="b"/>
                      <a:endParaRPr lang="en-US" sz="1100" b="0" i="0" u="none" strike="noStrike">
                        <a:solidFill>
                          <a:srgbClr val="000000"/>
                        </a:solidFill>
                        <a:effectLst/>
                        <a:latin typeface="Calibri"/>
                      </a:endParaRPr>
                    </a:p>
                  </a:txBody>
                  <a:tcPr marL="0" marR="0" marT="0"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 from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5"/>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 from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6"/>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9"/>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10"/>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 from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11"/>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 from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12"/>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3"/>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gridSpan="3">
                  <a:txBody>
                    <a:bodyPr/>
                    <a:lstStyle/>
                    <a:p>
                      <a:pPr algn="l" fontAlgn="b"/>
                      <a:r>
                        <a:rPr lang="en-US" sz="1100" b="0" i="0" u="none" strike="noStrike" dirty="0">
                          <a:solidFill>
                            <a:srgbClr val="000000"/>
                          </a:solidFill>
                          <a:effectLst/>
                          <a:latin typeface="Calibri"/>
                        </a:rPr>
                        <a:t>Timeline of intended application execution</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4"/>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gridSpan="3">
                  <a:txBody>
                    <a:bodyPr/>
                    <a:lstStyle/>
                    <a:p>
                      <a:pPr algn="l" fontAlgn="b"/>
                      <a:r>
                        <a:rPr lang="en-US" sz="1100" b="0" i="0" u="none" strike="noStrike">
                          <a:solidFill>
                            <a:srgbClr val="000000"/>
                          </a:solidFill>
                          <a:effectLst/>
                          <a:latin typeface="Calibri"/>
                        </a:rPr>
                        <a:t>using two independent streams</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5"/>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16"/>
                  </a:ext>
                </a:extLst>
              </a:tr>
            </a:tbl>
          </a:graphicData>
        </a:graphic>
      </p:graphicFrame>
      <p:cxnSp>
        <p:nvCxnSpPr>
          <p:cNvPr id="9" name="Straight Arrow Connector 8"/>
          <p:cNvCxnSpPr/>
          <p:nvPr/>
        </p:nvCxnSpPr>
        <p:spPr>
          <a:xfrm flipH="1">
            <a:off x="3810000" y="1447801"/>
            <a:ext cx="1588" cy="22574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13"/>
          <p:cNvSpPr txBox="1"/>
          <p:nvPr/>
        </p:nvSpPr>
        <p:spPr>
          <a:xfrm rot="16200000">
            <a:off x="3171825" y="2643188"/>
            <a:ext cx="914400" cy="2476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spTree>
    <p:extLst>
      <p:ext uri="{BB962C8B-B14F-4D97-AF65-F5344CB8AC3E}">
        <p14:creationId xmlns:p14="http://schemas.microsoft.com/office/powerpoint/2010/main" val="363097484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981200" y="5006340"/>
            <a:ext cx="7717967" cy="1752600"/>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p:cNvSpPr/>
          <p:nvPr/>
        </p:nvSpPr>
        <p:spPr>
          <a:xfrm>
            <a:off x="1981200" y="2393566"/>
            <a:ext cx="4191000" cy="240703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1981200" y="1038226"/>
            <a:ext cx="6629400" cy="124777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
          <p:cNvSpPr>
            <a:spLocks noGrp="1"/>
          </p:cNvSpPr>
          <p:nvPr>
            <p:ph type="title"/>
          </p:nvPr>
        </p:nvSpPr>
        <p:spPr/>
        <p:txBody>
          <a:bodyPr/>
          <a:lstStyle/>
          <a:p>
            <a:r>
              <a:rPr lang="en-US" sz="3200" dirty="0"/>
              <a:t>The “</a:t>
            </a:r>
            <a:r>
              <a:rPr lang="en-US" sz="3200" dirty="0">
                <a:latin typeface="Consolas" pitchFamily="49" charset="0"/>
                <a:cs typeface="Consolas" pitchFamily="49" charset="0"/>
              </a:rPr>
              <a:t>main()</a:t>
            </a:r>
            <a:r>
              <a:rPr lang="en-US" sz="3200" dirty="0"/>
              <a:t>” Function, Two Streams</a:t>
            </a:r>
            <a:endParaRPr lang="en-US"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Rectangle 10"/>
          <p:cNvSpPr/>
          <p:nvPr/>
        </p:nvSpPr>
        <p:spPr>
          <a:xfrm>
            <a:off x="8686800" y="1919782"/>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1</a:t>
            </a:r>
          </a:p>
        </p:txBody>
      </p:sp>
      <p:sp>
        <p:nvSpPr>
          <p:cNvPr id="13" name="Rectangle 12"/>
          <p:cNvSpPr/>
          <p:nvPr/>
        </p:nvSpPr>
        <p:spPr>
          <a:xfrm>
            <a:off x="6248400" y="3962401"/>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2</a:t>
            </a:r>
          </a:p>
        </p:txBody>
      </p:sp>
      <p:sp>
        <p:nvSpPr>
          <p:cNvPr id="16" name="Rectangle 15"/>
          <p:cNvSpPr/>
          <p:nvPr/>
        </p:nvSpPr>
        <p:spPr>
          <a:xfrm>
            <a:off x="9339934" y="4640235"/>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3</a:t>
            </a:r>
          </a:p>
        </p:txBody>
      </p:sp>
      <p:sp>
        <p:nvSpPr>
          <p:cNvPr id="3" name="Rectangle 2"/>
          <p:cNvSpPr/>
          <p:nvPr/>
        </p:nvSpPr>
        <p:spPr>
          <a:xfrm>
            <a:off x="1600200" y="841712"/>
            <a:ext cx="8001000" cy="59400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01|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main(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cudaDeviceProp</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prop;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whichDevice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HANDLE_ERROR(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cudaGetDevice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whichDevice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HANDLE_ERROR(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cudaGetDeviceProperties</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&amp;prop,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whichDevice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prop.deviceOverlap</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printf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"Device will not handle overlaps, so no speed up from streams\n"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10|</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cudaEvent_t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start, stop;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13|</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cudaStream_t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stream0, stream1;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*dev_a0, *dev_b0, *dev_c0;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*dev_a1, *dev_b1, *dev_c1;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18|</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start the timers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cudaEventCreate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&amp;start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cudaEventCreate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&amp;stop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22|</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initialize the streams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cudaStreamCreate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&amp;stream0 );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cudaStreamCreate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&amp;stream1 );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26|</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allocate the memory on the GPU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**)&amp;dev_a0,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**)&amp;dev_b0,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**)&amp;dev_c0,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**)&amp;dev_a1,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**)&amp;dev_b1,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**)&amp;dev_c1,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34|</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allocate host locked memory, used to stream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FULL_DATA_SIZE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cudaHostAllocDefault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FULL_DATA_SIZE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cudaHostAllocDefault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FULL_DATA_SIZE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cudaHostAllocDefault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p:txBody>
      </p:sp>
    </p:spTree>
    <p:extLst>
      <p:ext uri="{BB962C8B-B14F-4D97-AF65-F5344CB8AC3E}">
        <p14:creationId xmlns:p14="http://schemas.microsoft.com/office/powerpoint/2010/main" val="78930594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9365" y="2920093"/>
            <a:ext cx="8077200" cy="3127376"/>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p:cNvSpPr/>
          <p:nvPr/>
        </p:nvSpPr>
        <p:spPr>
          <a:xfrm>
            <a:off x="1981200" y="1828801"/>
            <a:ext cx="3733800" cy="955221"/>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itle 1"/>
          <p:cNvSpPr>
            <a:spLocks noGrp="1"/>
          </p:cNvSpPr>
          <p:nvPr>
            <p:ph type="title"/>
          </p:nvPr>
        </p:nvSpPr>
        <p:spPr/>
        <p:txBody>
          <a:bodyPr/>
          <a:lstStyle/>
          <a:p>
            <a:r>
              <a:rPr lang="en-US" sz="3200" dirty="0"/>
              <a:t>The “</a:t>
            </a:r>
            <a:r>
              <a:rPr lang="en-US" sz="3200" dirty="0">
                <a:latin typeface="Consolas" pitchFamily="49" charset="0"/>
                <a:cs typeface="Consolas" pitchFamily="49" charset="0"/>
              </a:rPr>
              <a:t>main()</a:t>
            </a:r>
            <a:r>
              <a:rPr lang="en-US" sz="3200" dirty="0"/>
              <a:t>” Function, Two Streams</a:t>
            </a:r>
            <a:br>
              <a:rPr lang="en-US" sz="3200" dirty="0"/>
            </a:br>
            <a:r>
              <a:rPr lang="en-US" sz="1800" dirty="0"/>
              <a:t>[</a:t>
            </a:r>
            <a:r>
              <a:rPr lang="en-US" sz="1800" dirty="0" err="1"/>
              <a:t>Cntd</a:t>
            </a:r>
            <a:r>
              <a:rPr lang="en-US" sz="1800" dirty="0"/>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p:cNvSpPr/>
          <p:nvPr/>
        </p:nvSpPr>
        <p:spPr>
          <a:xfrm>
            <a:off x="5734051" y="1828801"/>
            <a:ext cx="106150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Still Stage 3</a:t>
            </a:r>
          </a:p>
        </p:txBody>
      </p:sp>
      <p:sp>
        <p:nvSpPr>
          <p:cNvPr id="10" name="Rectangle 9"/>
          <p:cNvSpPr/>
          <p:nvPr/>
        </p:nvSpPr>
        <p:spPr>
          <a:xfrm>
            <a:off x="9285505" y="2630133"/>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4</a:t>
            </a:r>
          </a:p>
        </p:txBody>
      </p:sp>
      <p:sp>
        <p:nvSpPr>
          <p:cNvPr id="5" name="Rectangle 4"/>
          <p:cNvSpPr/>
          <p:nvPr/>
        </p:nvSpPr>
        <p:spPr>
          <a:xfrm>
            <a:off x="1600200" y="1828801"/>
            <a:ext cx="8686800" cy="44012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39|</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i=0; i&lt;FULL_DATA_SIZE;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40|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rand();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41|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rand();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43|</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cudaEventRecord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start,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now loop over full data, in bite-sized chunks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46|</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i=0; i&lt;FULL_DATA_SIZE; i+= </a:t>
            </a:r>
            <a:r>
              <a:rPr kumimoji="0" lang="nn-NO" sz="1000" b="1"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2*N</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copy data from pinned memory to the device, </a:t>
            </a:r>
            <a:r>
              <a:rPr kumimoji="0" lang="en-US" sz="1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async</a:t>
            </a:r>
            <a:endPar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dev_a0,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dev_b0,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50|</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51|</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kernel&lt;&lt;&lt;(N+255)/256,256,0,</a:t>
            </a:r>
            <a:r>
              <a:rPr kumimoji="0" lang="pt-BR"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&gt;&gt;&gt;( dev_a0, dev_b0, dev_c0 );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52|</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copy the data from device to locked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dev_c0,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cudaMemcpyDeviceToHost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55|</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56|</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copy the locked memory to the device, </a:t>
            </a:r>
            <a:r>
              <a:rPr kumimoji="0" lang="en-US" sz="1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async</a:t>
            </a:r>
            <a:endPar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dev_a1,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host_a+i+N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dev_b1,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host_b+i+N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60|</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61|</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kernel&lt;&lt;&lt;(N+255)/256,256,0,</a:t>
            </a:r>
            <a:r>
              <a:rPr kumimoji="0" lang="pt-BR"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&gt;&gt;&gt;( dev_a1, dev_b1, dev_c1 );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62|</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copy the data from device to locked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host_c+i+N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dev_c1,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cudaMemcpyDeviceToHost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65|  </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66|</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
        <p:nvSpPr>
          <p:cNvPr id="12" name="Arrow: Right 11">
            <a:extLst>
              <a:ext uri="{FF2B5EF4-FFF2-40B4-BE49-F238E27FC236}">
                <a16:creationId xmlns:a16="http://schemas.microsoft.com/office/drawing/2014/main" id="{44617D27-2174-4516-AC29-F504E310DF53}"/>
              </a:ext>
            </a:extLst>
          </p:cNvPr>
          <p:cNvSpPr/>
          <p:nvPr/>
        </p:nvSpPr>
        <p:spPr>
          <a:xfrm rot="10800000">
            <a:off x="10140042" y="4258490"/>
            <a:ext cx="398417" cy="326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D29C9FAA-80FF-4C11-9AA3-5EDF85A6B2F2}"/>
              </a:ext>
            </a:extLst>
          </p:cNvPr>
          <p:cNvSpPr txBox="1"/>
          <p:nvPr/>
        </p:nvSpPr>
        <p:spPr>
          <a:xfrm>
            <a:off x="10538459" y="3960737"/>
            <a:ext cx="1229542" cy="9227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Here’s the important code</a:t>
            </a:r>
          </a:p>
        </p:txBody>
      </p:sp>
    </p:spTree>
    <p:extLst>
      <p:ext uri="{BB962C8B-B14F-4D97-AF65-F5344CB8AC3E}">
        <p14:creationId xmlns:p14="http://schemas.microsoft.com/office/powerpoint/2010/main" val="246071766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383967" y="1573749"/>
            <a:ext cx="5334000" cy="3328452"/>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p:cNvSpPr/>
          <p:nvPr/>
        </p:nvSpPr>
        <p:spPr>
          <a:xfrm>
            <a:off x="7848600" y="2916093"/>
            <a:ext cx="81150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5</a:t>
            </a:r>
          </a:p>
        </p:txBody>
      </p:sp>
      <p:sp>
        <p:nvSpPr>
          <p:cNvPr id="6" name="Title 1"/>
          <p:cNvSpPr>
            <a:spLocks noGrp="1"/>
          </p:cNvSpPr>
          <p:nvPr>
            <p:ph type="title"/>
          </p:nvPr>
        </p:nvSpPr>
        <p:spPr/>
        <p:txBody>
          <a:bodyPr/>
          <a:lstStyle/>
          <a:p>
            <a:r>
              <a:rPr lang="en-US" sz="3200" dirty="0"/>
              <a:t>The “</a:t>
            </a:r>
            <a:r>
              <a:rPr lang="en-US" sz="3200" dirty="0">
                <a:latin typeface="Consolas" pitchFamily="49" charset="0"/>
                <a:cs typeface="Consolas" pitchFamily="49" charset="0"/>
              </a:rPr>
              <a:t>main()</a:t>
            </a:r>
            <a:r>
              <a:rPr lang="en-US" sz="3200" dirty="0"/>
              <a:t>” Function, Two Streams </a:t>
            </a:r>
            <a:r>
              <a:rPr lang="en-US" sz="1800" dirty="0"/>
              <a:t>[</a:t>
            </a:r>
            <a:r>
              <a:rPr lang="en-US" sz="1800" dirty="0" err="1"/>
              <a:t>Cntd</a:t>
            </a:r>
            <a:r>
              <a:rPr lang="en-US" sz="1800" dirty="0"/>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2002967" y="1573749"/>
            <a:ext cx="5715000" cy="3785652"/>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cudaStreamSynchronize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cudaStreamSynchronize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69|</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cudaEventRecord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stop,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71|</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cudaEventSynchronize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stop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start, stop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printf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"Time taken:  %3.1f </a:t>
            </a:r>
            <a:r>
              <a:rPr kumimoji="0" lang="en-US" sz="10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ms</a:t>
            </a:r>
            <a:r>
              <a:rPr kumimoji="0" lang="en-US" sz="10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75|</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cleanup the streams and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dev_b0 );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dev_c0 );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dev_b1 );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dev_c1 );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cudaStreamDestroy</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cudaStreamDestroy</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88|</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90|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9" name="Rectangle 8"/>
          <p:cNvSpPr/>
          <p:nvPr/>
        </p:nvSpPr>
        <p:spPr>
          <a:xfrm>
            <a:off x="8492067" y="5912599"/>
            <a:ext cx="2819400" cy="64633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NOTE: the kernel doesn’t actually change…</a:t>
            </a:r>
          </a:p>
        </p:txBody>
      </p:sp>
    </p:spTree>
    <p:extLst>
      <p:ext uri="{BB962C8B-B14F-4D97-AF65-F5344CB8AC3E}">
        <p14:creationId xmlns:p14="http://schemas.microsoft.com/office/powerpoint/2010/main" val="4122793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A3814C0-D3F4-0F5F-35FC-643839CD3C82}"/>
              </a:ext>
            </a:extLst>
          </p:cNvPr>
          <p:cNvSpPr>
            <a:spLocks noGrp="1"/>
          </p:cNvSpPr>
          <p:nvPr>
            <p:ph type="title"/>
          </p:nvPr>
        </p:nvSpPr>
        <p:spPr/>
        <p:txBody>
          <a:bodyPr>
            <a:normAutofit fontScale="90000"/>
          </a:bodyPr>
          <a:lstStyle/>
          <a:p>
            <a:r>
              <a:rPr lang="en-US" dirty="0"/>
              <a:t>Each thread has its own register file, stack; but not memory space</a:t>
            </a:r>
          </a:p>
        </p:txBody>
      </p:sp>
      <p:sp>
        <p:nvSpPr>
          <p:cNvPr id="4" name="Slide Number Placeholder 3">
            <a:extLst>
              <a:ext uri="{FF2B5EF4-FFF2-40B4-BE49-F238E27FC236}">
                <a16:creationId xmlns:a16="http://schemas.microsoft.com/office/drawing/2014/main" id="{91FFA93C-67D1-FF66-D63B-A8CDD4DA0C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D1F9E0B-0F82-4C27-83E3-06FD13640CB8}"/>
                  </a:ext>
                </a:extLst>
              </p:cNvPr>
              <p:cNvSpPr>
                <a:spLocks noGrp="1"/>
              </p:cNvSpPr>
              <p:nvPr>
                <p:ph type="body" sz="quarter" idx="13"/>
              </p:nvPr>
            </p:nvSpPr>
            <p:spPr/>
            <p:txBody>
              <a:bodyPr/>
              <a:lstStyle/>
              <a:p>
                <a:r>
                  <a:rPr lang="en-US" dirty="0"/>
                  <a:t>[</a:t>
                </a:r>
                <a:r>
                  <a:rPr lang="en-US" dirty="0">
                    <a:hlinkClick r:id="rId2"/>
                  </a:rPr>
                  <a:t>Mirela Damian</a:t>
                </a:r>
                <a:r>
                  <a:rPr lang="en-US" dirty="0"/>
                  <a: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D1F9E0B-0F82-4C27-83E3-06FD13640CB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D49D959-FE5C-FBDE-7010-C910194B41BF}"/>
              </a:ext>
            </a:extLst>
          </p:cNvPr>
          <p:cNvPicPr>
            <a:picLocks noChangeAspect="1"/>
          </p:cNvPicPr>
          <p:nvPr/>
        </p:nvPicPr>
        <p:blipFill rotWithShape="1">
          <a:blip r:embed="rId4"/>
          <a:srcRect l="4357" t="6638" r="57572" b="6310"/>
          <a:stretch/>
        </p:blipFill>
        <p:spPr>
          <a:xfrm>
            <a:off x="2010385" y="1798826"/>
            <a:ext cx="2621757" cy="3747884"/>
          </a:xfrm>
          <a:prstGeom prst="rect">
            <a:avLst/>
          </a:prstGeom>
        </p:spPr>
      </p:pic>
      <p:pic>
        <p:nvPicPr>
          <p:cNvPr id="6" name="Picture 5">
            <a:extLst>
              <a:ext uri="{FF2B5EF4-FFF2-40B4-BE49-F238E27FC236}">
                <a16:creationId xmlns:a16="http://schemas.microsoft.com/office/drawing/2014/main" id="{15181E17-73F2-EF8B-0248-7FA49813FAA2}"/>
              </a:ext>
            </a:extLst>
          </p:cNvPr>
          <p:cNvPicPr>
            <a:picLocks noChangeAspect="1"/>
          </p:cNvPicPr>
          <p:nvPr/>
        </p:nvPicPr>
        <p:blipFill rotWithShape="1">
          <a:blip r:embed="rId4"/>
          <a:srcRect l="47615" t="6638" r="4011" b="6749"/>
          <a:stretch/>
        </p:blipFill>
        <p:spPr>
          <a:xfrm>
            <a:off x="7705725" y="1752600"/>
            <a:ext cx="3331369" cy="3729038"/>
          </a:xfrm>
          <a:prstGeom prst="rect">
            <a:avLst/>
          </a:prstGeom>
        </p:spPr>
      </p:pic>
      <p:sp>
        <p:nvSpPr>
          <p:cNvPr id="9" name="Left Brace 8">
            <a:extLst>
              <a:ext uri="{FF2B5EF4-FFF2-40B4-BE49-F238E27FC236}">
                <a16:creationId xmlns:a16="http://schemas.microsoft.com/office/drawing/2014/main" id="{98F6EFD2-2901-6E19-5A42-2D05A57E6279}"/>
              </a:ext>
            </a:extLst>
          </p:cNvPr>
          <p:cNvSpPr/>
          <p:nvPr/>
        </p:nvSpPr>
        <p:spPr>
          <a:xfrm rot="16200000">
            <a:off x="3181834" y="4389989"/>
            <a:ext cx="278857" cy="2734693"/>
          </a:xfrm>
          <a:prstGeom prst="leftBrace">
            <a:avLst>
              <a:gd name="adj1" fmla="val 43254"/>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1EFD8758-1C99-2BD4-5A3A-FC41D70956F6}"/>
              </a:ext>
            </a:extLst>
          </p:cNvPr>
          <p:cNvSpPr txBox="1"/>
          <p:nvPr/>
        </p:nvSpPr>
        <p:spPr>
          <a:xfrm>
            <a:off x="1537547" y="5841888"/>
            <a:ext cx="356446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Physically, it runs on one core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CU, one ALU, one register file)</a:t>
            </a:r>
          </a:p>
        </p:txBody>
      </p:sp>
      <p:sp>
        <p:nvSpPr>
          <p:cNvPr id="12" name="Left Brace 11">
            <a:extLst>
              <a:ext uri="{FF2B5EF4-FFF2-40B4-BE49-F238E27FC236}">
                <a16:creationId xmlns:a16="http://schemas.microsoft.com/office/drawing/2014/main" id="{FFF6B6C6-0B76-EA91-C972-99E9D9BDE3A3}"/>
              </a:ext>
            </a:extLst>
          </p:cNvPr>
          <p:cNvSpPr/>
          <p:nvPr/>
        </p:nvSpPr>
        <p:spPr>
          <a:xfrm rot="16200000">
            <a:off x="8901914" y="4389988"/>
            <a:ext cx="278857" cy="2734693"/>
          </a:xfrm>
          <a:prstGeom prst="leftBrace">
            <a:avLst>
              <a:gd name="adj1" fmla="val 43254"/>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AF5BC5D-4F3A-E353-E050-8C2490ADAB39}"/>
              </a:ext>
            </a:extLst>
          </p:cNvPr>
          <p:cNvSpPr txBox="1"/>
          <p:nvPr/>
        </p:nvSpPr>
        <p:spPr>
          <a:xfrm>
            <a:off x="7257627" y="5841887"/>
            <a:ext cx="356446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Physically, it runs on one core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CU, one ALU, one register file)</a:t>
            </a:r>
          </a:p>
        </p:txBody>
      </p:sp>
    </p:spTree>
    <p:extLst>
      <p:ext uri="{BB962C8B-B14F-4D97-AF65-F5344CB8AC3E}">
        <p14:creationId xmlns:p14="http://schemas.microsoft.com/office/powerpoint/2010/main" val="35434509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2.1 </a:t>
            </a:r>
            <a:r>
              <a:rPr lang="en-US" sz="2400" dirty="0"/>
              <a:t>[Version 1]</a:t>
            </a:r>
            <a:r>
              <a:rPr lang="en-US" dirty="0"/>
              <a:t>, Summary</a:t>
            </a:r>
          </a:p>
        </p:txBody>
      </p:sp>
      <p:sp>
        <p:nvSpPr>
          <p:cNvPr id="3" name="Content Placeholder 2"/>
          <p:cNvSpPr>
            <a:spLocks noGrp="1"/>
          </p:cNvSpPr>
          <p:nvPr>
            <p:ph idx="1"/>
          </p:nvPr>
        </p:nvSpPr>
        <p:spPr/>
        <p:txBody>
          <a:bodyPr/>
          <a:lstStyle/>
          <a:p>
            <a:endParaRPr lang="en-US" sz="1800" dirty="0"/>
          </a:p>
          <a:p>
            <a:r>
              <a:rPr lang="en-US" sz="1800" dirty="0"/>
              <a:t>Stage 1 ensures that your device supports your attempt to overlap kernel execution with </a:t>
            </a:r>
            <a:r>
              <a:rPr lang="en-US" sz="1800" dirty="0" err="1"/>
              <a:t>host</a:t>
            </a:r>
            <a:r>
              <a:rPr lang="en-US" sz="1800" dirty="0" err="1">
                <a:latin typeface="cmsy10"/>
                <a:sym typeface="Symbol" panose="05050102010706020507" pitchFamily="18" charset="2"/>
              </a:rPr>
              <a:t></a:t>
            </a:r>
            <a:r>
              <a:rPr lang="en-US" sz="1800" dirty="0" err="1"/>
              <a:t>device</a:t>
            </a:r>
            <a:r>
              <a:rPr lang="en-US" sz="1800" dirty="0"/>
              <a:t> data transfer</a:t>
            </a:r>
          </a:p>
          <a:p>
            <a:endParaRPr lang="en-US" sz="1800" dirty="0"/>
          </a:p>
          <a:p>
            <a:r>
              <a:rPr lang="en-US" sz="1800" dirty="0"/>
              <a:t>Stage 2 sets up the events needed to time the execution of the program</a:t>
            </a:r>
          </a:p>
          <a:p>
            <a:endParaRPr lang="en-US" sz="1800" dirty="0"/>
          </a:p>
          <a:p>
            <a:r>
              <a:rPr lang="en-US" sz="1800" dirty="0"/>
              <a:t>Stage 3 allocates page-locked memory on the host side so that we can fall back on asynchronous memory copy operations between host and device and initializes data</a:t>
            </a:r>
          </a:p>
          <a:p>
            <a:endParaRPr lang="en-US" sz="1800" dirty="0"/>
          </a:p>
          <a:p>
            <a:r>
              <a:rPr lang="en-US" sz="1800" dirty="0"/>
              <a:t>Stage 4 enqueues the set of GPU operations that need to be undertaken (the “</a:t>
            </a:r>
            <a:r>
              <a:rPr lang="en-US" sz="1800" dirty="0" err="1"/>
              <a:t>chunkification</a:t>
            </a:r>
            <a:r>
              <a:rPr lang="en-US" sz="1800" dirty="0"/>
              <a:t>”)</a:t>
            </a:r>
          </a:p>
          <a:p>
            <a:endParaRPr lang="en-US" sz="1800" dirty="0"/>
          </a:p>
          <a:p>
            <a:r>
              <a:rPr lang="en-US" sz="1800" dirty="0"/>
              <a:t>Stage 5 takes care of timing reporting and clean up</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25264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Comments, Using Two Streams</a:t>
            </a:r>
            <a:br>
              <a:rPr lang="en-US" dirty="0"/>
            </a:br>
            <a:r>
              <a:rPr lang="en-US" sz="2400" dirty="0"/>
              <a:t>[Version 2.1]</a:t>
            </a:r>
          </a:p>
        </p:txBody>
      </p:sp>
      <p:sp>
        <p:nvSpPr>
          <p:cNvPr id="3" name="Content Placeholder 2"/>
          <p:cNvSpPr>
            <a:spLocks noGrp="1"/>
          </p:cNvSpPr>
          <p:nvPr>
            <p:ph idx="1"/>
          </p:nvPr>
        </p:nvSpPr>
        <p:spPr/>
        <p:txBody>
          <a:bodyPr/>
          <a:lstStyle/>
          <a:p>
            <a:r>
              <a:rPr lang="en-US" sz="2000" dirty="0"/>
              <a:t>Timing results provided by “CUDA by Example: An Introduction to General-Purpose GPU Programming,”</a:t>
            </a:r>
          </a:p>
          <a:p>
            <a:pPr lvl="1"/>
            <a:r>
              <a:rPr lang="en-US" sz="1800" dirty="0"/>
              <a:t>Sanders and </a:t>
            </a:r>
            <a:r>
              <a:rPr lang="en-US" sz="1800" dirty="0" err="1"/>
              <a:t>Kandrot</a:t>
            </a:r>
            <a:r>
              <a:rPr lang="en-US" sz="1800" dirty="0"/>
              <a:t> reported results on NVIDIA GTX285</a:t>
            </a:r>
          </a:p>
          <a:p>
            <a:pPr lvl="1"/>
            <a:endParaRPr lang="en-US" sz="1600" dirty="0"/>
          </a:p>
          <a:p>
            <a:pPr lvl="1"/>
            <a:endParaRPr lang="en-US" sz="1600" dirty="0"/>
          </a:p>
          <a:p>
            <a:r>
              <a:rPr lang="en-US" sz="2000" dirty="0"/>
              <a:t>Using one stream (in Example 1): 62 </a:t>
            </a:r>
            <a:r>
              <a:rPr lang="en-US" sz="2000" dirty="0" err="1"/>
              <a:t>ms</a:t>
            </a:r>
            <a:endParaRPr lang="en-US" sz="2000" dirty="0"/>
          </a:p>
          <a:p>
            <a:pPr lvl="1"/>
            <a:endParaRPr lang="en-US" sz="1600" dirty="0"/>
          </a:p>
          <a:p>
            <a:pPr lvl="1"/>
            <a:endParaRPr lang="en-US" sz="1600" dirty="0"/>
          </a:p>
          <a:p>
            <a:r>
              <a:rPr lang="en-US" sz="2000" dirty="0"/>
              <a:t>Using two streams (this example, version 1): 61 </a:t>
            </a:r>
            <a:r>
              <a:rPr lang="en-US" sz="2000" dirty="0" err="1"/>
              <a:t>ms</a:t>
            </a:r>
            <a:endParaRPr lang="en-US" sz="2000" dirty="0"/>
          </a:p>
          <a:p>
            <a:pPr lvl="1"/>
            <a:endParaRPr lang="en-US" sz="1600" dirty="0"/>
          </a:p>
          <a:p>
            <a:pPr lvl="1"/>
            <a:endParaRPr lang="en-US" sz="1600" dirty="0"/>
          </a:p>
          <a:p>
            <a:r>
              <a:rPr lang="en-US" sz="2000" dirty="0"/>
              <a:t>Lackluster performance goes back to the way the two GPU engines (kernel execution and copy) are scheduled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704474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Two Stream Example, Version 2.1</a:t>
            </a:r>
            <a:br>
              <a:rPr lang="en-US" sz="3200" dirty="0"/>
            </a:br>
            <a:r>
              <a:rPr lang="en-US" sz="2000" dirty="0"/>
              <a:t>Looking Under the Hood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2" name="Content Placeholder 2"/>
          <p:cNvSpPr txBox="1">
            <a:spLocks/>
          </p:cNvSpPr>
          <p:nvPr/>
        </p:nvSpPr>
        <p:spPr bwMode="auto">
          <a:xfrm>
            <a:off x="320511" y="4236104"/>
            <a:ext cx="11731658" cy="246949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the left:</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An illustration of how the work queued up in the streams ends up being assigned by the CUDA driver to the two GPU engines (copy and execution)</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400" b="0" i="0" u="sng" strike="noStrike" kern="1200" cap="none" spc="0" normalizeH="0" baseline="0" noProof="0" dirty="0">
                <a:ln>
                  <a:noFill/>
                </a:ln>
                <a:solidFill>
                  <a:prstClr val="black"/>
                </a:solidFill>
                <a:effectLst/>
                <a:uLnTx/>
                <a:uFillTx/>
                <a:latin typeface="Calibri" panose="020F0502020204030204"/>
                <a:ea typeface="+mn-ea"/>
                <a:cs typeface="+mn-cs"/>
              </a:rPr>
              <a:t>Important remark</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srgbClr val="0070C0"/>
                </a:solidFill>
                <a:effectLst/>
                <a:uLnTx/>
                <a:uFillTx/>
                <a:latin typeface="Calibri" panose="020F0502020204030204"/>
                <a:ea typeface="+mn-ea"/>
                <a:cs typeface="+mn-cs"/>
              </a:rPr>
              <a:t>FIFO is also observed in relation to scheduling the engines (not only the streams)</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the right</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Image shows dependency that is implicitly set up in the two streams given the way the streams were defined in the code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queue in the Copy Engine combined with the implied stream dependencies determines the scheduling of the Copy and Kernel Engines (next slide)</a:t>
            </a:r>
          </a:p>
        </p:txBody>
      </p:sp>
      <p:graphicFrame>
        <p:nvGraphicFramePr>
          <p:cNvPr id="18" name="Content Placeholder 4"/>
          <p:cNvGraphicFramePr>
            <a:graphicFrameLocks noChangeAspect="1"/>
          </p:cNvGraphicFramePr>
          <p:nvPr/>
        </p:nvGraphicFramePr>
        <p:xfrm>
          <a:off x="2032000" y="1003956"/>
          <a:ext cx="3530600" cy="2476500"/>
        </p:xfrm>
        <a:graphic>
          <a:graphicData uri="http://schemas.openxmlformats.org/drawingml/2006/table">
            <a:tbl>
              <a:tblPr/>
              <a:tblGrid>
                <a:gridCol w="14097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9017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90500">
                <a:tc>
                  <a:txBody>
                    <a:bodyPr/>
                    <a:lstStyle/>
                    <a:p>
                      <a:pPr algn="ctr" fontAlgn="b"/>
                      <a:r>
                        <a:rPr lang="en-US" sz="1100" b="1" i="0" u="none" strike="noStrike" dirty="0">
                          <a:solidFill>
                            <a:srgbClr val="000000"/>
                          </a:solidFill>
                          <a:effectLst/>
                          <a:latin typeface="Calibri"/>
                        </a:rPr>
                        <a:t>Stream 0</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100" b="1" i="0" u="none" strike="noStrike">
                          <a:solidFill>
                            <a:srgbClr val="000000"/>
                          </a:solidFill>
                          <a:effectLst/>
                          <a:latin typeface="Calibri"/>
                        </a:rPr>
                        <a:t>Copy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1"/>
                  </a:ext>
                </a:extLst>
              </a:tr>
              <a:tr h="190500">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190500">
                <a:tc>
                  <a:txBody>
                    <a:bodyPr/>
                    <a:lstStyle/>
                    <a:p>
                      <a:pPr algn="ctr" fontAlgn="b"/>
                      <a:r>
                        <a:rPr lang="en-US" sz="1100" b="0" i="0" u="none" strike="noStrike" dirty="0">
                          <a:solidFill>
                            <a:srgbClr val="000000"/>
                          </a:solidFill>
                          <a:effectLst/>
                          <a:latin typeface="Calibri"/>
                        </a:rPr>
                        <a:t>kernel 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190500">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4"/>
                  </a:ext>
                </a:extLst>
              </a:tr>
              <a:tr h="190500">
                <a:tc>
                  <a:txBody>
                    <a:bodyPr/>
                    <a:lstStyle/>
                    <a:p>
                      <a:pPr algn="ctr" fontAlgn="b"/>
                      <a:endParaRPr lang="en-US" sz="1100" b="0" i="0" u="none" strike="noStrike"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5"/>
                  </a:ext>
                </a:extLst>
              </a:tr>
              <a:tr h="190500">
                <a:tc>
                  <a:txBody>
                    <a:bodyPr/>
                    <a:lstStyle/>
                    <a:p>
                      <a:pPr algn="ctr" fontAlgn="b"/>
                      <a:r>
                        <a:rPr lang="en-US" sz="1100" b="1" i="0" u="none" strike="noStrike" dirty="0">
                          <a:solidFill>
                            <a:srgbClr val="000000"/>
                          </a:solidFill>
                          <a:effectLst/>
                          <a:latin typeface="Calibri"/>
                        </a:rPr>
                        <a:t>Stream 1</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6"/>
                  </a:ext>
                </a:extLst>
              </a:tr>
              <a:tr h="190500">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7"/>
                  </a:ext>
                </a:extLst>
              </a:tr>
              <a:tr h="190500">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000000"/>
                          </a:solidFill>
                          <a:effectLst/>
                          <a:latin typeface="Calibri"/>
                        </a:rPr>
                        <a:t>Kernel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8"/>
                  </a:ext>
                </a:extLst>
              </a:tr>
              <a:tr h="190500">
                <a:tc>
                  <a:txBody>
                    <a:bodyPr/>
                    <a:lstStyle/>
                    <a:p>
                      <a:pPr algn="ctr" fontAlgn="b"/>
                      <a:r>
                        <a:rPr lang="en-US" sz="1100" b="0" i="0" u="none" strike="noStrike" dirty="0">
                          <a:solidFill>
                            <a:srgbClr val="000000"/>
                          </a:solidFill>
                          <a:effectLst/>
                          <a:latin typeface="Calibri"/>
                        </a:rPr>
                        <a:t>kernel 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 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9"/>
                  </a:ext>
                </a:extLst>
              </a:tr>
              <a:tr h="190500">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 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0"/>
                  </a:ext>
                </a:extLst>
              </a:tr>
              <a:tr h="190500">
                <a:tc>
                  <a:txBody>
                    <a:bodyPr/>
                    <a:lstStyle/>
                    <a:p>
                      <a:pPr algn="l" fontAlgn="b"/>
                      <a:endParaRPr lang="en-US" sz="1100" b="0" i="0" u="none" strike="noStrike"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11"/>
                  </a:ext>
                </a:extLst>
              </a:tr>
              <a:tr h="190500">
                <a:tc gridSpan="4">
                  <a:txBody>
                    <a:bodyPr/>
                    <a:lstStyle/>
                    <a:p>
                      <a:pPr algn="ctr" fontAlgn="b"/>
                      <a:r>
                        <a:rPr lang="en-US" sz="1100" b="0" i="0" u="none" strike="noStrike" dirty="0">
                          <a:solidFill>
                            <a:srgbClr val="000000"/>
                          </a:solidFill>
                          <a:effectLst/>
                          <a:latin typeface="Calibri"/>
                        </a:rPr>
                        <a:t>Mapping of CUDA streams onto GPU engines</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bl>
          </a:graphicData>
        </a:graphic>
      </p:graphicFrame>
      <p:cxnSp>
        <p:nvCxnSpPr>
          <p:cNvPr id="19" name="Straight Arrow Connector 18"/>
          <p:cNvCxnSpPr/>
          <p:nvPr/>
        </p:nvCxnSpPr>
        <p:spPr>
          <a:xfrm>
            <a:off x="3441700" y="2803388"/>
            <a:ext cx="609600" cy="193675"/>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441700" y="2333487"/>
            <a:ext cx="692150" cy="679452"/>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441700" y="2044562"/>
            <a:ext cx="617538" cy="58420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441700" y="1869937"/>
            <a:ext cx="609600" cy="57785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441701" y="1288912"/>
            <a:ext cx="612775" cy="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441700" y="1479412"/>
            <a:ext cx="615950" cy="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441700" y="1676262"/>
            <a:ext cx="603250" cy="18415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441700" y="1650862"/>
            <a:ext cx="603250" cy="106680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7" name="Table 26"/>
          <p:cNvGraphicFramePr>
            <a:graphicFrameLocks noGrp="1"/>
          </p:cNvGraphicFramePr>
          <p:nvPr/>
        </p:nvGraphicFramePr>
        <p:xfrm>
          <a:off x="6400800" y="1286306"/>
          <a:ext cx="3594100" cy="1914525"/>
        </p:xfrm>
        <a:graphic>
          <a:graphicData uri="http://schemas.openxmlformats.org/drawingml/2006/table">
            <a:tbl>
              <a:tblPr/>
              <a:tblGrid>
                <a:gridCol w="13081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90500">
                <a:tc>
                  <a:txBody>
                    <a:bodyPr/>
                    <a:lstStyle/>
                    <a:p>
                      <a:pPr algn="ctr" fontAlgn="b"/>
                      <a:r>
                        <a:rPr lang="en-US" sz="1100" b="1" i="0" u="none" strike="noStrike" dirty="0">
                          <a:solidFill>
                            <a:srgbClr val="000000"/>
                          </a:solidFill>
                          <a:effectLst/>
                          <a:latin typeface="Calibri"/>
                        </a:rPr>
                        <a:t>Copy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100" b="1" i="0" u="none" strike="noStrike">
                          <a:solidFill>
                            <a:srgbClr val="000000"/>
                          </a:solidFill>
                          <a:effectLst/>
                          <a:latin typeface="Calibri"/>
                        </a:rPr>
                        <a:t>Kernel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ctr" fontAlgn="b"/>
                      <a:r>
                        <a:rPr lang="en-US" sz="1100" b="0" i="1" u="none" strike="noStrike" dirty="0">
                          <a:solidFill>
                            <a:srgbClr val="000000"/>
                          </a:solidFill>
                          <a:effectLst/>
                          <a:latin typeface="Calibri"/>
                        </a:rPr>
                        <a:t>Stream 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a:solidFill>
                            <a:srgbClr val="000000"/>
                          </a:solidFill>
                          <a:effectLst/>
                          <a:latin typeface="Calibri"/>
                        </a:rPr>
                        <a:t>Stream 0</a:t>
                      </a:r>
                      <a:r>
                        <a:rPr lang="en-US" sz="1100" b="0" i="0" u="none" strike="noStrike">
                          <a:solidFill>
                            <a:srgbClr val="000000"/>
                          </a:solidFill>
                          <a:effectLst/>
                          <a:latin typeface="Calibri"/>
                        </a:rPr>
                        <a:t>: 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1"/>
                  </a:ext>
                </a:extLst>
              </a:tr>
              <a:tr h="190500">
                <a:tc>
                  <a:txBody>
                    <a:bodyPr/>
                    <a:lstStyle/>
                    <a:p>
                      <a:pPr algn="ctr" fontAlgn="b"/>
                      <a:r>
                        <a:rPr lang="en-US" sz="1100" b="0" i="1" u="none" strike="noStrike" dirty="0">
                          <a:solidFill>
                            <a:srgbClr val="000000"/>
                          </a:solidFill>
                          <a:effectLst/>
                          <a:latin typeface="Calibri"/>
                        </a:rPr>
                        <a:t>Stream 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190500">
                <a:tc>
                  <a:txBody>
                    <a:bodyPr/>
                    <a:lstStyle/>
                    <a:p>
                      <a:pPr algn="ctr" fontAlgn="b"/>
                      <a:r>
                        <a:rPr lang="en-US" sz="1100" b="0" i="1" u="none" strike="noStrike" dirty="0">
                          <a:solidFill>
                            <a:srgbClr val="000000"/>
                          </a:solidFill>
                          <a:effectLst/>
                          <a:latin typeface="Calibri"/>
                        </a:rPr>
                        <a:t>Stream 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7"/>
                  </a:ext>
                </a:extLst>
              </a:tr>
              <a:tr h="190500">
                <a:tc gridSpan="4">
                  <a:txBody>
                    <a:bodyPr/>
                    <a:lstStyle/>
                    <a:p>
                      <a:pPr algn="l" fontAlgn="b"/>
                      <a:r>
                        <a:rPr lang="en-US" sz="1100" b="0" i="0" u="none" strike="noStrike">
                          <a:solidFill>
                            <a:srgbClr val="000000"/>
                          </a:solidFill>
                          <a:effectLst/>
                          <a:latin typeface="Calibri"/>
                        </a:rPr>
                        <a:t>Arrows depicting the dependency of cudaMemcpyAsync ()</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00025">
                <a:tc gridSpan="4">
                  <a:txBody>
                    <a:bodyPr/>
                    <a:lstStyle/>
                    <a:p>
                      <a:pPr algn="l" fontAlgn="b"/>
                      <a:r>
                        <a:rPr lang="en-US" sz="1100" b="0" i="0" u="none" strike="noStrike" dirty="0">
                          <a:solidFill>
                            <a:srgbClr val="000000"/>
                          </a:solidFill>
                          <a:effectLst/>
                          <a:latin typeface="Calibri"/>
                        </a:rPr>
                        <a:t> calls on kernel executions in the 2 Streams example</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bl>
          </a:graphicData>
        </a:graphic>
      </p:graphicFrame>
      <p:cxnSp>
        <p:nvCxnSpPr>
          <p:cNvPr id="28" name="Straight Arrow Connector 27"/>
          <p:cNvCxnSpPr/>
          <p:nvPr/>
        </p:nvCxnSpPr>
        <p:spPr>
          <a:xfrm flipV="1">
            <a:off x="7715251" y="1571263"/>
            <a:ext cx="600075" cy="390525"/>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flipH="1" flipV="1">
            <a:off x="7639050" y="1847487"/>
            <a:ext cx="742950" cy="60960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19474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fontScale="90000"/>
          </a:bodyPr>
          <a:lstStyle/>
          <a:p>
            <a:r>
              <a:rPr lang="en-US" dirty="0"/>
              <a:t>The Two Stream Example</a:t>
            </a:r>
            <a:br>
              <a:rPr lang="en-US" dirty="0"/>
            </a:br>
            <a:r>
              <a:rPr lang="en-US" sz="2400" dirty="0"/>
              <a:t>Looking Under the Hood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71020" y="4081805"/>
            <a:ext cx="11649173" cy="2219227"/>
          </a:xfrm>
        </p:spPr>
        <p:txBody>
          <a:bodyPr/>
          <a:lstStyle/>
          <a:p>
            <a:r>
              <a:rPr lang="en-US" sz="2000" dirty="0"/>
              <a:t>Note that due to the *specific* way in which the streams were defined (depth first), basically there is no overlap of copy &amp; execution…</a:t>
            </a:r>
          </a:p>
          <a:p>
            <a:pPr lvl="1"/>
            <a:r>
              <a:rPr lang="en-US" sz="1800" dirty="0"/>
              <a:t>Explains the no net-gain in efficiency compared to the one stream example</a:t>
            </a:r>
          </a:p>
          <a:p>
            <a:pPr lvl="3"/>
            <a:endParaRPr lang="en-US" sz="1200" dirty="0"/>
          </a:p>
          <a:p>
            <a:r>
              <a:rPr lang="en-US" sz="2000" dirty="0"/>
              <a:t>Remedy: go breadth first, instead of depth first</a:t>
            </a:r>
          </a:p>
          <a:p>
            <a:pPr lvl="1"/>
            <a:r>
              <a:rPr lang="en-US" sz="1600" dirty="0"/>
              <a:t>In the current version, execution on the two engines was inadvertently blocked by the way the streams have been set up and the existing scheduling  and lack of dependency checks available in the current version of CUDA</a:t>
            </a:r>
          </a:p>
        </p:txBody>
      </p:sp>
      <p:graphicFrame>
        <p:nvGraphicFramePr>
          <p:cNvPr id="11" name="Table 10"/>
          <p:cNvGraphicFramePr>
            <a:graphicFrameLocks noGrp="1"/>
          </p:cNvGraphicFramePr>
          <p:nvPr/>
        </p:nvGraphicFramePr>
        <p:xfrm>
          <a:off x="3910944" y="1178351"/>
          <a:ext cx="4229100" cy="2407920"/>
        </p:xfrm>
        <a:graphic>
          <a:graphicData uri="http://schemas.openxmlformats.org/drawingml/2006/table">
            <a:tbl>
              <a:tblPr/>
              <a:tblGrid>
                <a:gridCol w="609600">
                  <a:extLst>
                    <a:ext uri="{9D8B030D-6E8A-4147-A177-3AD203B41FA5}">
                      <a16:colId xmlns:a16="http://schemas.microsoft.com/office/drawing/2014/main" val="20000"/>
                    </a:ext>
                  </a:extLst>
                </a:gridCol>
                <a:gridCol w="13335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tblGrid>
              <a:tr h="190500">
                <a:tc>
                  <a:txBody>
                    <a:bodyPr/>
                    <a:lstStyle/>
                    <a:p>
                      <a:pPr algn="l" fontAlgn="b"/>
                      <a:endParaRPr lang="en-US" sz="11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ctr" fontAlgn="b"/>
                      <a:r>
                        <a:rPr lang="en-US" sz="1100" b="1" i="0" u="none" strike="noStrike">
                          <a:solidFill>
                            <a:srgbClr val="000000"/>
                          </a:solidFill>
                          <a:effectLst/>
                          <a:latin typeface="Calibri"/>
                        </a:rPr>
                        <a:t>Copy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100" b="1" i="0" u="none" strike="noStrike">
                          <a:solidFill>
                            <a:srgbClr val="000000"/>
                          </a:solidFill>
                          <a:effectLst/>
                          <a:latin typeface="Calibri"/>
                        </a:rPr>
                        <a:t>Kernel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1"/>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a:solidFill>
                            <a:srgbClr val="000000"/>
                          </a:solidFill>
                          <a:effectLst/>
                          <a:latin typeface="Calibri"/>
                        </a:rPr>
                        <a:t>Stream 0</a:t>
                      </a:r>
                      <a:r>
                        <a:rPr lang="en-US" sz="1100" b="0" i="0" u="none" strike="noStrike">
                          <a:solidFill>
                            <a:srgbClr val="000000"/>
                          </a:solidFill>
                          <a:effectLst/>
                          <a:latin typeface="Calibri"/>
                        </a:rPr>
                        <a:t>: 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4"/>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5"/>
                  </a:ext>
                </a:extLst>
              </a:tr>
              <a:tr h="190500">
                <a:tc>
                  <a:txBody>
                    <a:bodyPr/>
                    <a:lstStyle/>
                    <a:p>
                      <a:pPr algn="l" fontAlgn="b"/>
                      <a:endParaRPr lang="en-US" sz="1100" b="0" i="0" u="none" strike="noStrike"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6"/>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7"/>
                  </a:ext>
                </a:extLst>
              </a:tr>
              <a:tr h="190500">
                <a:tc>
                  <a:txBody>
                    <a:bodyPr/>
                    <a:lstStyle/>
                    <a:p>
                      <a:pPr algn="l" fontAlgn="b"/>
                      <a:endParaRPr lang="en-US" sz="1100" b="0" i="0" u="none" strike="noStrike"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8"/>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9"/>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gridSpan="3">
                  <a:txBody>
                    <a:bodyPr/>
                    <a:lstStyle/>
                    <a:p>
                      <a:pPr algn="ctr" fontAlgn="b"/>
                      <a:r>
                        <a:rPr lang="en-US" sz="1100" b="0" i="0" u="none" strike="noStrike" dirty="0">
                          <a:solidFill>
                            <a:srgbClr val="000000"/>
                          </a:solidFill>
                          <a:effectLst/>
                          <a:latin typeface="Calibri"/>
                        </a:rPr>
                        <a:t>Execution timeline of the 2 Stream example</a:t>
                      </a:r>
                      <a:r>
                        <a:rPr lang="en-US" sz="1100" b="0" i="0" u="none" strike="noStrike" baseline="0" dirty="0">
                          <a:solidFill>
                            <a:srgbClr val="000000"/>
                          </a:solidFill>
                          <a:effectLst/>
                          <a:latin typeface="Calibri"/>
                        </a:rPr>
                        <a:t> (blue line shows dependency; empty boxes represent idle segments)</a:t>
                      </a:r>
                      <a:r>
                        <a:rPr lang="en-US" sz="1100" b="0" i="0" u="none" strike="noStrike" dirty="0">
                          <a:solidFill>
                            <a:srgbClr val="000000"/>
                          </a:solidFill>
                          <a:effectLst/>
                          <a:latin typeface="Calibri"/>
                        </a:rPr>
                        <a:t> </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10"/>
                  </a:ext>
                </a:extLst>
              </a:tr>
            </a:tbl>
          </a:graphicData>
        </a:graphic>
      </p:graphicFrame>
      <p:cxnSp>
        <p:nvCxnSpPr>
          <p:cNvPr id="12" name="Straight Arrow Connector 11"/>
          <p:cNvCxnSpPr/>
          <p:nvPr/>
        </p:nvCxnSpPr>
        <p:spPr>
          <a:xfrm flipV="1">
            <a:off x="5863570" y="2605515"/>
            <a:ext cx="614363" cy="211931"/>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854044" y="1853039"/>
            <a:ext cx="623888" cy="202408"/>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6200000" flipH="1">
            <a:off x="5444470" y="2150696"/>
            <a:ext cx="1457325" cy="95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4"/>
          <p:cNvSpPr txBox="1"/>
          <p:nvPr/>
        </p:nvSpPr>
        <p:spPr>
          <a:xfrm rot="16200000">
            <a:off x="5596869" y="1880820"/>
            <a:ext cx="914400" cy="2476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spTree>
    <p:extLst>
      <p:ext uri="{BB962C8B-B14F-4D97-AF65-F5344CB8AC3E}">
        <p14:creationId xmlns:p14="http://schemas.microsoft.com/office/powerpoint/2010/main" val="30991944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Two Stream Example </a:t>
            </a:r>
            <a:br>
              <a:rPr lang="en-US" dirty="0"/>
            </a:br>
            <a:r>
              <a:rPr lang="en-US" sz="2000" dirty="0"/>
              <a:t>[Version 2.2: A More Effective Implementation: Breadth First]</a:t>
            </a:r>
          </a:p>
        </p:txBody>
      </p:sp>
      <p:sp>
        <p:nvSpPr>
          <p:cNvPr id="3" name="Content Placeholder 2"/>
          <p:cNvSpPr>
            <a:spLocks noGrp="1"/>
          </p:cNvSpPr>
          <p:nvPr>
            <p:ph idx="1"/>
          </p:nvPr>
        </p:nvSpPr>
        <p:spPr/>
        <p:txBody>
          <a:bodyPr/>
          <a:lstStyle/>
          <a:p>
            <a:endParaRPr lang="en-US" sz="2000" dirty="0"/>
          </a:p>
          <a:p>
            <a:r>
              <a:rPr lang="en-US" sz="2000" dirty="0"/>
              <a:t>The way we just went about business (the depth first approach): </a:t>
            </a:r>
          </a:p>
          <a:p>
            <a:pPr lvl="1"/>
            <a:r>
              <a:rPr lang="en-US" sz="1800" dirty="0"/>
              <a:t>Assign the copy of </a:t>
            </a:r>
            <a:r>
              <a:rPr lang="en-US" dirty="0">
                <a:solidFill>
                  <a:srgbClr val="0000FF"/>
                </a:solidFill>
                <a:latin typeface="Consolas" pitchFamily="49" charset="0"/>
                <a:cs typeface="Consolas" pitchFamily="49" charset="0"/>
              </a:rPr>
              <a:t>a0</a:t>
            </a:r>
            <a:r>
              <a:rPr lang="en-US" sz="1800" dirty="0"/>
              <a:t>, copy of </a:t>
            </a:r>
            <a:r>
              <a:rPr lang="en-US" dirty="0">
                <a:solidFill>
                  <a:srgbClr val="0000FF"/>
                </a:solidFill>
                <a:latin typeface="Consolas" pitchFamily="49" charset="0"/>
                <a:cs typeface="Consolas" pitchFamily="49" charset="0"/>
              </a:rPr>
              <a:t>b0</a:t>
            </a:r>
            <a:r>
              <a:rPr lang="en-US" sz="1800" dirty="0"/>
              <a:t>, kernel execution, and copy of </a:t>
            </a:r>
            <a:r>
              <a:rPr lang="en-US" sz="1800" dirty="0">
                <a:solidFill>
                  <a:srgbClr val="0000FF"/>
                </a:solidFill>
                <a:latin typeface="Consolas" pitchFamily="49" charset="0"/>
                <a:cs typeface="Consolas" pitchFamily="49" charset="0"/>
              </a:rPr>
              <a:t>c0</a:t>
            </a:r>
            <a:r>
              <a:rPr lang="en-US" sz="1800" dirty="0"/>
              <a:t> to </a:t>
            </a:r>
            <a:r>
              <a:rPr lang="en-US" sz="1800" dirty="0">
                <a:latin typeface="Consolas" panose="020B0609020204030204" pitchFamily="49" charset="0"/>
              </a:rPr>
              <a:t>stream0</a:t>
            </a:r>
            <a:r>
              <a:rPr lang="en-US" sz="1800" dirty="0"/>
              <a:t>  </a:t>
            </a:r>
          </a:p>
          <a:p>
            <a:pPr lvl="1"/>
            <a:r>
              <a:rPr lang="en-US" sz="1800" dirty="0"/>
              <a:t>Assign the copy of </a:t>
            </a:r>
            <a:r>
              <a:rPr lang="en-US" sz="1800" dirty="0">
                <a:solidFill>
                  <a:srgbClr val="0000FF"/>
                </a:solidFill>
                <a:latin typeface="Consolas" pitchFamily="49" charset="0"/>
                <a:cs typeface="Consolas" pitchFamily="49" charset="0"/>
              </a:rPr>
              <a:t>a1</a:t>
            </a:r>
            <a:r>
              <a:rPr lang="en-US" sz="1800" dirty="0"/>
              <a:t>, copy of </a:t>
            </a:r>
            <a:r>
              <a:rPr lang="en-US" sz="1800" dirty="0">
                <a:solidFill>
                  <a:srgbClr val="0000FF"/>
                </a:solidFill>
                <a:latin typeface="Consolas" pitchFamily="49" charset="0"/>
                <a:cs typeface="Consolas" pitchFamily="49" charset="0"/>
              </a:rPr>
              <a:t>b1</a:t>
            </a:r>
            <a:r>
              <a:rPr lang="en-US" sz="1800" dirty="0"/>
              <a:t>, kernel execution, and copy of </a:t>
            </a:r>
            <a:r>
              <a:rPr lang="en-US" sz="1800" dirty="0">
                <a:solidFill>
                  <a:srgbClr val="0000FF"/>
                </a:solidFill>
                <a:latin typeface="Consolas" pitchFamily="49" charset="0"/>
                <a:cs typeface="Consolas" pitchFamily="49" charset="0"/>
              </a:rPr>
              <a:t>c1</a:t>
            </a:r>
            <a:r>
              <a:rPr lang="en-US" sz="1800" dirty="0"/>
              <a:t> to </a:t>
            </a:r>
            <a:r>
              <a:rPr lang="en-US" sz="1800" dirty="0">
                <a:latin typeface="Consolas" panose="020B0609020204030204" pitchFamily="49" charset="0"/>
              </a:rPr>
              <a:t>stream1</a:t>
            </a:r>
            <a:r>
              <a:rPr lang="en-US" sz="1800" dirty="0"/>
              <a:t>  </a:t>
            </a:r>
          </a:p>
          <a:p>
            <a:pPr lvl="1"/>
            <a:endParaRPr lang="en-US" sz="1800" dirty="0">
              <a:latin typeface="Consolas" panose="020B0609020204030204" pitchFamily="49" charset="0"/>
            </a:endParaRPr>
          </a:p>
          <a:p>
            <a:pPr lvl="1"/>
            <a:endParaRPr lang="en-US" sz="1800" dirty="0"/>
          </a:p>
          <a:p>
            <a:pPr lvl="1"/>
            <a:endParaRPr lang="en-US" sz="1800" dirty="0"/>
          </a:p>
          <a:p>
            <a:r>
              <a:rPr lang="en-US" sz="2000" dirty="0"/>
              <a:t>New way (the breadth first approach):</a:t>
            </a:r>
          </a:p>
          <a:p>
            <a:pPr lvl="1"/>
            <a:r>
              <a:rPr lang="en-US" sz="1800" dirty="0"/>
              <a:t>Add the copy of </a:t>
            </a:r>
            <a:r>
              <a:rPr lang="en-US" dirty="0">
                <a:solidFill>
                  <a:srgbClr val="0000FF"/>
                </a:solidFill>
                <a:latin typeface="Consolas" pitchFamily="49" charset="0"/>
                <a:cs typeface="Consolas" pitchFamily="49" charset="0"/>
              </a:rPr>
              <a:t>a0</a:t>
            </a:r>
            <a:r>
              <a:rPr lang="en-US" sz="1800" dirty="0"/>
              <a:t> to </a:t>
            </a:r>
            <a:r>
              <a:rPr lang="en-US" sz="1800" dirty="0">
                <a:latin typeface="Consolas" panose="020B0609020204030204" pitchFamily="49" charset="0"/>
              </a:rPr>
              <a:t>stream0</a:t>
            </a:r>
            <a:r>
              <a:rPr lang="en-US" sz="1800" dirty="0"/>
              <a:t>, and then add the copy of </a:t>
            </a:r>
            <a:r>
              <a:rPr lang="en-US" dirty="0">
                <a:solidFill>
                  <a:srgbClr val="0000FF"/>
                </a:solidFill>
                <a:latin typeface="Consolas" pitchFamily="49" charset="0"/>
                <a:cs typeface="Consolas" pitchFamily="49" charset="0"/>
              </a:rPr>
              <a:t>a1</a:t>
            </a:r>
            <a:r>
              <a:rPr lang="en-US" sz="1800" dirty="0"/>
              <a:t> to </a:t>
            </a:r>
            <a:r>
              <a:rPr lang="en-US" sz="1800" dirty="0">
                <a:latin typeface="Consolas" panose="020B0609020204030204" pitchFamily="49" charset="0"/>
              </a:rPr>
              <a:t>stream1</a:t>
            </a:r>
            <a:r>
              <a:rPr lang="en-US" sz="1800" dirty="0"/>
              <a:t> </a:t>
            </a:r>
          </a:p>
          <a:p>
            <a:pPr lvl="1"/>
            <a:r>
              <a:rPr lang="en-US" sz="1800" dirty="0"/>
              <a:t>Next, add the copy of </a:t>
            </a:r>
            <a:r>
              <a:rPr lang="en-US" sz="1800" dirty="0">
                <a:solidFill>
                  <a:srgbClr val="0000FF"/>
                </a:solidFill>
                <a:latin typeface="Consolas" pitchFamily="49" charset="0"/>
                <a:cs typeface="Consolas" pitchFamily="49" charset="0"/>
              </a:rPr>
              <a:t>b0</a:t>
            </a:r>
            <a:r>
              <a:rPr lang="en-US" sz="1800" dirty="0"/>
              <a:t> to </a:t>
            </a:r>
            <a:r>
              <a:rPr lang="en-US" sz="1800" dirty="0">
                <a:latin typeface="Consolas" panose="020B0609020204030204" pitchFamily="49" charset="0"/>
              </a:rPr>
              <a:t>stream0</a:t>
            </a:r>
            <a:r>
              <a:rPr lang="en-US" sz="1800" dirty="0"/>
              <a:t>, and then add the copy of </a:t>
            </a:r>
            <a:r>
              <a:rPr lang="en-US" sz="1800" dirty="0">
                <a:solidFill>
                  <a:srgbClr val="0000FF"/>
                </a:solidFill>
                <a:latin typeface="Consolas" pitchFamily="49" charset="0"/>
                <a:cs typeface="Consolas" pitchFamily="49" charset="0"/>
              </a:rPr>
              <a:t>b1</a:t>
            </a:r>
            <a:r>
              <a:rPr lang="en-US" sz="1800" dirty="0"/>
              <a:t> to </a:t>
            </a:r>
            <a:r>
              <a:rPr lang="en-US" sz="1800" dirty="0">
                <a:latin typeface="Consolas" panose="020B0609020204030204" pitchFamily="49" charset="0"/>
              </a:rPr>
              <a:t>stream1</a:t>
            </a:r>
            <a:r>
              <a:rPr lang="en-US" sz="1800" dirty="0"/>
              <a:t> </a:t>
            </a:r>
          </a:p>
          <a:p>
            <a:pPr lvl="1"/>
            <a:r>
              <a:rPr lang="en-US" sz="1800" dirty="0"/>
              <a:t>Next, enqueue the kernel invocation in </a:t>
            </a:r>
            <a:r>
              <a:rPr lang="en-US" sz="1800" dirty="0">
                <a:latin typeface="Consolas" panose="020B0609020204030204" pitchFamily="49" charset="0"/>
              </a:rPr>
              <a:t>stream0</a:t>
            </a:r>
            <a:r>
              <a:rPr lang="en-US" sz="1800" dirty="0"/>
              <a:t>, then enqueue one in </a:t>
            </a:r>
            <a:r>
              <a:rPr lang="en-US" sz="1800" dirty="0">
                <a:latin typeface="Consolas" panose="020B0609020204030204" pitchFamily="49" charset="0"/>
              </a:rPr>
              <a:t>stream1</a:t>
            </a:r>
            <a:r>
              <a:rPr lang="en-US" sz="1800" dirty="0"/>
              <a:t> </a:t>
            </a:r>
          </a:p>
          <a:p>
            <a:pPr lvl="1"/>
            <a:r>
              <a:rPr lang="en-US" sz="1800" dirty="0"/>
              <a:t>Finally, enqueue the copy of </a:t>
            </a:r>
            <a:r>
              <a:rPr lang="en-US" dirty="0">
                <a:solidFill>
                  <a:srgbClr val="0000FF"/>
                </a:solidFill>
                <a:latin typeface="Consolas" pitchFamily="49" charset="0"/>
                <a:cs typeface="Consolas" pitchFamily="49" charset="0"/>
              </a:rPr>
              <a:t>c0</a:t>
            </a:r>
            <a:r>
              <a:rPr lang="en-US" sz="1800" dirty="0"/>
              <a:t> back to the host in </a:t>
            </a:r>
            <a:r>
              <a:rPr lang="en-US" sz="1800" dirty="0">
                <a:latin typeface="Consolas" panose="020B0609020204030204" pitchFamily="49" charset="0"/>
              </a:rPr>
              <a:t>stream0</a:t>
            </a:r>
            <a:r>
              <a:rPr lang="en-US" sz="1800" dirty="0"/>
              <a:t> followed by the copy of </a:t>
            </a:r>
            <a:r>
              <a:rPr lang="en-US" dirty="0">
                <a:solidFill>
                  <a:srgbClr val="0000FF"/>
                </a:solidFill>
                <a:latin typeface="Consolas" pitchFamily="49" charset="0"/>
                <a:cs typeface="Consolas" pitchFamily="49" charset="0"/>
              </a:rPr>
              <a:t>c1</a:t>
            </a:r>
            <a:r>
              <a:rPr lang="en-US" sz="1800" dirty="0"/>
              <a:t> in </a:t>
            </a:r>
            <a:r>
              <a:rPr lang="en-US" sz="1800" dirty="0">
                <a:latin typeface="Consolas" panose="020B0609020204030204" pitchFamily="49" charset="0"/>
              </a:rPr>
              <a:t>stream1</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39710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52600" y="1828800"/>
            <a:ext cx="8305800" cy="2708434"/>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p:cNvSpPr/>
          <p:nvPr/>
        </p:nvSpPr>
        <p:spPr>
          <a:xfrm>
            <a:off x="8153401" y="4562960"/>
            <a:ext cx="208743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Replaces Previous Stage 4</a:t>
            </a:r>
          </a:p>
        </p:txBody>
      </p:sp>
      <p:sp>
        <p:nvSpPr>
          <p:cNvPr id="2" name="Title 1"/>
          <p:cNvSpPr>
            <a:spLocks noGrp="1"/>
          </p:cNvSpPr>
          <p:nvPr>
            <p:ph type="title"/>
          </p:nvPr>
        </p:nvSpPr>
        <p:spPr/>
        <p:txBody>
          <a:bodyPr>
            <a:normAutofit/>
          </a:bodyPr>
          <a:lstStyle/>
          <a:p>
            <a:r>
              <a:rPr lang="en-US" dirty="0"/>
              <a:t>The Two Stream Example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828800" y="1828800"/>
            <a:ext cx="8458200" cy="270843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loop over full data, in bite-sized chunks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B| </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i=0; i&lt;FULL_DATA_SIZE; i+= N*2)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enqueue</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copies of a in stream0 and stream1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dev_a0,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dev_a1,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host_a+i+N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enqueue</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copies of b in stream0 and stream1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G|</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dev_b0,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H|</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dev_b1,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host_b+i+N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I|</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J|</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enqueue</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kernels in stream0 and stream1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K|</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kernel&lt;&lt;&lt;(N+255)/256,256,0,</a:t>
            </a:r>
            <a:r>
              <a:rPr kumimoji="0" lang="pt-BR"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&gt;&gt;&gt;( dev_a0, dev_b0, dev_c0 );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L|</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kernel&lt;&lt;&lt;(N+255)/256,256,0,</a:t>
            </a:r>
            <a:r>
              <a:rPr kumimoji="0" lang="pt-BR"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&gt;&gt;&gt;( dev_a1, dev_b1, dev_c1 );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M|</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enqueue</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copies of c from device to locked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O|</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dev_c0,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cudaMemcpyDeviceToHost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P|</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host_c+i+N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dev_c1,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cudaMemcpyDeviceToHost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Q|</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p:txBody>
      </p:sp>
      <p:graphicFrame>
        <p:nvGraphicFramePr>
          <p:cNvPr id="6" name="Table 5"/>
          <p:cNvGraphicFramePr>
            <a:graphicFrameLocks noGrp="1"/>
          </p:cNvGraphicFramePr>
          <p:nvPr/>
        </p:nvGraphicFramePr>
        <p:xfrm>
          <a:off x="4349750" y="4800600"/>
          <a:ext cx="3098800" cy="1859280"/>
        </p:xfrm>
        <a:graphic>
          <a:graphicData uri="http://schemas.openxmlformats.org/drawingml/2006/table">
            <a:tbl>
              <a:tblPr/>
              <a:tblGrid>
                <a:gridCol w="13589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tblGrid>
              <a:tr h="190500">
                <a:tc>
                  <a:txBody>
                    <a:bodyPr/>
                    <a:lstStyle/>
                    <a:p>
                      <a:pPr algn="ctr" fontAlgn="b"/>
                      <a:r>
                        <a:rPr lang="en-US" sz="1100" b="1" i="0" u="none" strike="noStrike" dirty="0">
                          <a:solidFill>
                            <a:srgbClr val="000000"/>
                          </a:solidFill>
                          <a:effectLst/>
                          <a:latin typeface="Calibri"/>
                        </a:rPr>
                        <a:t>Copy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100" b="1" i="0" u="none" strike="noStrike">
                          <a:solidFill>
                            <a:srgbClr val="000000"/>
                          </a:solidFill>
                          <a:effectLst/>
                          <a:latin typeface="Calibri"/>
                        </a:rPr>
                        <a:t>Kernel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100" b="0" i="1" u="none" strike="noStrike" dirty="0">
                          <a:solidFill>
                            <a:srgbClr val="000000"/>
                          </a:solidFill>
                          <a:effectLst/>
                          <a:latin typeface="Calibri"/>
                        </a:rPr>
                        <a:t>Stream0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100" b="0" i="1" u="none" strike="noStrike" dirty="0">
                          <a:solidFill>
                            <a:srgbClr val="000000"/>
                          </a:solidFill>
                          <a:effectLst/>
                          <a:latin typeface="Calibri"/>
                        </a:rPr>
                        <a:t>Stream1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100" b="0" i="1" u="none" strike="noStrike" dirty="0">
                          <a:solidFill>
                            <a:srgbClr val="000000"/>
                          </a:solidFill>
                          <a:effectLst/>
                          <a:latin typeface="Calibri"/>
                        </a:rPr>
                        <a:t>Stream0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100" b="0" i="1" u="none" strike="noStrike" dirty="0">
                          <a:solidFill>
                            <a:srgbClr val="000000"/>
                          </a:solidFill>
                          <a:effectLst/>
                          <a:latin typeface="Calibri"/>
                        </a:rPr>
                        <a:t>Stream1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Stream0</a:t>
                      </a:r>
                      <a:r>
                        <a:rPr lang="en-US" sz="1100" b="0" i="0" u="none" strike="noStrike" dirty="0">
                          <a:solidFill>
                            <a:srgbClr val="000000"/>
                          </a:solidFill>
                          <a:effectLst/>
                          <a:latin typeface="Calibri"/>
                        </a:rPr>
                        <a:t>: 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extLst>
                  <a:ext uri="{0D108BD9-81ED-4DB2-BD59-A6C34878D82A}">
                    <a16:rowId xmlns:a16="http://schemas.microsoft.com/office/drawing/2014/main" val="10004"/>
                  </a:ext>
                </a:extLst>
              </a:tr>
              <a:tr h="190500">
                <a:tc>
                  <a:txBody>
                    <a:bodyPr/>
                    <a:lstStyle/>
                    <a:p>
                      <a:pPr algn="ctr" fontAlgn="b"/>
                      <a:r>
                        <a:rPr lang="en-US" sz="1100" b="0" i="1" u="none" strike="noStrike" dirty="0">
                          <a:solidFill>
                            <a:srgbClr val="000000"/>
                          </a:solidFill>
                          <a:effectLst/>
                          <a:latin typeface="Calibri"/>
                        </a:rPr>
                        <a:t>Stream0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Stream1</a:t>
                      </a:r>
                      <a:r>
                        <a:rPr lang="en-US" sz="1100" b="0" i="0" u="none" strike="noStrike" dirty="0">
                          <a:solidFill>
                            <a:srgbClr val="000000"/>
                          </a:solidFill>
                          <a:effectLst/>
                          <a:latin typeface="Calibri"/>
                        </a:rPr>
                        <a:t>: 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5"/>
                  </a:ext>
                </a:extLst>
              </a:tr>
              <a:tr h="190500">
                <a:tc>
                  <a:txBody>
                    <a:bodyPr/>
                    <a:lstStyle/>
                    <a:p>
                      <a:pPr algn="ctr" fontAlgn="b"/>
                      <a:r>
                        <a:rPr lang="en-US" sz="1100" b="0" i="1" u="none" strike="noStrike" dirty="0">
                          <a:solidFill>
                            <a:srgbClr val="000000"/>
                          </a:solidFill>
                          <a:effectLst/>
                          <a:latin typeface="Calibri"/>
                        </a:rPr>
                        <a:t>Stream1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7"/>
                  </a:ext>
                </a:extLst>
              </a:tr>
              <a:tr h="190500">
                <a:tc gridSpan="3">
                  <a:txBody>
                    <a:bodyPr/>
                    <a:lstStyle/>
                    <a:p>
                      <a:pPr algn="ctr" fontAlgn="b"/>
                      <a:r>
                        <a:rPr lang="en-US" sz="1100" b="0" i="0" u="none" strike="noStrike" dirty="0">
                          <a:solidFill>
                            <a:srgbClr val="000000"/>
                          </a:solidFill>
                          <a:effectLst/>
                          <a:latin typeface="Calibri"/>
                        </a:rPr>
                        <a:t>Execution timeline of the breadth-first approach </a:t>
                      </a:r>
                      <a:br>
                        <a:rPr lang="en-US" sz="1100" b="0" i="0" u="none" strike="noStrike" dirty="0">
                          <a:solidFill>
                            <a:srgbClr val="000000"/>
                          </a:solidFill>
                          <a:effectLst/>
                          <a:latin typeface="Calibri"/>
                        </a:rPr>
                      </a:br>
                      <a:r>
                        <a:rPr lang="en-US" sz="1100" b="0" i="0" u="none" strike="noStrike" dirty="0">
                          <a:solidFill>
                            <a:srgbClr val="000000"/>
                          </a:solidFill>
                          <a:effectLst/>
                          <a:latin typeface="Calibri"/>
                        </a:rPr>
                        <a:t>(blue line shows dependency)</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bl>
          </a:graphicData>
        </a:graphic>
      </p:graphicFrame>
      <p:cxnSp>
        <p:nvCxnSpPr>
          <p:cNvPr id="7" name="Straight Arrow Connector 6"/>
          <p:cNvCxnSpPr/>
          <p:nvPr/>
        </p:nvCxnSpPr>
        <p:spPr>
          <a:xfrm flipV="1">
            <a:off x="5711826" y="5849144"/>
            <a:ext cx="600075" cy="20955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702301" y="5687219"/>
            <a:ext cx="600075" cy="20955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8018" y="4716848"/>
            <a:ext cx="334963"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420219" y="5468828"/>
            <a:ext cx="3037948" cy="646331"/>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20% More Effective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Implementation (48 vs. 61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9965490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Streams, Lessons Learned</a:t>
            </a:r>
          </a:p>
        </p:txBody>
      </p:sp>
      <p:sp>
        <p:nvSpPr>
          <p:cNvPr id="3" name="Content Placeholder 2"/>
          <p:cNvSpPr>
            <a:spLocks noGrp="1"/>
          </p:cNvSpPr>
          <p:nvPr>
            <p:ph idx="1"/>
          </p:nvPr>
        </p:nvSpPr>
        <p:spPr/>
        <p:txBody>
          <a:bodyPr/>
          <a:lstStyle/>
          <a:p>
            <a:endParaRPr lang="en-US" dirty="0"/>
          </a:p>
          <a:p>
            <a:r>
              <a:rPr lang="en-US" dirty="0"/>
              <a:t>Streams provide a basic mechanism that enables “manual pipelining”</a:t>
            </a:r>
          </a:p>
          <a:p>
            <a:pPr lvl="2"/>
            <a:endParaRPr lang="en-US" sz="1700" dirty="0"/>
          </a:p>
          <a:p>
            <a:r>
              <a:rPr lang="en-US" dirty="0"/>
              <a:t>Two requirements underpin the use of streams in CUDA C</a:t>
            </a:r>
          </a:p>
          <a:p>
            <a:pPr marL="344487" lvl="1" indent="0">
              <a:buNone/>
            </a:pPr>
            <a:r>
              <a:rPr lang="en-US" dirty="0"/>
              <a:t>1.</a:t>
            </a:r>
            <a:r>
              <a:rPr lang="en-US" b="1" dirty="0">
                <a:solidFill>
                  <a:srgbClr val="0070C0"/>
                </a:solidFill>
                <a:latin typeface="Courier New" pitchFamily="49" charset="0"/>
                <a:cs typeface="Courier New" pitchFamily="49" charset="0"/>
              </a:rPr>
              <a:t> </a:t>
            </a:r>
            <a:r>
              <a:rPr lang="en-US" b="1" dirty="0" err="1">
                <a:solidFill>
                  <a:srgbClr val="0070C0"/>
                </a:solidFill>
                <a:latin typeface="Courier New" pitchFamily="49" charset="0"/>
                <a:cs typeface="Courier New" pitchFamily="49" charset="0"/>
              </a:rPr>
              <a:t>cudaHostAlloc</a:t>
            </a:r>
            <a:r>
              <a:rPr lang="en-US" b="1" dirty="0">
                <a:solidFill>
                  <a:srgbClr val="0070C0"/>
                </a:solidFill>
                <a:latin typeface="Courier New" pitchFamily="49" charset="0"/>
                <a:cs typeface="Courier New" pitchFamily="49" charset="0"/>
              </a:rPr>
              <a:t>()</a:t>
            </a:r>
            <a:r>
              <a:rPr lang="en-US" dirty="0"/>
              <a:t> should be used to allocate memory on the host so that it can be used in conjunction with a </a:t>
            </a:r>
            <a:r>
              <a:rPr lang="en-US" b="1" dirty="0" err="1">
                <a:solidFill>
                  <a:srgbClr val="0070C0"/>
                </a:solidFill>
                <a:latin typeface="Courier New" pitchFamily="49" charset="0"/>
                <a:cs typeface="Courier New" pitchFamily="49" charset="0"/>
              </a:rPr>
              <a:t>cudaMemcpyAsync</a:t>
            </a:r>
            <a:r>
              <a:rPr lang="en-US" b="1" dirty="0">
                <a:solidFill>
                  <a:srgbClr val="0070C0"/>
                </a:solidFill>
                <a:latin typeface="Courier New" pitchFamily="49" charset="0"/>
                <a:cs typeface="Courier New" pitchFamily="49" charset="0"/>
              </a:rPr>
              <a:t>()</a:t>
            </a:r>
            <a:r>
              <a:rPr lang="en-US" dirty="0"/>
              <a:t> non-blocking copy command</a:t>
            </a:r>
          </a:p>
          <a:p>
            <a:pPr lvl="2"/>
            <a:r>
              <a:rPr lang="en-US" sz="1700" dirty="0"/>
              <a:t>Use of pinned host memory improves data transfer performance even when only working with one stream</a:t>
            </a:r>
          </a:p>
          <a:p>
            <a:pPr lvl="3"/>
            <a:endParaRPr lang="en-US" sz="1400" dirty="0"/>
          </a:p>
          <a:p>
            <a:pPr marL="344487" lvl="1" indent="0">
              <a:buNone/>
            </a:pPr>
            <a:r>
              <a:rPr lang="en-US" dirty="0"/>
              <a:t>2. Effective latency hiding of kernel execution with memory copy operations requires a breadth-first approach to enqueuing operations in different streams</a:t>
            </a:r>
          </a:p>
          <a:p>
            <a:pPr lvl="2"/>
            <a:r>
              <a:rPr lang="en-US" sz="1700" dirty="0"/>
              <a:t>This is a consequence of the two-engine setup associated with a GPU</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093516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CUDA Streams: Two flavors of concurrency enabled by streams</a:t>
            </a:r>
            <a:br>
              <a:rPr lang="en-US" dirty="0"/>
            </a:br>
            <a:r>
              <a:rPr lang="en-US" sz="2200" dirty="0"/>
              <a:t>[old slide]</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A programmer can manage concurrency through </a:t>
            </a:r>
            <a:r>
              <a:rPr lang="en-US" sz="2000" i="1" dirty="0"/>
              <a:t>streams</a:t>
            </a:r>
            <a:r>
              <a:rPr lang="en-US" sz="2000" dirty="0"/>
              <a:t> </a:t>
            </a:r>
          </a:p>
          <a:p>
            <a:endParaRPr lang="en-US" sz="2000" dirty="0"/>
          </a:p>
          <a:p>
            <a:r>
              <a:rPr lang="en-US" sz="2000" dirty="0"/>
              <a:t>“concurrency” refers to one of two things</a:t>
            </a:r>
          </a:p>
          <a:p>
            <a:endParaRPr lang="en-US" sz="2000" dirty="0"/>
          </a:p>
          <a:p>
            <a:pPr marL="800100" lvl="1" indent="-342900">
              <a:buFont typeface="+mj-lt"/>
              <a:buAutoNum type="arabicPeriod"/>
            </a:pPr>
            <a:r>
              <a:rPr lang="en-US" sz="1600" dirty="0"/>
              <a:t>The copy and the execution engines of the GPU working at the same time</a:t>
            </a:r>
          </a:p>
          <a:p>
            <a:pPr marL="800100" lvl="1" indent="-342900">
              <a:buFont typeface="+mj-lt"/>
              <a:buAutoNum type="arabicPeriod"/>
            </a:pPr>
            <a:endParaRPr lang="en-US" sz="1600" dirty="0"/>
          </a:p>
          <a:p>
            <a:pPr marL="800100" lvl="1" indent="-342900">
              <a:buFont typeface="+mj-lt"/>
              <a:buAutoNum type="arabicPeriod"/>
            </a:pPr>
            <a:r>
              <a:rPr lang="en-US" sz="1600" dirty="0">
                <a:solidFill>
                  <a:srgbClr val="00B050"/>
                </a:solidFill>
              </a:rPr>
              <a:t> </a:t>
            </a:r>
            <a:r>
              <a:rPr lang="en-US" sz="1600" dirty="0"/>
              <a:t>Several different kernels (like </a:t>
            </a:r>
            <a:r>
              <a:rPr lang="en-US" sz="1600" dirty="0" err="1">
                <a:latin typeface="Consolas" panose="020B0609020204030204" pitchFamily="49" charset="0"/>
              </a:rPr>
              <a:t>kerA</a:t>
            </a:r>
            <a:r>
              <a:rPr lang="en-US" sz="1600" dirty="0"/>
              <a:t>, </a:t>
            </a:r>
            <a:r>
              <a:rPr lang="en-US" sz="1600" dirty="0" err="1">
                <a:latin typeface="Consolas" panose="020B0609020204030204" pitchFamily="49" charset="0"/>
              </a:rPr>
              <a:t>kerB</a:t>
            </a:r>
            <a:r>
              <a:rPr lang="en-US" sz="1600" dirty="0"/>
              <a:t>, etc.) being executed at the same time on the GPU</a:t>
            </a:r>
          </a:p>
          <a:p>
            <a:pPr lvl="2"/>
            <a:endParaRPr lang="en-US" sz="1500" dirty="0"/>
          </a:p>
          <a:p>
            <a:pPr lvl="2"/>
            <a:endParaRPr lang="en-US" sz="1500" dirty="0"/>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05926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Concurrent Kernel Execution</a:t>
            </a:r>
            <a:br>
              <a:rPr lang="en-US" dirty="0"/>
            </a:br>
            <a:r>
              <a:rPr lang="en-US" sz="2000" dirty="0"/>
              <a:t>[second type of concurrency enabled by use of CUDA streams]</a:t>
            </a:r>
            <a:endParaRPr lang="en-US" sz="1100" dirty="0"/>
          </a:p>
        </p:txBody>
      </p:sp>
      <p:sp>
        <p:nvSpPr>
          <p:cNvPr id="3" name="Content Placeholder 2"/>
          <p:cNvSpPr>
            <a:spLocks noGrp="1"/>
          </p:cNvSpPr>
          <p:nvPr>
            <p:ph idx="1"/>
          </p:nvPr>
        </p:nvSpPr>
        <p:spPr/>
        <p:txBody>
          <a:bodyPr/>
          <a:lstStyle/>
          <a:p>
            <a:r>
              <a:rPr lang="en-US" sz="1800" dirty="0"/>
              <a:t>As early as Fermi one can have multiple kernels run on the device at the same time</a:t>
            </a:r>
          </a:p>
          <a:p>
            <a:pPr lvl="1"/>
            <a:r>
              <a:rPr lang="en-US" sz="1400" dirty="0"/>
              <a:t>Example: up to 16 on Fermi</a:t>
            </a:r>
          </a:p>
          <a:p>
            <a:pPr lvl="1"/>
            <a:endParaRPr lang="en-US" sz="1400" dirty="0"/>
          </a:p>
          <a:p>
            <a:r>
              <a:rPr lang="en-US" sz="1800" dirty="0"/>
              <a:t>When is this useful?</a:t>
            </a:r>
          </a:p>
          <a:p>
            <a:pPr lvl="1"/>
            <a:r>
              <a:rPr lang="en-US" sz="1600" dirty="0"/>
              <a:t>A kernel might be launched with an execution configuration that doesn’t fully utilize entire GPU</a:t>
            </a:r>
          </a:p>
          <a:p>
            <a:pPr lvl="1"/>
            <a:r>
              <a:rPr lang="en-US" sz="1600" dirty="0"/>
              <a:t>Main idea: two or three </a:t>
            </a:r>
            <a:r>
              <a:rPr lang="en-US" sz="1600" u="sng" dirty="0"/>
              <a:t>independent</a:t>
            </a:r>
            <a:r>
              <a:rPr lang="en-US" sz="1600" dirty="0"/>
              <a:t> kernels can be “squeezed” on GPU at the same time</a:t>
            </a:r>
          </a:p>
          <a:p>
            <a:pPr lvl="1"/>
            <a:endParaRPr lang="en-US" sz="1400" dirty="0"/>
          </a:p>
          <a:p>
            <a:r>
              <a:rPr lang="en-US" sz="1800" dirty="0"/>
              <a:t>GPU looks like a MIMD architecture</a:t>
            </a:r>
          </a:p>
          <a:p>
            <a:pPr lvl="1"/>
            <a:r>
              <a:rPr lang="en-US" sz="1400" dirty="0"/>
              <a:t>Requires use of </a:t>
            </a:r>
            <a:r>
              <a:rPr lang="en-US" sz="1400" dirty="0">
                <a:solidFill>
                  <a:srgbClr val="0070C0"/>
                </a:solidFill>
              </a:rPr>
              <a:t>multiple streams</a:t>
            </a:r>
            <a:endParaRPr lang="en-US" sz="1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27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540" y="4265407"/>
            <a:ext cx="4349448"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0" y="6604084"/>
            <a:ext cx="784189"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Light" panose="020F0302020204030204"/>
                <a:ea typeface="+mn-ea"/>
                <a:cs typeface="+mn-cs"/>
              </a:rPr>
              <a:t>[NVIDIA]</a:t>
            </a:r>
            <a:r>
              <a:rPr kumimoji="0" lang="en-US" sz="1050" b="0" i="0" u="none" strike="noStrike" kern="1200" cap="none" spc="0" normalizeH="0" baseline="0" noProof="0" dirty="0">
                <a:ln>
                  <a:noFill/>
                </a:ln>
                <a:solidFill>
                  <a:prstClr val="black"/>
                </a:solidFill>
                <a:effectLst/>
                <a:uLnTx/>
                <a:uFillTx/>
                <a:latin typeface="Calibri Light" panose="020F0302020204030204"/>
                <a:ea typeface="+mn-ea"/>
                <a:cs typeface="+mn-cs"/>
                <a:sym typeface="Symbol" panose="05050102010706020507" pitchFamily="18" charset="2"/>
              </a:rPr>
              <a:t></a:t>
            </a:r>
            <a:endParaRPr kumimoji="0" lang="en-US" sz="105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76814199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CUDA Streams: More recent developments</a:t>
            </a:r>
          </a:p>
        </p:txBody>
      </p:sp>
      <p:sp>
        <p:nvSpPr>
          <p:cNvPr id="3" name="Content Placeholder 2"/>
          <p:cNvSpPr>
            <a:spLocks noGrp="1"/>
          </p:cNvSpPr>
          <p:nvPr>
            <p:ph idx="1"/>
          </p:nvPr>
        </p:nvSpPr>
        <p:spPr/>
        <p:txBody>
          <a:bodyPr>
            <a:normAutofit/>
          </a:bodyPr>
          <a:lstStyle/>
          <a:p>
            <a:endParaRPr lang="en-US" sz="1600" dirty="0"/>
          </a:p>
          <a:p>
            <a:r>
              <a:rPr lang="en-US" sz="1600" dirty="0"/>
              <a:t>Since CUDA 5.0</a:t>
            </a:r>
          </a:p>
          <a:p>
            <a:pPr lvl="1"/>
            <a:r>
              <a:rPr lang="en-US" sz="1400" dirty="0"/>
              <a:t>Stream Callbacks, will call host function when stream has finished all work</a:t>
            </a:r>
          </a:p>
          <a:p>
            <a:pPr lvl="1"/>
            <a:r>
              <a:rPr lang="en-US" sz="1400" b="1" dirty="0" err="1">
                <a:latin typeface="Consolas" panose="020B0609020204030204" pitchFamily="49" charset="0"/>
                <a:cs typeface="Consolas" panose="020B0609020204030204" pitchFamily="49" charset="0"/>
              </a:rPr>
              <a:t>cudaStreamAddCallback</a:t>
            </a:r>
            <a:r>
              <a:rPr lang="en-US" sz="1400" b="1" dirty="0">
                <a:latin typeface="Consolas" panose="020B0609020204030204" pitchFamily="49" charset="0"/>
                <a:cs typeface="Consolas" panose="020B0609020204030204" pitchFamily="49" charset="0"/>
              </a:rPr>
              <a:t>( </a:t>
            </a:r>
            <a:r>
              <a:rPr lang="en-US" sz="1400" b="1" dirty="0">
                <a:latin typeface="Consolas" panose="020B0609020204030204" pitchFamily="49" charset="0"/>
                <a:cs typeface="Consolas" panose="020B0609020204030204" pitchFamily="49" charset="0"/>
                <a:hlinkClick r:id="rId2"/>
              </a:rPr>
              <a:t>cudaStream_t</a:t>
            </a:r>
            <a:r>
              <a:rPr lang="en-US" sz="1400" b="1" dirty="0">
                <a:latin typeface="Consolas" panose="020B0609020204030204" pitchFamily="49" charset="0"/>
                <a:cs typeface="Consolas" panose="020B0609020204030204" pitchFamily="49" charset="0"/>
              </a:rPr>
              <a:t> stream, </a:t>
            </a:r>
            <a:r>
              <a:rPr lang="en-US" sz="1400" b="1" dirty="0">
                <a:latin typeface="Consolas" panose="020B0609020204030204" pitchFamily="49" charset="0"/>
                <a:cs typeface="Consolas" panose="020B0609020204030204" pitchFamily="49" charset="0"/>
                <a:hlinkClick r:id="rId3"/>
              </a:rPr>
              <a:t>cudaStreamCallback_t</a:t>
            </a:r>
            <a:r>
              <a:rPr lang="en-US" sz="1400" b="1" dirty="0">
                <a:latin typeface="Consolas" panose="020B0609020204030204" pitchFamily="49" charset="0"/>
                <a:cs typeface="Consolas" panose="020B0609020204030204" pitchFamily="49" charset="0"/>
              </a:rPr>
              <a:t> callback, void* </a:t>
            </a:r>
            <a:r>
              <a:rPr lang="en-US" sz="1400" b="1" dirty="0" err="1">
                <a:latin typeface="Consolas" panose="020B0609020204030204" pitchFamily="49" charset="0"/>
                <a:cs typeface="Consolas" panose="020B0609020204030204" pitchFamily="49" charset="0"/>
              </a:rPr>
              <a:t>userData</a:t>
            </a:r>
            <a:r>
              <a:rPr lang="en-US" sz="1400" b="1" dirty="0">
                <a:latin typeface="Consolas" panose="020B0609020204030204" pitchFamily="49" charset="0"/>
                <a:cs typeface="Consolas" panose="020B0609020204030204" pitchFamily="49" charset="0"/>
              </a:rPr>
              <a:t>, unsigned int  flags ) </a:t>
            </a:r>
          </a:p>
          <a:p>
            <a:endParaRPr lang="en-US" sz="1600" dirty="0"/>
          </a:p>
          <a:p>
            <a:r>
              <a:rPr lang="en-US" sz="1600" dirty="0"/>
              <a:t>Since CUDA 5.5</a:t>
            </a:r>
          </a:p>
          <a:p>
            <a:pPr lvl="1"/>
            <a:r>
              <a:rPr lang="en-US" sz="1400" dirty="0"/>
              <a:t>You can give streams priority</a:t>
            </a:r>
          </a:p>
          <a:p>
            <a:pPr lvl="2"/>
            <a:r>
              <a:rPr lang="en-US" sz="1200" b="1" dirty="0" err="1">
                <a:latin typeface="Consolas" panose="020B0609020204030204" pitchFamily="49" charset="0"/>
                <a:cs typeface="Consolas" panose="020B0609020204030204" pitchFamily="49" charset="0"/>
              </a:rPr>
              <a:t>cudaStreamCreateWithPriority</a:t>
            </a:r>
            <a:r>
              <a:rPr lang="en-US" sz="1200" b="1" dirty="0">
                <a:latin typeface="Consolas" panose="020B0609020204030204" pitchFamily="49" charset="0"/>
                <a:cs typeface="Consolas" panose="020B0609020204030204" pitchFamily="49" charset="0"/>
              </a:rPr>
              <a:t> </a:t>
            </a:r>
          </a:p>
          <a:p>
            <a:pPr lvl="2"/>
            <a:r>
              <a:rPr lang="en-US" sz="1200" dirty="0"/>
              <a:t>Use </a:t>
            </a:r>
            <a:r>
              <a:rPr lang="en-US" sz="1200" b="1" dirty="0">
                <a:latin typeface="Consolas" panose="020B0609020204030204" pitchFamily="49" charset="0"/>
                <a:cs typeface="Consolas" panose="020B0609020204030204" pitchFamily="49" charset="0"/>
              </a:rPr>
              <a:t>cudaDeviceGetStreamPriorityRange</a:t>
            </a:r>
            <a:r>
              <a:rPr lang="en-US" sz="1200" dirty="0"/>
              <a:t> to get the available priorities</a:t>
            </a:r>
          </a:p>
          <a:p>
            <a:endParaRPr lang="en-US" sz="1600" dirty="0"/>
          </a:p>
          <a:p>
            <a:r>
              <a:rPr lang="en-US" sz="1600" dirty="0"/>
              <a:t>Since CUDA 7:</a:t>
            </a:r>
          </a:p>
          <a:p>
            <a:pPr lvl="1"/>
            <a:r>
              <a:rPr lang="en-US" sz="1400" dirty="0" err="1"/>
              <a:t>nvcc</a:t>
            </a:r>
            <a:r>
              <a:rPr lang="en-US" sz="1400" dirty="0"/>
              <a:t> –default-stream per-thread</a:t>
            </a:r>
          </a:p>
          <a:p>
            <a:pPr lvl="1"/>
            <a:r>
              <a:rPr lang="en-US" sz="1400" dirty="0"/>
              <a:t>Each host thread will get its own stream</a:t>
            </a:r>
          </a:p>
          <a:p>
            <a:pPr lvl="1"/>
            <a:r>
              <a:rPr lang="en-US" sz="1400" dirty="0"/>
              <a:t>Each stream becomes a regular non-blocking stream</a:t>
            </a:r>
          </a:p>
          <a:p>
            <a:pPr lvl="1"/>
            <a:endParaRPr lang="en-US" sz="1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816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Multi-threading makes the full use of TLP</a:t>
            </a:r>
          </a:p>
        </p:txBody>
      </p:sp>
      <p:sp>
        <p:nvSpPr>
          <p:cNvPr id="3" name="Content Placeholder 2"/>
          <p:cNvSpPr>
            <a:spLocks noGrp="1"/>
          </p:cNvSpPr>
          <p:nvPr>
            <p:ph sz="half" idx="1"/>
          </p:nvPr>
        </p:nvSpPr>
        <p:spPr>
          <a:xfrm>
            <a:off x="380673" y="1500028"/>
            <a:ext cx="11414059" cy="4818358"/>
          </a:xfrm>
        </p:spPr>
        <p:txBody>
          <a:bodyPr>
            <a:normAutofit/>
          </a:bodyPr>
          <a:lstStyle/>
          <a:p>
            <a:r>
              <a:rPr lang="en-US" dirty="0"/>
              <a:t>Multi-threading, a possible taxonomy (Hennessey &amp; Paterson)</a:t>
            </a:r>
          </a:p>
          <a:p>
            <a:pPr lvl="1"/>
            <a:r>
              <a:rPr lang="en-US" dirty="0">
                <a:solidFill>
                  <a:srgbClr val="00B050"/>
                </a:solidFill>
              </a:rPr>
              <a:t>Coarse</a:t>
            </a:r>
            <a:r>
              <a:rPr lang="en-US" dirty="0"/>
              <a:t> grain multi-threading</a:t>
            </a:r>
          </a:p>
          <a:p>
            <a:pPr lvl="2"/>
            <a:r>
              <a:rPr lang="en-US" dirty="0"/>
              <a:t>The Instruction Control issues instructions </a:t>
            </a:r>
            <a:r>
              <a:rPr lang="en-US" dirty="0">
                <a:solidFill>
                  <a:srgbClr val="0070C0"/>
                </a:solidFill>
              </a:rPr>
              <a:t>from one thread for many cycles</a:t>
            </a:r>
          </a:p>
          <a:p>
            <a:pPr lvl="2"/>
            <a:r>
              <a:rPr lang="en-US" dirty="0"/>
              <a:t>Instruction Control switches to issuing from another thread </a:t>
            </a:r>
            <a:r>
              <a:rPr lang="en-US" dirty="0">
                <a:solidFill>
                  <a:srgbClr val="C00000"/>
                </a:solidFill>
              </a:rPr>
              <a:t>only when the first thread runs into a long-latency operation </a:t>
            </a:r>
          </a:p>
          <a:p>
            <a:pPr lvl="3"/>
            <a:r>
              <a:rPr lang="en-US" dirty="0"/>
              <a:t>Examples: cache miss, interrupt, etc.</a:t>
            </a:r>
          </a:p>
          <a:p>
            <a:pPr lvl="3"/>
            <a:r>
              <a:rPr lang="en-US" dirty="0"/>
              <a:t>“long-latency”: Hundreds of cycles or so</a:t>
            </a:r>
          </a:p>
          <a:p>
            <a:pPr lvl="1"/>
            <a:r>
              <a:rPr lang="en-US" dirty="0">
                <a:solidFill>
                  <a:srgbClr val="00B050"/>
                </a:solidFill>
              </a:rPr>
              <a:t>Fine grain</a:t>
            </a:r>
            <a:r>
              <a:rPr lang="en-US" dirty="0"/>
              <a:t> multi-threading</a:t>
            </a:r>
          </a:p>
          <a:p>
            <a:pPr lvl="2"/>
            <a:r>
              <a:rPr lang="en-US" dirty="0"/>
              <a:t>Instruction Control can issue instructions </a:t>
            </a:r>
            <a:r>
              <a:rPr lang="en-US" dirty="0">
                <a:solidFill>
                  <a:srgbClr val="0070C0"/>
                </a:solidFill>
              </a:rPr>
              <a:t>from a different thread each cycle</a:t>
            </a:r>
          </a:p>
          <a:p>
            <a:pPr lvl="2"/>
            <a:r>
              <a:rPr lang="en-US" dirty="0"/>
              <a:t>“</a:t>
            </a:r>
            <a:r>
              <a:rPr lang="en-US" dirty="0">
                <a:solidFill>
                  <a:srgbClr val="0070C0"/>
                </a:solidFill>
              </a:rPr>
              <a:t>Barrel-gun style</a:t>
            </a:r>
            <a:r>
              <a:rPr lang="en-US" dirty="0"/>
              <a:t>” processing: thread from where next instruction is picked for execution </a:t>
            </a:r>
            <a:r>
              <a:rPr lang="en-US" dirty="0">
                <a:solidFill>
                  <a:srgbClr val="C00000"/>
                </a:solidFill>
              </a:rPr>
              <a:t>can change at every cycle</a:t>
            </a:r>
          </a:p>
          <a:p>
            <a:pPr lvl="3"/>
            <a:r>
              <a:rPr lang="en-US" dirty="0"/>
              <a:t>Examples: GPU computing similar to this</a:t>
            </a:r>
          </a:p>
          <a:p>
            <a:pPr lvl="2"/>
            <a:r>
              <a:rPr lang="en-US" dirty="0"/>
              <a:t>More nimble/sophisticated compared to coarse multi-threading</a:t>
            </a:r>
          </a:p>
          <a:p>
            <a:pPr lvl="1"/>
            <a:r>
              <a:rPr lang="en-US" dirty="0">
                <a:solidFill>
                  <a:srgbClr val="00B050"/>
                </a:solidFill>
              </a:rPr>
              <a:t>Simultaneous</a:t>
            </a:r>
            <a:r>
              <a:rPr lang="en-US" dirty="0"/>
              <a:t> multi-threading</a:t>
            </a:r>
          </a:p>
          <a:p>
            <a:pPr lvl="2"/>
            <a:r>
              <a:rPr lang="en-US" dirty="0"/>
              <a:t>Instruction Control can issue instructions </a:t>
            </a:r>
            <a:r>
              <a:rPr lang="en-US" dirty="0">
                <a:solidFill>
                  <a:srgbClr val="0070C0"/>
                </a:solidFill>
              </a:rPr>
              <a:t>from different threads in the same cycle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BE89EBCF-549F-B35E-AFF9-A1B17C923CE9}"/>
              </a:ext>
            </a:extLst>
          </p:cNvPr>
          <p:cNvPicPr>
            <a:picLocks noChangeAspect="1"/>
          </p:cNvPicPr>
          <p:nvPr/>
        </p:nvPicPr>
        <p:blipFill>
          <a:blip r:embed="rId2"/>
          <a:stretch>
            <a:fillRect/>
          </a:stretch>
        </p:blipFill>
        <p:spPr>
          <a:xfrm>
            <a:off x="9195371" y="4688027"/>
            <a:ext cx="2996629" cy="2169973"/>
          </a:xfrm>
          <a:prstGeom prst="rect">
            <a:avLst/>
          </a:prstGeom>
        </p:spPr>
      </p:pic>
    </p:spTree>
    <p:extLst>
      <p:ext uri="{BB962C8B-B14F-4D97-AF65-F5344CB8AC3E}">
        <p14:creationId xmlns:p14="http://schemas.microsoft.com/office/powerpoint/2010/main" val="231724948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04333" y="4068234"/>
            <a:ext cx="5651500" cy="823393"/>
          </a:xfrm>
        </p:spPr>
        <p:txBody>
          <a:bodyPr>
            <a:normAutofit fontScale="90000"/>
          </a:bodyPr>
          <a:lstStyle/>
          <a:p>
            <a:r>
              <a:rPr lang="en-US" dirty="0"/>
              <a:t>CUDA basics: departing thoughts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745426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GPU Computing: Good in Engineering?</a:t>
            </a:r>
          </a:p>
        </p:txBody>
      </p:sp>
      <p:sp>
        <p:nvSpPr>
          <p:cNvPr id="3" name="Content Placeholder 2"/>
          <p:cNvSpPr>
            <a:spLocks noGrp="1"/>
          </p:cNvSpPr>
          <p:nvPr>
            <p:ph idx="1"/>
          </p:nvPr>
        </p:nvSpPr>
        <p:spPr/>
        <p:txBody>
          <a:bodyPr/>
          <a:lstStyle/>
          <a:p>
            <a:endParaRPr lang="en-US" sz="2000" dirty="0"/>
          </a:p>
          <a:p>
            <a:r>
              <a:rPr lang="en-US" sz="2000" dirty="0"/>
              <a:t>What applications stand to benefit in the Engineering?</a:t>
            </a:r>
          </a:p>
          <a:p>
            <a:pPr lvl="1"/>
            <a:endParaRPr lang="en-US" sz="1800" dirty="0"/>
          </a:p>
          <a:p>
            <a:pPr lvl="1"/>
            <a:r>
              <a:rPr lang="en-US" sz="1800" dirty="0"/>
              <a:t>Image processing</a:t>
            </a:r>
          </a:p>
          <a:p>
            <a:pPr lvl="1"/>
            <a:r>
              <a:rPr lang="en-US" sz="1800" dirty="0"/>
              <a:t>FEA</a:t>
            </a:r>
          </a:p>
          <a:p>
            <a:pPr lvl="1"/>
            <a:r>
              <a:rPr lang="en-US" sz="1800" dirty="0"/>
              <a:t>Molecular Dynamics</a:t>
            </a:r>
          </a:p>
          <a:p>
            <a:pPr lvl="1"/>
            <a:r>
              <a:rPr lang="en-US" sz="1800" dirty="0"/>
              <a:t>Granular Dynamics</a:t>
            </a:r>
          </a:p>
          <a:p>
            <a:pPr lvl="1"/>
            <a:r>
              <a:rPr lang="en-US" sz="1800" dirty="0"/>
              <a:t>Finite Differences schemes</a:t>
            </a:r>
          </a:p>
          <a:p>
            <a:pPr lvl="1"/>
            <a:r>
              <a:rPr lang="en-US" sz="1800" dirty="0"/>
              <a:t>Quantum Chemistry</a:t>
            </a:r>
          </a:p>
          <a:p>
            <a:pPr lvl="1"/>
            <a:r>
              <a:rPr lang="en-US" sz="1800" dirty="0"/>
              <a:t>…</a:t>
            </a:r>
          </a:p>
          <a:p>
            <a:pPr lvl="1"/>
            <a:endParaRPr lang="en-US" sz="1800" dirty="0"/>
          </a:p>
          <a:p>
            <a:r>
              <a:rPr lang="en-US" sz="2000" dirty="0"/>
              <a:t>Generally, any application that fits the SIMD paradigm</a:t>
            </a:r>
          </a:p>
          <a:p>
            <a:pPr lvl="1"/>
            <a:endParaRPr lang="en-US" sz="1800" dirty="0"/>
          </a:p>
          <a:p>
            <a:pPr lvl="1"/>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038659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sz="3200" dirty="0"/>
              <a:t>Departing Thoughts</a:t>
            </a:r>
          </a:p>
        </p:txBody>
      </p:sp>
      <p:sp>
        <p:nvSpPr>
          <p:cNvPr id="82948" name="Rectangle 4"/>
          <p:cNvSpPr>
            <a:spLocks noGrp="1" noChangeArrowheads="1"/>
          </p:cNvSpPr>
          <p:nvPr>
            <p:ph idx="1"/>
          </p:nvPr>
        </p:nvSpPr>
        <p:spPr>
          <a:xfrm>
            <a:off x="262270" y="1495221"/>
            <a:ext cx="11766697" cy="4933050"/>
          </a:xfrm>
          <a:noFill/>
          <a:ln/>
        </p:spPr>
        <p:txBody>
          <a:bodyPr/>
          <a:lstStyle/>
          <a:p>
            <a:pPr>
              <a:lnSpc>
                <a:spcPct val="90000"/>
              </a:lnSpc>
            </a:pPr>
            <a:endParaRPr lang="en-US" sz="2000" dirty="0"/>
          </a:p>
          <a:p>
            <a:pPr>
              <a:lnSpc>
                <a:spcPct val="90000"/>
              </a:lnSpc>
            </a:pPr>
            <a:endParaRPr lang="en-US" sz="2000" dirty="0"/>
          </a:p>
          <a:p>
            <a:pPr>
              <a:lnSpc>
                <a:spcPct val="90000"/>
              </a:lnSpc>
            </a:pPr>
            <a:r>
              <a:rPr lang="en-US" sz="2000" dirty="0"/>
              <a:t>Hardware changes at faster pace than software</a:t>
            </a:r>
          </a:p>
          <a:p>
            <a:pPr>
              <a:lnSpc>
                <a:spcPct val="90000"/>
              </a:lnSpc>
            </a:pPr>
            <a:endParaRPr lang="en-US" sz="2000" dirty="0"/>
          </a:p>
          <a:p>
            <a:pPr>
              <a:lnSpc>
                <a:spcPct val="90000"/>
              </a:lnSpc>
            </a:pPr>
            <a:r>
              <a:rPr lang="en-US" sz="2000" dirty="0"/>
              <a:t>CUDA – has been a bright spot in the software landscape. AMD is mounting a challenge (both on HW &amp; SW)</a:t>
            </a:r>
          </a:p>
          <a:p>
            <a:pPr>
              <a:lnSpc>
                <a:spcPct val="90000"/>
              </a:lnSpc>
            </a:pPr>
            <a:endParaRPr lang="en-US" sz="2000" dirty="0"/>
          </a:p>
          <a:p>
            <a:pPr>
              <a:lnSpc>
                <a:spcPct val="90000"/>
              </a:lnSpc>
            </a:pPr>
            <a:r>
              <a:rPr lang="en-US" sz="2000" dirty="0"/>
              <a:t>For SIMD applications, GPU can deliver good speedups at small time and financial investments</a:t>
            </a:r>
          </a:p>
          <a:p>
            <a:pPr>
              <a:lnSpc>
                <a:spcPct val="90000"/>
              </a:lnSpc>
            </a:pPr>
            <a:endParaRPr lang="en-US" sz="2000" dirty="0"/>
          </a:p>
          <a:p>
            <a:pPr>
              <a:lnSpc>
                <a:spcPct val="90000"/>
              </a:lnSpc>
            </a:pPr>
            <a:r>
              <a:rPr lang="en-US" sz="2000" dirty="0"/>
              <a:t>In general, investing in parallel programming skills bound to pay off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403735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Debugging GPU CUDA code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Rectangle 2"/>
              <p:cNvSpPr/>
              <p:nvPr/>
            </p:nvSpPr>
            <p:spPr>
              <a:xfrm>
                <a:off x="237188" y="6421482"/>
                <a:ext cx="114807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Satoor</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NVIDIA</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3" name="Rectangle 2"/>
              <p:cNvSpPr>
                <a:spLocks noRot="1" noChangeAspect="1" noMove="1" noResize="1" noEditPoints="1" noAdjustHandles="1" noChangeArrowheads="1" noChangeShapeType="1" noTextEdit="1"/>
              </p:cNvSpPr>
              <p:nvPr/>
            </p:nvSpPr>
            <p:spPr>
              <a:xfrm>
                <a:off x="237188" y="6421482"/>
                <a:ext cx="1148071" cy="246221"/>
              </a:xfrm>
              <a:prstGeom prst="rect">
                <a:avLst/>
              </a:prstGeom>
              <a:blipFill>
                <a:blip r:embed="rId2"/>
                <a:stretch>
                  <a:fillRect b="-14634"/>
                </a:stretch>
              </a:blipFill>
            </p:spPr>
            <p:txBody>
              <a:bodyPr/>
              <a:lstStyle/>
              <a:p>
                <a:r>
                  <a:rPr lang="en-US">
                    <a:noFill/>
                  </a:rPr>
                  <a:t> </a:t>
                </a:r>
              </a:p>
            </p:txBody>
          </p:sp>
        </mc:Fallback>
      </mc:AlternateContent>
    </p:spTree>
    <p:extLst>
      <p:ext uri="{BB962C8B-B14F-4D97-AF65-F5344CB8AC3E}">
        <p14:creationId xmlns:p14="http://schemas.microsoft.com/office/powerpoint/2010/main" val="245555065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solidFill>
                  <a:srgbClr val="FFC000"/>
                </a:solidFill>
              </a:rPr>
              <a:t>cuda-gdb</a:t>
            </a:r>
            <a:r>
              <a:rPr lang="en-US" dirty="0"/>
              <a:t> main features</a:t>
            </a:r>
            <a:endParaRPr lang="en-US" sz="2200" dirty="0"/>
          </a:p>
        </p:txBody>
      </p:sp>
      <p:sp>
        <p:nvSpPr>
          <p:cNvPr id="3" name="Content Placeholder 2"/>
          <p:cNvSpPr>
            <a:spLocks noGrp="1"/>
          </p:cNvSpPr>
          <p:nvPr>
            <p:ph sz="half" idx="1"/>
          </p:nvPr>
        </p:nvSpPr>
        <p:spPr/>
        <p:txBody>
          <a:bodyPr>
            <a:normAutofit lnSpcReduction="10000"/>
          </a:bodyPr>
          <a:lstStyle/>
          <a:p>
            <a:r>
              <a:rPr lang="en-US" sz="2000" dirty="0"/>
              <a:t>All the standard GDB debugging features</a:t>
            </a:r>
          </a:p>
          <a:p>
            <a:endParaRPr lang="en-US" sz="2000" dirty="0"/>
          </a:p>
          <a:p>
            <a:r>
              <a:rPr lang="en-US" sz="2000" dirty="0"/>
              <a:t>CPU and GPU debugging within a single session</a:t>
            </a:r>
          </a:p>
          <a:p>
            <a:endParaRPr lang="en-US" sz="2000" dirty="0"/>
          </a:p>
          <a:p>
            <a:r>
              <a:rPr lang="en-US" sz="2000" dirty="0"/>
              <a:t>Breakpoints and Conditional Breakpoints</a:t>
            </a:r>
          </a:p>
          <a:p>
            <a:endParaRPr lang="en-US" sz="2000" dirty="0"/>
          </a:p>
          <a:p>
            <a:r>
              <a:rPr lang="en-US" sz="2000" dirty="0"/>
              <a:t>Inspect registers &amp; local/shared/global variables</a:t>
            </a:r>
          </a:p>
          <a:p>
            <a:endParaRPr lang="en-US" sz="2000" dirty="0"/>
          </a:p>
          <a:p>
            <a:r>
              <a:rPr lang="en-US" sz="2000" dirty="0"/>
              <a:t>Supports multiple GPUs &amp; multiple kernels</a:t>
            </a:r>
          </a:p>
          <a:p>
            <a:endParaRPr lang="en-US" sz="2000" dirty="0"/>
          </a:p>
          <a:p>
            <a:r>
              <a:rPr lang="en-US" sz="2000" dirty="0"/>
              <a:t>Source and Assembly (SASS) Level Debugging</a:t>
            </a:r>
          </a:p>
          <a:p>
            <a:endParaRPr lang="en-US" sz="2000" dirty="0"/>
          </a:p>
          <a:p>
            <a:r>
              <a:rPr lang="en-US" sz="2000" dirty="0"/>
              <a:t>Runtime Error Detection (stack overflow,...)</a:t>
            </a:r>
          </a:p>
          <a:p>
            <a:endParaRPr lang="en-US" sz="2000" dirty="0"/>
          </a:p>
        </p:txBody>
      </p:sp>
      <p:sp>
        <p:nvSpPr>
          <p:cNvPr id="5" name="Content Placeholder 4">
            <a:extLst>
              <a:ext uri="{FF2B5EF4-FFF2-40B4-BE49-F238E27FC236}">
                <a16:creationId xmlns:a16="http://schemas.microsoft.com/office/drawing/2014/main" id="{102FB332-3BC0-4BBA-B8D5-A97C78EB67E3}"/>
              </a:ext>
            </a:extLst>
          </p:cNvPr>
          <p:cNvSpPr>
            <a:spLocks noGrp="1"/>
          </p:cNvSpPr>
          <p:nvPr>
            <p:ph sz="half" idx="2"/>
          </p:nvPr>
        </p:nvSpPr>
        <p:spPr/>
        <p:txBody>
          <a:bodyPr>
            <a:normAutofit lnSpcReduction="10000"/>
          </a:bodyPr>
          <a:lstStyle/>
          <a:p>
            <a:endParaRPr lang="en-US" dirty="0"/>
          </a:p>
          <a:p>
            <a:endParaRPr lang="en-US" dirty="0"/>
          </a:p>
          <a:p>
            <a:endParaRPr lang="en-US" dirty="0"/>
          </a:p>
          <a:p>
            <a:r>
              <a:rPr lang="en-US" dirty="0"/>
              <a:t>Detailed description: </a:t>
            </a:r>
            <a:r>
              <a:rPr lang="en-US" dirty="0">
                <a:hlinkClick r:id="rId3"/>
              </a:rPr>
              <a:t>https://docs.nvidia.com/pdf/cuda-gdb.pdf</a:t>
            </a:r>
            <a:r>
              <a:rPr lang="en-US" dirty="0"/>
              <a:t> </a:t>
            </a:r>
          </a:p>
          <a:p>
            <a:endParaRPr lang="en-US" dirty="0"/>
          </a:p>
          <a:p>
            <a:endParaRPr lang="en-US" dirty="0"/>
          </a:p>
          <a:p>
            <a:endParaRPr lang="en-US" dirty="0"/>
          </a:p>
          <a:p>
            <a:r>
              <a:rPr lang="en-US" dirty="0"/>
              <a:t>Quick intro on </a:t>
            </a:r>
            <a:r>
              <a:rPr lang="en-US" dirty="0" err="1">
                <a:latin typeface="Consolas" panose="020B0609020204030204" pitchFamily="49" charset="0"/>
              </a:rPr>
              <a:t>gdb</a:t>
            </a:r>
            <a:r>
              <a:rPr lang="en-US" dirty="0"/>
              <a:t>: see ME459 slides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0357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Recommended Compilation Flags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1775" y="1495425"/>
            <a:ext cx="11960225" cy="4932363"/>
          </a:xfrm>
        </p:spPr>
        <p:txBody>
          <a:bodyPr vert="horz" lIns="91440" tIns="45720" rIns="91440" bIns="45720" rtlCol="0" anchor="t">
            <a:normAutofit/>
          </a:bodyPr>
          <a:lstStyle/>
          <a:p>
            <a:r>
              <a:rPr lang="en-US" dirty="0"/>
              <a:t>Compile code for your target architecture:</a:t>
            </a:r>
          </a:p>
          <a:p>
            <a:r>
              <a:rPr lang="en-US" dirty="0"/>
              <a:t>Example:</a:t>
            </a:r>
          </a:p>
          <a:p>
            <a:pPr lvl="1"/>
            <a:r>
              <a:rPr lang="en-US" dirty="0"/>
              <a:t>Fermi	:	</a:t>
            </a:r>
            <a:r>
              <a:rPr lang="en-US" dirty="0">
                <a:latin typeface="Consolas" pitchFamily="49" charset="0"/>
                <a:cs typeface="Consolas" pitchFamily="49" charset="0"/>
              </a:rPr>
              <a:t>-</a:t>
            </a:r>
            <a:r>
              <a:rPr lang="en-US" dirty="0" err="1">
                <a:latin typeface="Consolas" pitchFamily="49" charset="0"/>
                <a:cs typeface="Consolas" pitchFamily="49" charset="0"/>
              </a:rPr>
              <a:t>gencode</a:t>
            </a:r>
            <a:r>
              <a:rPr lang="en-US" dirty="0">
                <a:latin typeface="Consolas" pitchFamily="49" charset="0"/>
                <a:cs typeface="Consolas" pitchFamily="49" charset="0"/>
              </a:rPr>
              <a:t> arch=compute_20,code=sm_20</a:t>
            </a:r>
          </a:p>
          <a:p>
            <a:pPr lvl="1"/>
            <a:r>
              <a:rPr lang="en-US" dirty="0">
                <a:latin typeface="Consolas" pitchFamily="49" charset="0"/>
              </a:rPr>
              <a:t>Etc.</a:t>
            </a:r>
            <a:endParaRPr lang="en-US" dirty="0"/>
          </a:p>
          <a:p>
            <a:pPr lvl="1"/>
            <a:r>
              <a:rPr lang="en-US" dirty="0"/>
              <a:t>Pascal	:	</a:t>
            </a:r>
            <a:r>
              <a:rPr lang="en-US" dirty="0">
                <a:latin typeface="Consolas"/>
                <a:cs typeface="Consolas" pitchFamily="49" charset="0"/>
              </a:rPr>
              <a:t>-</a:t>
            </a:r>
            <a:r>
              <a:rPr lang="en-US" dirty="0" err="1">
                <a:latin typeface="Consolas"/>
                <a:cs typeface="Consolas" pitchFamily="49" charset="0"/>
              </a:rPr>
              <a:t>gencode</a:t>
            </a:r>
            <a:r>
              <a:rPr lang="en-US" dirty="0">
                <a:latin typeface="Consolas"/>
                <a:cs typeface="Consolas" pitchFamily="49" charset="0"/>
              </a:rPr>
              <a:t> arch=compute_60,code=sm_60</a:t>
            </a:r>
            <a:br>
              <a:rPr lang="en-US" dirty="0">
                <a:latin typeface="Consolas" pitchFamily="49" charset="0"/>
                <a:cs typeface="Consolas" pitchFamily="49" charset="0"/>
              </a:rPr>
            </a:br>
            <a:r>
              <a:rPr lang="en-US" dirty="0">
                <a:latin typeface="Consolas"/>
              </a:rPr>
              <a:t>      		-</a:t>
            </a:r>
            <a:r>
              <a:rPr lang="en-US" dirty="0" err="1">
                <a:latin typeface="Consolas"/>
              </a:rPr>
              <a:t>gencode</a:t>
            </a:r>
            <a:r>
              <a:rPr lang="en-US" dirty="0">
                <a:latin typeface="Consolas"/>
              </a:rPr>
              <a:t> arch=compute_61,code=sm_61</a:t>
            </a:r>
            <a:endParaRPr lang="en-US" dirty="0"/>
          </a:p>
          <a:p>
            <a:r>
              <a:rPr lang="en-US" dirty="0"/>
              <a:t>Compile code with the debug flags:</a:t>
            </a:r>
          </a:p>
          <a:p>
            <a:pPr lvl="1"/>
            <a:r>
              <a:rPr lang="en-US" dirty="0"/>
              <a:t>Host code		: 	</a:t>
            </a:r>
            <a:r>
              <a:rPr lang="en-US" dirty="0">
                <a:latin typeface="Consolas" pitchFamily="49" charset="0"/>
                <a:cs typeface="Consolas" pitchFamily="49" charset="0"/>
              </a:rPr>
              <a:t>-g</a:t>
            </a:r>
          </a:p>
          <a:p>
            <a:pPr lvl="1"/>
            <a:r>
              <a:rPr lang="en-US" dirty="0"/>
              <a:t>Device code	: 	</a:t>
            </a:r>
            <a:r>
              <a:rPr lang="en-US" dirty="0">
                <a:latin typeface="Consolas" pitchFamily="49" charset="0"/>
                <a:cs typeface="Consolas" pitchFamily="49" charset="0"/>
              </a:rPr>
              <a:t>-G</a:t>
            </a:r>
            <a:br>
              <a:rPr lang="en-US" dirty="0">
                <a:latin typeface="Consolas" pitchFamily="49" charset="0"/>
                <a:cs typeface="Consolas" pitchFamily="49" charset="0"/>
              </a:rPr>
            </a:br>
            <a:endParaRPr lang="en-US" dirty="0">
              <a:latin typeface="Consolas" pitchFamily="49" charset="0"/>
              <a:cs typeface="Consolas" pitchFamily="49" charset="0"/>
            </a:endParaRPr>
          </a:p>
          <a:p>
            <a:r>
              <a:rPr lang="en-US" dirty="0"/>
              <a:t>Example:</a:t>
            </a:r>
          </a:p>
          <a:p>
            <a:endParaRPr lang="en-US" dirty="0"/>
          </a:p>
          <a:p>
            <a:endParaRPr lang="en-US" dirty="0"/>
          </a:p>
        </p:txBody>
      </p:sp>
      <p:sp>
        <p:nvSpPr>
          <p:cNvPr id="4" name="TextBox 3"/>
          <p:cNvSpPr txBox="1"/>
          <p:nvPr/>
        </p:nvSpPr>
        <p:spPr>
          <a:xfrm>
            <a:off x="1981200" y="5540514"/>
            <a:ext cx="8229600" cy="369332"/>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1800" b="0" i="0" u="none" strike="noStrike" kern="1200" cap="none" spc="0" normalizeH="0" baseline="0" noProof="0" dirty="0">
                <a:ln>
                  <a:noFill/>
                </a:ln>
                <a:solidFill>
                  <a:srgbClr val="4549F5"/>
                </a:solidFill>
                <a:effectLst/>
                <a:uLnTx/>
                <a:uFillTx/>
                <a:latin typeface="Trebuchet MS" pitchFamily="34" charset="0"/>
                <a:ea typeface="+mn-ea"/>
                <a:cs typeface="+mn-cs"/>
              </a:rPr>
              <a:t>$</a:t>
            </a:r>
            <a:r>
              <a:rPr kumimoji="0" lang="en-US" sz="1800" b="0" i="0" u="none" strike="noStrike" kern="1200" cap="none" spc="0" normalizeH="0" baseline="0" noProof="0" dirty="0">
                <a:ln>
                  <a:noFill/>
                </a:ln>
                <a:solidFill>
                  <a:srgbClr val="FFFFFF"/>
                </a:solidFill>
                <a:effectLst/>
                <a:uLnTx/>
                <a:uFillTx/>
                <a:latin typeface="Trebuchet MS" pitchFamily="34" charset="0"/>
                <a:ea typeface="+mn-ea"/>
                <a:cs typeface="+mn-cs"/>
              </a:rPr>
              <a:t> </a:t>
            </a:r>
            <a:r>
              <a:rPr kumimoji="0" lang="en-US" sz="1800" b="0" i="0" u="none" strike="noStrike" kern="1200" cap="none" spc="0" normalizeH="0" baseline="0" noProof="0" dirty="0" err="1">
                <a:ln>
                  <a:noFill/>
                </a:ln>
                <a:solidFill>
                  <a:srgbClr val="FFFFFF"/>
                </a:solidFill>
                <a:effectLst/>
                <a:uLnTx/>
                <a:uFillTx/>
                <a:latin typeface="Consolas" pitchFamily="49" charset="0"/>
                <a:ea typeface="+mn-ea"/>
                <a:cs typeface="Consolas" pitchFamily="49" charset="0"/>
              </a:rPr>
              <a:t>nvcc</a:t>
            </a:r>
            <a:r>
              <a:rPr kumimoji="0" lang="en-US" sz="1800" b="0" i="0" u="none" strike="noStrike" kern="1200" cap="none" spc="0" normalizeH="0" baseline="0" noProof="0" dirty="0">
                <a:ln>
                  <a:noFill/>
                </a:ln>
                <a:solidFill>
                  <a:srgbClr val="FFFFFF"/>
                </a:solidFill>
                <a:effectLst/>
                <a:uLnTx/>
                <a:uFillTx/>
                <a:latin typeface="Consolas" pitchFamily="49" charset="0"/>
                <a:ea typeface="+mn-ea"/>
                <a:cs typeface="Consolas" pitchFamily="49" charset="0"/>
              </a:rPr>
              <a:t> -g -G -</a:t>
            </a:r>
            <a:r>
              <a:rPr kumimoji="0" lang="en-US" sz="1800" b="0" i="0" u="none" strike="noStrike" kern="1200" cap="none" spc="0" normalizeH="0" baseline="0" noProof="0" dirty="0" err="1">
                <a:ln>
                  <a:noFill/>
                </a:ln>
                <a:solidFill>
                  <a:srgbClr val="FFFFFF"/>
                </a:solidFill>
                <a:effectLst/>
                <a:uLnTx/>
                <a:uFillTx/>
                <a:latin typeface="Consolas" pitchFamily="49" charset="0"/>
                <a:ea typeface="+mn-ea"/>
                <a:cs typeface="Consolas" pitchFamily="49" charset="0"/>
              </a:rPr>
              <a:t>gencode</a:t>
            </a:r>
            <a:r>
              <a:rPr kumimoji="0" lang="en-US" sz="1800" b="0" i="0" u="none" strike="noStrike" kern="1200" cap="none" spc="0" normalizeH="0" baseline="0" noProof="0" dirty="0">
                <a:ln>
                  <a:noFill/>
                </a:ln>
                <a:solidFill>
                  <a:srgbClr val="FFFFFF"/>
                </a:solidFill>
                <a:effectLst/>
                <a:uLnTx/>
                <a:uFillTx/>
                <a:latin typeface="Consolas" pitchFamily="49" charset="0"/>
                <a:ea typeface="+mn-ea"/>
                <a:cs typeface="Consolas" pitchFamily="49" charset="0"/>
              </a:rPr>
              <a:t> arch=compute_60,code=sm_60 test.cu -o test</a:t>
            </a:r>
          </a:p>
        </p:txBody>
      </p:sp>
    </p:spTree>
    <p:extLst>
      <p:ext uri="{BB962C8B-B14F-4D97-AF65-F5344CB8AC3E}">
        <p14:creationId xmlns:p14="http://schemas.microsoft.com/office/powerpoint/2010/main" val="237385836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Usage [On your desktop, at home or office]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662940" y="1952091"/>
            <a:ext cx="8229600" cy="871537"/>
          </a:xfrm>
        </p:spPr>
        <p:txBody>
          <a:bodyPr/>
          <a:lstStyle/>
          <a:p>
            <a:r>
              <a:rPr lang="en-US" dirty="0"/>
              <a:t>Invoke </a:t>
            </a:r>
            <a:r>
              <a:rPr lang="en-US" b="1" dirty="0" err="1">
                <a:latin typeface="Courier New" pitchFamily="49" charset="0"/>
                <a:cs typeface="Courier New" pitchFamily="49" charset="0"/>
              </a:rPr>
              <a:t>cuda-gdb</a:t>
            </a:r>
            <a:r>
              <a:rPr lang="en-US" dirty="0"/>
              <a:t> from the command line:</a:t>
            </a:r>
          </a:p>
        </p:txBody>
      </p:sp>
      <p:sp>
        <p:nvSpPr>
          <p:cNvPr id="5" name="TextBox 4"/>
          <p:cNvSpPr txBox="1"/>
          <p:nvPr/>
        </p:nvSpPr>
        <p:spPr>
          <a:xfrm>
            <a:off x="3276601" y="2823628"/>
            <a:ext cx="5140475" cy="1138773"/>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4549F5"/>
                </a:solidFill>
                <a:effectLst/>
                <a:uLnTx/>
                <a:uFillTx/>
                <a:latin typeface="Trebuchet MS" pitchFamily="34" charset="0"/>
                <a:ea typeface="+mn-ea"/>
                <a:cs typeface="+mn-cs"/>
              </a:rPr>
              <a:t>$</a:t>
            </a:r>
            <a:r>
              <a:rPr kumimoji="0" lang="en-US" sz="2000" b="0" i="0" u="none" strike="noStrike" kern="1200" cap="none" spc="0" normalizeH="0" baseline="0" noProof="0" dirty="0">
                <a:ln>
                  <a:noFill/>
                </a:ln>
                <a:solidFill>
                  <a:srgbClr val="FFFFFF"/>
                </a:solidFill>
                <a:effectLst/>
                <a:uLnTx/>
                <a:uFillTx/>
                <a:latin typeface="Trebuchet MS" pitchFamily="34" charset="0"/>
                <a:ea typeface="+mn-ea"/>
                <a:cs typeface="+mn-cs"/>
              </a:rPr>
              <a:t> </a:t>
            </a:r>
            <a:r>
              <a:rPr kumimoji="0" lang="en-US" sz="2000" b="0" i="0" u="none" strike="noStrike" kern="1200" cap="none" spc="0" normalizeH="0" baseline="0" noProof="0" dirty="0">
                <a:ln>
                  <a:noFill/>
                </a:ln>
                <a:solidFill>
                  <a:srgbClr val="FFFFFF"/>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err="1">
                <a:ln>
                  <a:noFill/>
                </a:ln>
                <a:solidFill>
                  <a:srgbClr val="FFFFFF"/>
                </a:solidFill>
                <a:effectLst/>
                <a:uLnTx/>
                <a:uFillTx/>
                <a:latin typeface="Consolas" pitchFamily="49" charset="0"/>
                <a:ea typeface="+mn-ea"/>
                <a:cs typeface="Consolas" pitchFamily="49" charset="0"/>
              </a:rPr>
              <a:t>my_application</a:t>
            </a:r>
            <a:endParaRPr kumimoji="0" lang="en-US" sz="2000" b="0" i="0" u="none" strike="noStrike" kern="1200" cap="none" spc="0" normalizeH="0" baseline="0" noProof="0" dirty="0">
              <a:ln>
                <a:noFill/>
              </a:ln>
              <a:solidFill>
                <a:srgbClr val="FFFFFF"/>
              </a:solidFill>
              <a:effectLst/>
              <a:uLnTx/>
              <a:uFillTx/>
              <a:latin typeface="Consolas" pitchFamily="49" charset="0"/>
              <a:ea typeface="+mn-ea"/>
              <a:cs typeface="Consolas" pitchFamily="49" charset="0"/>
            </a:endParaRPr>
          </a:p>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_</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Trebuchet MS" pitchFamily="34" charset="0"/>
              <a:ea typeface="+mn-ea"/>
              <a:cs typeface="+mn-cs"/>
            </a:endParaRPr>
          </a:p>
        </p:txBody>
      </p:sp>
      <p:sp>
        <p:nvSpPr>
          <p:cNvPr id="6" name="Rectangle 5"/>
          <p:cNvSpPr/>
          <p:nvPr/>
        </p:nvSpPr>
        <p:spPr>
          <a:xfrm>
            <a:off x="3384177" y="5350543"/>
            <a:ext cx="4318490"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DO NOT use this on Euler.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Use a CAE machine or work/home machine</a:t>
            </a:r>
          </a:p>
        </p:txBody>
      </p:sp>
    </p:spTree>
    <p:extLst>
      <p:ext uri="{BB962C8B-B14F-4D97-AF65-F5344CB8AC3E}">
        <p14:creationId xmlns:p14="http://schemas.microsoft.com/office/powerpoint/2010/main" val="52588038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2729" y="3688588"/>
            <a:ext cx="5865149" cy="828123"/>
          </a:xfrm>
        </p:spPr>
        <p:txBody>
          <a:bodyPr/>
          <a:lstStyle/>
          <a:p>
            <a:r>
              <a:rPr lang="en-US" dirty="0"/>
              <a:t>Program Execution Control</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352736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Execution Control</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1775" y="1495425"/>
            <a:ext cx="11960225" cy="4932363"/>
          </a:xfrm>
        </p:spPr>
        <p:txBody>
          <a:bodyPr/>
          <a:lstStyle/>
          <a:p>
            <a:r>
              <a:rPr lang="en-US" sz="2000" dirty="0"/>
              <a:t>Execution Control is identical to host debugging:</a:t>
            </a:r>
          </a:p>
          <a:p>
            <a:pPr lvl="1"/>
            <a:r>
              <a:rPr lang="en-US" sz="1600" dirty="0"/>
              <a:t>Launch the application</a:t>
            </a:r>
          </a:p>
          <a:p>
            <a:pPr marL="1431925" lvl="3" indent="0">
              <a:buNone/>
            </a:pPr>
            <a:br>
              <a:rPr lang="en-US" sz="1100" b="1" dirty="0">
                <a:solidFill>
                  <a:srgbClr val="92D050"/>
                </a:solidFill>
                <a:latin typeface="Courier New" pitchFamily="49" charset="0"/>
                <a:cs typeface="Courier New" pitchFamily="49" charset="0"/>
              </a:rPr>
            </a:br>
            <a:endParaRPr lang="en-US" sz="1100" b="1" dirty="0">
              <a:solidFill>
                <a:srgbClr val="92D050"/>
              </a:solidFill>
              <a:latin typeface="Courier New" pitchFamily="49" charset="0"/>
              <a:cs typeface="Courier New" pitchFamily="49" charset="0"/>
            </a:endParaRPr>
          </a:p>
          <a:p>
            <a:pPr marL="1431925" lvl="3" indent="0">
              <a:buNone/>
            </a:pPr>
            <a:endParaRPr lang="en-US" sz="1100" b="1" dirty="0">
              <a:solidFill>
                <a:srgbClr val="92D050"/>
              </a:solidFill>
              <a:latin typeface="Courier New" pitchFamily="49" charset="0"/>
              <a:cs typeface="Courier New" pitchFamily="49" charset="0"/>
            </a:endParaRPr>
          </a:p>
          <a:p>
            <a:pPr marL="1431925" lvl="3" indent="0">
              <a:buNone/>
            </a:pPr>
            <a:endParaRPr lang="en-US" sz="1100" b="1" dirty="0">
              <a:solidFill>
                <a:srgbClr val="92D050"/>
              </a:solidFill>
              <a:latin typeface="Courier New" pitchFamily="49" charset="0"/>
              <a:cs typeface="Courier New" pitchFamily="49" charset="0"/>
            </a:endParaRPr>
          </a:p>
          <a:p>
            <a:pPr lvl="1"/>
            <a:r>
              <a:rPr lang="en-US" sz="1600" dirty="0"/>
              <a:t>Resume the application (all host threads and device threads)</a:t>
            </a:r>
          </a:p>
          <a:p>
            <a:pPr marL="1431925" lvl="3" indent="0">
              <a:buNone/>
            </a:pPr>
            <a:endParaRPr lang="en-US" sz="1100" b="1" dirty="0">
              <a:solidFill>
                <a:srgbClr val="92D050"/>
              </a:solidFill>
              <a:latin typeface="Courier New" pitchFamily="49" charset="0"/>
              <a:cs typeface="Courier New" pitchFamily="49" charset="0"/>
            </a:endParaRPr>
          </a:p>
          <a:p>
            <a:pPr marL="1431925" lvl="3" indent="0">
              <a:buNone/>
            </a:pPr>
            <a:endParaRPr lang="en-US" sz="1100" b="1" dirty="0">
              <a:solidFill>
                <a:srgbClr val="92D050"/>
              </a:solidFill>
              <a:latin typeface="Courier New" pitchFamily="49" charset="0"/>
              <a:cs typeface="Courier New" pitchFamily="49" charset="0"/>
            </a:endParaRPr>
          </a:p>
          <a:p>
            <a:pPr marL="1431925" lvl="3" indent="0">
              <a:buNone/>
            </a:pPr>
            <a:br>
              <a:rPr lang="en-US" sz="1100" b="1" dirty="0">
                <a:solidFill>
                  <a:srgbClr val="92D050"/>
                </a:solidFill>
                <a:latin typeface="Courier New" pitchFamily="49" charset="0"/>
                <a:cs typeface="Courier New" pitchFamily="49" charset="0"/>
              </a:rPr>
            </a:br>
            <a:endParaRPr lang="en-US" sz="1100" b="1" dirty="0">
              <a:solidFill>
                <a:srgbClr val="92D050"/>
              </a:solidFill>
              <a:latin typeface="Courier New" pitchFamily="49" charset="0"/>
              <a:cs typeface="Courier New" pitchFamily="49" charset="0"/>
            </a:endParaRPr>
          </a:p>
          <a:p>
            <a:pPr lvl="1"/>
            <a:r>
              <a:rPr lang="en-US" sz="1600" dirty="0"/>
              <a:t>Kill the application</a:t>
            </a:r>
          </a:p>
          <a:p>
            <a:pPr marL="1431925" lvl="3" indent="0">
              <a:buNone/>
            </a:pPr>
            <a:endParaRPr lang="en-US" sz="1100" b="1" dirty="0">
              <a:solidFill>
                <a:srgbClr val="92D050"/>
              </a:solidFill>
              <a:latin typeface="Courier New" pitchFamily="49" charset="0"/>
              <a:cs typeface="Courier New" pitchFamily="49" charset="0"/>
            </a:endParaRPr>
          </a:p>
          <a:p>
            <a:pPr marL="1431925" lvl="3" indent="0">
              <a:buNone/>
            </a:pPr>
            <a:endParaRPr lang="en-US" sz="1100" b="1" dirty="0">
              <a:solidFill>
                <a:srgbClr val="92D050"/>
              </a:solidFill>
              <a:latin typeface="Courier New" pitchFamily="49" charset="0"/>
              <a:cs typeface="Courier New" pitchFamily="49" charset="0"/>
            </a:endParaRPr>
          </a:p>
          <a:p>
            <a:pPr marL="1431925" lvl="3" indent="0">
              <a:buNone/>
            </a:pPr>
            <a:br>
              <a:rPr lang="en-US" sz="1100" b="1" dirty="0">
                <a:solidFill>
                  <a:srgbClr val="92D050"/>
                </a:solidFill>
                <a:latin typeface="Courier New" pitchFamily="49" charset="0"/>
                <a:cs typeface="Courier New" pitchFamily="49" charset="0"/>
              </a:rPr>
            </a:br>
            <a:endParaRPr lang="en-US" sz="1100" b="1" dirty="0">
              <a:solidFill>
                <a:srgbClr val="92D050"/>
              </a:solidFill>
              <a:latin typeface="Courier New" pitchFamily="49" charset="0"/>
              <a:cs typeface="Courier New" pitchFamily="49" charset="0"/>
            </a:endParaRPr>
          </a:p>
          <a:p>
            <a:pPr marL="1431925" lvl="3" indent="0">
              <a:buNone/>
            </a:pPr>
            <a:endParaRPr lang="en-US" sz="1100" b="1" dirty="0">
              <a:solidFill>
                <a:srgbClr val="92D050"/>
              </a:solidFill>
              <a:latin typeface="Courier New" pitchFamily="49" charset="0"/>
              <a:cs typeface="Courier New" pitchFamily="49" charset="0"/>
            </a:endParaRPr>
          </a:p>
          <a:p>
            <a:pPr lvl="1"/>
            <a:r>
              <a:rPr lang="en-US" sz="1600" dirty="0"/>
              <a:t>Interrupt the application: CTRL-C</a:t>
            </a:r>
            <a:endParaRPr lang="en-US" sz="700" b="1" dirty="0">
              <a:solidFill>
                <a:srgbClr val="92D050"/>
              </a:solidFill>
              <a:latin typeface="Courier New" pitchFamily="49" charset="0"/>
              <a:cs typeface="Courier New" pitchFamily="49" charset="0"/>
            </a:endParaRPr>
          </a:p>
        </p:txBody>
      </p:sp>
      <p:sp>
        <p:nvSpPr>
          <p:cNvPr id="5" name="TextBox 4"/>
          <p:cNvSpPr txBox="1"/>
          <p:nvPr/>
        </p:nvSpPr>
        <p:spPr>
          <a:xfrm>
            <a:off x="3200401" y="2163702"/>
            <a:ext cx="5140475" cy="400110"/>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run</a:t>
            </a:r>
          </a:p>
        </p:txBody>
      </p:sp>
      <p:sp>
        <p:nvSpPr>
          <p:cNvPr id="6" name="TextBox 5"/>
          <p:cNvSpPr txBox="1"/>
          <p:nvPr/>
        </p:nvSpPr>
        <p:spPr>
          <a:xfrm>
            <a:off x="3200400" y="3285843"/>
            <a:ext cx="5140475" cy="400110"/>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continue</a:t>
            </a:r>
          </a:p>
        </p:txBody>
      </p:sp>
      <p:sp>
        <p:nvSpPr>
          <p:cNvPr id="7" name="TextBox 6"/>
          <p:cNvSpPr txBox="1"/>
          <p:nvPr/>
        </p:nvSpPr>
        <p:spPr>
          <a:xfrm>
            <a:off x="3200399" y="4354613"/>
            <a:ext cx="5140475" cy="400110"/>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kill</a:t>
            </a:r>
          </a:p>
        </p:txBody>
      </p:sp>
    </p:spTree>
    <p:extLst>
      <p:ext uri="{BB962C8B-B14F-4D97-AF65-F5344CB8AC3E}">
        <p14:creationId xmlns:p14="http://schemas.microsoft.com/office/powerpoint/2010/main" val="201062325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Execution Control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0" y="1371600"/>
            <a:ext cx="8229600" cy="2971800"/>
          </a:xfrm>
        </p:spPr>
        <p:txBody>
          <a:bodyPr/>
          <a:lstStyle/>
          <a:p>
            <a:r>
              <a:rPr lang="en-US" dirty="0"/>
              <a:t>Single-Stepping</a:t>
            </a:r>
            <a:br>
              <a:rPr lang="en-US" dirty="0"/>
            </a:br>
            <a:br>
              <a:rPr lang="en-US" dirty="0"/>
            </a:br>
            <a:br>
              <a:rPr lang="en-US" dirty="0"/>
            </a:br>
            <a:endParaRPr lang="en-US" dirty="0"/>
          </a:p>
          <a:p>
            <a:endParaRPr lang="en-US" dirty="0"/>
          </a:p>
          <a:p>
            <a:endParaRPr lang="en-US" dirty="0"/>
          </a:p>
          <a:p>
            <a:r>
              <a:rPr lang="en-US" dirty="0"/>
              <a:t>Behavior varies when stepping </a:t>
            </a:r>
            <a:r>
              <a:rPr lang="en-US" dirty="0">
                <a:solidFill>
                  <a:srgbClr val="0070C0"/>
                </a:solidFill>
                <a:latin typeface="Consolas" pitchFamily="49" charset="0"/>
                <a:cs typeface="Consolas" pitchFamily="49" charset="0"/>
              </a:rPr>
              <a:t>__</a:t>
            </a:r>
            <a:r>
              <a:rPr lang="en-US" dirty="0" err="1">
                <a:solidFill>
                  <a:srgbClr val="0070C0"/>
                </a:solidFill>
                <a:latin typeface="Consolas" pitchFamily="49" charset="0"/>
                <a:cs typeface="Consolas" pitchFamily="49" charset="0"/>
              </a:rPr>
              <a:t>syncthreads</a:t>
            </a:r>
            <a:r>
              <a:rPr lang="en-US" dirty="0">
                <a:solidFill>
                  <a:srgbClr val="0070C0"/>
                </a:solidFill>
                <a:latin typeface="Consolas" pitchFamily="49" charset="0"/>
                <a:cs typeface="Consolas" pitchFamily="49" charset="0"/>
              </a:rPr>
              <a:t>()</a:t>
            </a:r>
          </a:p>
          <a:p>
            <a:endParaRPr lang="en-US" dirty="0"/>
          </a:p>
        </p:txBody>
      </p:sp>
      <p:graphicFrame>
        <p:nvGraphicFramePr>
          <p:cNvPr id="4" name="Table 3"/>
          <p:cNvGraphicFramePr>
            <a:graphicFrameLocks noGrp="1"/>
          </p:cNvGraphicFramePr>
          <p:nvPr/>
        </p:nvGraphicFramePr>
        <p:xfrm>
          <a:off x="1854023" y="1975026"/>
          <a:ext cx="8566191" cy="1402080"/>
        </p:xfrm>
        <a:graphic>
          <a:graphicData uri="http://schemas.openxmlformats.org/drawingml/2006/table">
            <a:tbl>
              <a:tblPr firstRow="1" bandRow="1">
                <a:tableStyleId>{5C22544A-7EE6-4342-B048-85BDC9FD1C3A}</a:tableStyleId>
              </a:tblPr>
              <a:tblGrid>
                <a:gridCol w="2855397">
                  <a:extLst>
                    <a:ext uri="{9D8B030D-6E8A-4147-A177-3AD203B41FA5}">
                      <a16:colId xmlns:a16="http://schemas.microsoft.com/office/drawing/2014/main" val="20000"/>
                    </a:ext>
                  </a:extLst>
                </a:gridCol>
                <a:gridCol w="2855397">
                  <a:extLst>
                    <a:ext uri="{9D8B030D-6E8A-4147-A177-3AD203B41FA5}">
                      <a16:colId xmlns:a16="http://schemas.microsoft.com/office/drawing/2014/main" val="20001"/>
                    </a:ext>
                  </a:extLst>
                </a:gridCol>
                <a:gridCol w="2855397">
                  <a:extLst>
                    <a:ext uri="{9D8B030D-6E8A-4147-A177-3AD203B41FA5}">
                      <a16:colId xmlns:a16="http://schemas.microsoft.com/office/drawing/2014/main" val="20002"/>
                    </a:ext>
                  </a:extLst>
                </a:gridCol>
              </a:tblGrid>
              <a:tr h="640080">
                <a:tc>
                  <a:txBody>
                    <a:bodyPr/>
                    <a:lstStyle/>
                    <a:p>
                      <a:pPr algn="ctr"/>
                      <a:r>
                        <a:rPr lang="en-US" sz="1900" dirty="0">
                          <a:latin typeface="+mn-lt"/>
                        </a:rPr>
                        <a:t>Single-Stepping</a:t>
                      </a:r>
                    </a:p>
                  </a:txBody>
                  <a:tcPr/>
                </a:tc>
                <a:tc>
                  <a:txBody>
                    <a:bodyPr/>
                    <a:lstStyle/>
                    <a:p>
                      <a:pPr algn="ctr"/>
                      <a:r>
                        <a:rPr lang="en-US" sz="1900" dirty="0">
                          <a:latin typeface="+mn-lt"/>
                        </a:rPr>
                        <a:t>At the source</a:t>
                      </a:r>
                      <a:r>
                        <a:rPr lang="en-US" sz="1900" baseline="0" dirty="0">
                          <a:latin typeface="+mn-lt"/>
                        </a:rPr>
                        <a:t> level</a:t>
                      </a:r>
                      <a:endParaRPr lang="en-US" sz="1900" dirty="0">
                        <a:latin typeface="+mn-lt"/>
                      </a:endParaRPr>
                    </a:p>
                  </a:txBody>
                  <a:tcPr/>
                </a:tc>
                <a:tc>
                  <a:txBody>
                    <a:bodyPr/>
                    <a:lstStyle/>
                    <a:p>
                      <a:pPr algn="ctr"/>
                      <a:r>
                        <a:rPr lang="en-US" sz="1900" dirty="0">
                          <a:latin typeface="+mn-lt"/>
                        </a:rPr>
                        <a:t>At the assembly</a:t>
                      </a:r>
                      <a:r>
                        <a:rPr lang="en-US" sz="1900" baseline="0" dirty="0">
                          <a:latin typeface="+mn-lt"/>
                        </a:rPr>
                        <a:t> level</a:t>
                      </a:r>
                      <a:endParaRPr lang="en-US" sz="1900" dirty="0">
                        <a:latin typeface="+mn-lt"/>
                      </a:endParaRPr>
                    </a:p>
                  </a:txBody>
                  <a:tcPr/>
                </a:tc>
                <a:extLst>
                  <a:ext uri="{0D108BD9-81ED-4DB2-BD59-A6C34878D82A}">
                    <a16:rowId xmlns:a16="http://schemas.microsoft.com/office/drawing/2014/main" val="10000"/>
                  </a:ext>
                </a:extLst>
              </a:tr>
              <a:tr h="379307">
                <a:tc>
                  <a:txBody>
                    <a:bodyPr/>
                    <a:lstStyle/>
                    <a:p>
                      <a:pPr algn="ctr"/>
                      <a:r>
                        <a:rPr lang="en-US" sz="1900" dirty="0">
                          <a:latin typeface="+mn-lt"/>
                        </a:rPr>
                        <a:t>Over function calls</a:t>
                      </a:r>
                    </a:p>
                  </a:txBody>
                  <a:tcPr/>
                </a:tc>
                <a:tc>
                  <a:txBody>
                    <a:bodyPr/>
                    <a:lstStyle/>
                    <a:p>
                      <a:pPr algn="ctr"/>
                      <a:r>
                        <a:rPr lang="en-US" sz="1900" b="1" dirty="0">
                          <a:solidFill>
                            <a:srgbClr val="0070C0"/>
                          </a:solidFill>
                          <a:latin typeface="Courier New" pitchFamily="49" charset="0"/>
                          <a:cs typeface="Courier New" pitchFamily="49" charset="0"/>
                        </a:rPr>
                        <a:t>next</a:t>
                      </a:r>
                    </a:p>
                  </a:txBody>
                  <a:tcPr/>
                </a:tc>
                <a:tc>
                  <a:txBody>
                    <a:bodyPr/>
                    <a:lstStyle/>
                    <a:p>
                      <a:pPr algn="ctr"/>
                      <a:r>
                        <a:rPr lang="en-US" sz="1900" b="1" dirty="0" err="1">
                          <a:solidFill>
                            <a:srgbClr val="0070C0"/>
                          </a:solidFill>
                          <a:latin typeface="Courier New" pitchFamily="49" charset="0"/>
                          <a:cs typeface="Courier New" pitchFamily="49" charset="0"/>
                        </a:rPr>
                        <a:t>nexti</a:t>
                      </a:r>
                      <a:endParaRPr lang="en-US" sz="1900" b="1" dirty="0">
                        <a:solidFill>
                          <a:srgbClr val="0070C0"/>
                        </a:solidFill>
                        <a:latin typeface="Courier New" pitchFamily="49" charset="0"/>
                        <a:cs typeface="Courier New" pitchFamily="49" charset="0"/>
                      </a:endParaRPr>
                    </a:p>
                  </a:txBody>
                  <a:tcPr/>
                </a:tc>
                <a:extLst>
                  <a:ext uri="{0D108BD9-81ED-4DB2-BD59-A6C34878D82A}">
                    <a16:rowId xmlns:a16="http://schemas.microsoft.com/office/drawing/2014/main" val="10001"/>
                  </a:ext>
                </a:extLst>
              </a:tr>
              <a:tr h="379307">
                <a:tc>
                  <a:txBody>
                    <a:bodyPr/>
                    <a:lstStyle/>
                    <a:p>
                      <a:pPr algn="ctr"/>
                      <a:r>
                        <a:rPr lang="en-US" sz="1900" dirty="0">
                          <a:latin typeface="+mn-lt"/>
                        </a:rPr>
                        <a:t>Into function calls</a:t>
                      </a:r>
                    </a:p>
                  </a:txBody>
                  <a:tcPr/>
                </a:tc>
                <a:tc>
                  <a:txBody>
                    <a:bodyPr/>
                    <a:lstStyle/>
                    <a:p>
                      <a:pPr marL="0" algn="ctr" defTabSz="914400" rtl="0" eaLnBrk="1" latinLnBrk="0" hangingPunct="1"/>
                      <a:r>
                        <a:rPr lang="en-US" sz="1900" b="1" kern="1200" dirty="0">
                          <a:solidFill>
                            <a:srgbClr val="0070C0"/>
                          </a:solidFill>
                          <a:latin typeface="Courier New" pitchFamily="49" charset="0"/>
                          <a:ea typeface="+mn-ea"/>
                          <a:cs typeface="Courier New" pitchFamily="49" charset="0"/>
                        </a:rPr>
                        <a:t>step</a:t>
                      </a:r>
                    </a:p>
                  </a:txBody>
                  <a:tcPr/>
                </a:tc>
                <a:tc>
                  <a:txBody>
                    <a:bodyPr/>
                    <a:lstStyle/>
                    <a:p>
                      <a:pPr marL="0" algn="ctr" defTabSz="914400" rtl="0" eaLnBrk="1" latinLnBrk="0" hangingPunct="1"/>
                      <a:r>
                        <a:rPr lang="en-US" sz="1900" b="1" kern="1200" dirty="0" err="1">
                          <a:solidFill>
                            <a:srgbClr val="0070C0"/>
                          </a:solidFill>
                          <a:latin typeface="Courier New" pitchFamily="49" charset="0"/>
                          <a:ea typeface="+mn-ea"/>
                          <a:cs typeface="Courier New" pitchFamily="49" charset="0"/>
                        </a:rPr>
                        <a:t>stepi</a:t>
                      </a:r>
                      <a:endParaRPr lang="en-US" sz="1900" b="1" kern="1200" dirty="0">
                        <a:solidFill>
                          <a:srgbClr val="0070C0"/>
                        </a:solidFill>
                        <a:latin typeface="Courier New" pitchFamily="49" charset="0"/>
                        <a:ea typeface="+mn-ea"/>
                        <a:cs typeface="Courier New" pitchFamily="49" charset="0"/>
                      </a:endParaRPr>
                    </a:p>
                  </a:txBody>
                  <a:tcPr/>
                </a:tc>
                <a:extLst>
                  <a:ext uri="{0D108BD9-81ED-4DB2-BD59-A6C34878D82A}">
                    <a16:rowId xmlns:a16="http://schemas.microsoft.com/office/drawing/2014/main" val="10002"/>
                  </a:ext>
                </a:extLst>
              </a:tr>
            </a:tbl>
          </a:graphicData>
        </a:graphic>
      </p:graphicFrame>
      <p:graphicFrame>
        <p:nvGraphicFramePr>
          <p:cNvPr id="5" name="Content Placeholder 3"/>
          <p:cNvGraphicFramePr>
            <a:graphicFrameLocks/>
          </p:cNvGraphicFramePr>
          <p:nvPr/>
        </p:nvGraphicFramePr>
        <p:xfrm>
          <a:off x="1828800" y="4352849"/>
          <a:ext cx="8610600" cy="2008293"/>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381000">
                <a:tc>
                  <a:txBody>
                    <a:bodyPr/>
                    <a:lstStyle/>
                    <a:p>
                      <a:pPr algn="ctr"/>
                      <a:r>
                        <a:rPr lang="en-US" sz="1900" dirty="0"/>
                        <a:t>PC</a:t>
                      </a:r>
                      <a:r>
                        <a:rPr lang="en-US" sz="1900" baseline="0" dirty="0"/>
                        <a:t> at a </a:t>
                      </a:r>
                      <a:r>
                        <a:rPr lang="en-US" sz="1900" i="1" baseline="0" dirty="0"/>
                        <a:t>barrier?</a:t>
                      </a:r>
                      <a:endParaRPr lang="en-US" sz="1900" dirty="0"/>
                    </a:p>
                  </a:txBody>
                  <a:tcPr marL="91425" marR="91425" anchor="ctr"/>
                </a:tc>
                <a:tc>
                  <a:txBody>
                    <a:bodyPr/>
                    <a:lstStyle/>
                    <a:p>
                      <a:pPr algn="ctr"/>
                      <a:r>
                        <a:rPr lang="en-US" sz="1900" dirty="0"/>
                        <a:t>Single-stepping applies to</a:t>
                      </a:r>
                    </a:p>
                  </a:txBody>
                  <a:tcPr marL="91425" marR="91425" anchor="ctr"/>
                </a:tc>
                <a:tc>
                  <a:txBody>
                    <a:bodyPr/>
                    <a:lstStyle/>
                    <a:p>
                      <a:pPr algn="ctr"/>
                      <a:r>
                        <a:rPr lang="en-US" sz="1900" dirty="0"/>
                        <a:t>Notes</a:t>
                      </a:r>
                    </a:p>
                  </a:txBody>
                  <a:tcPr marL="91425" marR="91425" anchor="ctr"/>
                </a:tc>
                <a:extLst>
                  <a:ext uri="{0D108BD9-81ED-4DB2-BD59-A6C34878D82A}">
                    <a16:rowId xmlns:a16="http://schemas.microsoft.com/office/drawing/2014/main" val="10000"/>
                  </a:ext>
                </a:extLst>
              </a:tr>
              <a:tr h="955040">
                <a:tc>
                  <a:txBody>
                    <a:bodyPr/>
                    <a:lstStyle/>
                    <a:p>
                      <a:pPr algn="ctr"/>
                      <a:r>
                        <a:rPr lang="en-US" sz="1900" dirty="0"/>
                        <a:t>Yes</a:t>
                      </a:r>
                    </a:p>
                  </a:txBody>
                  <a:tcPr marL="91425" marR="91425" anchor="ctr"/>
                </a:tc>
                <a:tc>
                  <a:txBody>
                    <a:bodyPr/>
                    <a:lstStyle/>
                    <a:p>
                      <a:r>
                        <a:rPr lang="en-US" sz="1900" dirty="0"/>
                        <a:t>Active and divergent threads of the warp</a:t>
                      </a:r>
                      <a:r>
                        <a:rPr lang="en-US" sz="1900" baseline="0" dirty="0"/>
                        <a:t> in focus and all the warps that are running the same </a:t>
                      </a:r>
                      <a:r>
                        <a:rPr lang="en-US" sz="1900" b="1" u="sng" baseline="0" dirty="0"/>
                        <a:t>block</a:t>
                      </a:r>
                      <a:r>
                        <a:rPr lang="en-US" sz="1900" baseline="0" dirty="0"/>
                        <a:t>.</a:t>
                      </a:r>
                      <a:endParaRPr lang="en-US" sz="1900" dirty="0"/>
                    </a:p>
                  </a:txBody>
                  <a:tcPr marL="91425" marR="91425" anchor="ctr"/>
                </a:tc>
                <a:tc>
                  <a:txBody>
                    <a:bodyPr/>
                    <a:lstStyle/>
                    <a:p>
                      <a:r>
                        <a:rPr lang="en-US" sz="1900" dirty="0"/>
                        <a:t>Required to step</a:t>
                      </a:r>
                      <a:r>
                        <a:rPr lang="en-US" sz="1900" baseline="0" dirty="0"/>
                        <a:t> over the barrier.</a:t>
                      </a:r>
                      <a:endParaRPr lang="en-US" sz="1900" dirty="0"/>
                    </a:p>
                  </a:txBody>
                  <a:tcPr marL="91425" marR="91425" anchor="ctr"/>
                </a:tc>
                <a:extLst>
                  <a:ext uri="{0D108BD9-81ED-4DB2-BD59-A6C34878D82A}">
                    <a16:rowId xmlns:a16="http://schemas.microsoft.com/office/drawing/2014/main" val="10001"/>
                  </a:ext>
                </a:extLst>
              </a:tr>
              <a:tr h="667173">
                <a:tc>
                  <a:txBody>
                    <a:bodyPr/>
                    <a:lstStyle/>
                    <a:p>
                      <a:pPr algn="ctr"/>
                      <a:r>
                        <a:rPr lang="en-US" sz="1900" dirty="0"/>
                        <a:t>No</a:t>
                      </a:r>
                    </a:p>
                  </a:txBody>
                  <a:tcPr marL="91425" marR="91425" anchor="ctr"/>
                </a:tc>
                <a:tc>
                  <a:txBody>
                    <a:bodyPr/>
                    <a:lstStyle/>
                    <a:p>
                      <a:r>
                        <a:rPr lang="en-US" sz="1900" b="1" u="sng" dirty="0"/>
                        <a:t>Active</a:t>
                      </a:r>
                      <a:r>
                        <a:rPr lang="en-US" sz="1900" b="1" u="sng" baseline="0" dirty="0"/>
                        <a:t> </a:t>
                      </a:r>
                      <a:r>
                        <a:rPr lang="en-US" sz="1900" b="1" u="sng" dirty="0"/>
                        <a:t>threads</a:t>
                      </a:r>
                      <a:r>
                        <a:rPr lang="en-US" sz="1900" dirty="0"/>
                        <a:t> in the warp</a:t>
                      </a:r>
                      <a:r>
                        <a:rPr lang="en-US" sz="1900" baseline="0" dirty="0"/>
                        <a:t> in focus only.</a:t>
                      </a:r>
                      <a:endParaRPr lang="en-US" sz="1900" dirty="0"/>
                    </a:p>
                  </a:txBody>
                  <a:tcPr marL="91425" marR="91425" anchor="ctr"/>
                </a:tc>
                <a:tc>
                  <a:txBody>
                    <a:bodyPr/>
                    <a:lstStyle/>
                    <a:p>
                      <a:endParaRPr lang="en-US" sz="1900" dirty="0"/>
                    </a:p>
                  </a:txBody>
                  <a:tcPr marL="91425" marR="91425"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28099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Superscalar processor or TLP processor</a:t>
            </a:r>
          </a:p>
        </p:txBody>
      </p:sp>
      <p:sp>
        <p:nvSpPr>
          <p:cNvPr id="3" name="Content Placeholder 2"/>
          <p:cNvSpPr>
            <a:spLocks noGrp="1"/>
          </p:cNvSpPr>
          <p:nvPr>
            <p:ph idx="1"/>
          </p:nvPr>
        </p:nvSpPr>
        <p:spPr/>
        <p:txBody>
          <a:bodyPr>
            <a:normAutofit/>
          </a:bodyPr>
          <a:lstStyle/>
          <a:p>
            <a:r>
              <a:rPr lang="en-US" dirty="0"/>
              <a:t>Superscalar vs. TLP</a:t>
            </a:r>
          </a:p>
          <a:p>
            <a:pPr lvl="1"/>
            <a:r>
              <a:rPr lang="en-US" dirty="0"/>
              <a:t>Superscalar: instructions associated with one PC</a:t>
            </a:r>
            <a:endParaRPr lang="en-US" dirty="0">
              <a:solidFill>
                <a:srgbClr val="0070C0"/>
              </a:solidFill>
            </a:endParaRPr>
          </a:p>
          <a:p>
            <a:pPr lvl="1"/>
            <a:r>
              <a:rPr lang="en-US" dirty="0"/>
              <a:t>TLP: instructions associated with two PCs</a:t>
            </a:r>
            <a:endParaRPr lang="en-US" dirty="0">
              <a:solidFill>
                <a:srgbClr val="00B050"/>
              </a:solidFill>
            </a:endParaRPr>
          </a:p>
          <a:p>
            <a:pPr lvl="1"/>
            <a:endParaRPr lang="en-US" dirty="0"/>
          </a:p>
          <a:p>
            <a:r>
              <a:rPr lang="en-US" dirty="0"/>
              <a:t>Superscalar: one PC on the chip</a:t>
            </a:r>
          </a:p>
          <a:p>
            <a:pPr lvl="1"/>
            <a:r>
              <a:rPr lang="en-US" dirty="0"/>
              <a:t>HW has the means to execute more than one instruction per cycle</a:t>
            </a:r>
          </a:p>
          <a:p>
            <a:pPr lvl="1"/>
            <a:r>
              <a:rPr lang="en-US" dirty="0"/>
              <a:t>Super</a:t>
            </a:r>
            <a:r>
              <a:rPr lang="en-US" dirty="0">
                <a:solidFill>
                  <a:srgbClr val="C00000"/>
                </a:solidFill>
              </a:rPr>
              <a:t>scalar</a:t>
            </a:r>
            <a:r>
              <a:rPr lang="en-US" dirty="0"/>
              <a:t>: it’s more than a “scalar”; i.e., one thread</a:t>
            </a:r>
          </a:p>
          <a:p>
            <a:pPr lvl="1"/>
            <a:endParaRPr lang="en-US" dirty="0"/>
          </a:p>
          <a:p>
            <a:endParaRPr lang="en-US" dirty="0"/>
          </a:p>
          <a:p>
            <a:r>
              <a:rPr lang="en-US" dirty="0"/>
              <a:t>TLP: Processor handles instructions from different threads/processes</a:t>
            </a:r>
          </a:p>
          <a:p>
            <a:endParaRPr lang="en-US" dirty="0"/>
          </a:p>
          <a:p>
            <a:r>
              <a:rPr lang="en-US" dirty="0">
                <a:solidFill>
                  <a:srgbClr val="F2240E"/>
                </a:solidFill>
              </a:rPr>
              <a:t>NOTE</a:t>
            </a:r>
            <a:r>
              <a:rPr lang="en-US" dirty="0"/>
              <a:t>: we are not talking about multiple-cores; we are still talking about one CPU core here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60486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Stepping: from where, and how</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373380" y="1633202"/>
            <a:ext cx="11574780" cy="4411662"/>
          </a:xfrm>
        </p:spPr>
        <p:txBody>
          <a:bodyPr/>
          <a:lstStyle/>
          <a:p>
            <a:r>
              <a:rPr lang="en-US" sz="2000" dirty="0"/>
              <a:t>Single-stepping</a:t>
            </a:r>
          </a:p>
          <a:p>
            <a:pPr lvl="1"/>
            <a:r>
              <a:rPr lang="en-US" sz="1800" dirty="0"/>
              <a:t>Every exception is automatically precise</a:t>
            </a:r>
          </a:p>
          <a:p>
            <a:pPr lvl="1"/>
            <a:endParaRPr lang="en-US" sz="1800" dirty="0"/>
          </a:p>
          <a:p>
            <a:r>
              <a:rPr lang="en-US" sz="2000" dirty="0"/>
              <a:t>The “</a:t>
            </a:r>
            <a:r>
              <a:rPr lang="en-US" sz="2000" b="1" dirty="0" err="1">
                <a:latin typeface="Courier New" pitchFamily="49" charset="0"/>
                <a:cs typeface="Courier New" pitchFamily="49" charset="0"/>
              </a:rPr>
              <a:t>autostep</a:t>
            </a:r>
            <a:r>
              <a:rPr lang="en-US" sz="2000" dirty="0"/>
              <a:t>” command</a:t>
            </a:r>
          </a:p>
          <a:p>
            <a:pPr lvl="1"/>
            <a:r>
              <a:rPr lang="en-US" sz="1800" dirty="0"/>
              <a:t>Define a window of instructions where we think the offending load/store occurs</a:t>
            </a:r>
          </a:p>
          <a:p>
            <a:pPr lvl="1"/>
            <a:r>
              <a:rPr lang="en-US" sz="1800" b="1" dirty="0" err="1">
                <a:latin typeface="Courier New" pitchFamily="49" charset="0"/>
                <a:cs typeface="Courier New" pitchFamily="49" charset="0"/>
              </a:rPr>
              <a:t>cuda-gdb</a:t>
            </a:r>
            <a:r>
              <a:rPr lang="en-US" sz="1800" dirty="0"/>
              <a:t> will single-step all the instructions within that window automatically and without user intervention</a:t>
            </a:r>
          </a:p>
        </p:txBody>
      </p:sp>
      <p:sp>
        <p:nvSpPr>
          <p:cNvPr id="4" name="TextBox 3"/>
          <p:cNvSpPr txBox="1"/>
          <p:nvPr/>
        </p:nvSpPr>
        <p:spPr>
          <a:xfrm>
            <a:off x="2527661" y="4122421"/>
            <a:ext cx="7266218" cy="1015663"/>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autostep</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foo.cu:25 for 20 lines</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srgbClr val="FF0000"/>
                </a:solidFill>
                <a:effectLst/>
                <a:uLnTx/>
                <a:uFillTx/>
                <a:latin typeface="Consolas" pitchFamily="49" charset="0"/>
                <a:ea typeface="+mn-ea"/>
                <a:cs typeface="Consolas" pitchFamily="49" charset="0"/>
              </a:rPr>
              <a:t>cuda-gdb</a:t>
            </a: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autostep</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*$pc for 20 instructions</a:t>
            </a:r>
          </a:p>
        </p:txBody>
      </p:sp>
    </p:spTree>
    <p:extLst>
      <p:ext uri="{BB962C8B-B14F-4D97-AF65-F5344CB8AC3E}">
        <p14:creationId xmlns:p14="http://schemas.microsoft.com/office/powerpoint/2010/main" val="414801675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Breakpoints</a:t>
            </a: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0" y="1371600"/>
            <a:ext cx="8229600" cy="4411663"/>
          </a:xfrm>
        </p:spPr>
        <p:txBody>
          <a:bodyPr/>
          <a:lstStyle/>
          <a:p>
            <a:r>
              <a:rPr lang="en-US" sz="2000" dirty="0"/>
              <a:t>By name</a:t>
            </a:r>
          </a:p>
          <a:p>
            <a:pPr marL="0" indent="0">
              <a:buNone/>
            </a:pPr>
            <a:br>
              <a:rPr lang="en-US" sz="2000" dirty="0"/>
            </a:br>
            <a:endParaRPr lang="en-US" sz="2000" dirty="0"/>
          </a:p>
          <a:p>
            <a:pPr marL="0" indent="0">
              <a:buNone/>
            </a:pPr>
            <a:endParaRPr lang="en-US" sz="2000" dirty="0"/>
          </a:p>
          <a:p>
            <a:r>
              <a:rPr lang="en-US" sz="2000" dirty="0"/>
              <a:t>By file name and line number</a:t>
            </a:r>
          </a:p>
          <a:p>
            <a:endParaRPr lang="en-US" sz="2000" dirty="0"/>
          </a:p>
          <a:p>
            <a:endParaRPr lang="en-US" sz="2000" dirty="0"/>
          </a:p>
          <a:p>
            <a:r>
              <a:rPr lang="en-US" sz="2000" dirty="0"/>
              <a:t>By address</a:t>
            </a:r>
            <a:br>
              <a:rPr lang="en-US" sz="2000" dirty="0"/>
            </a:br>
            <a:endParaRPr lang="en-US" sz="2000" dirty="0"/>
          </a:p>
          <a:p>
            <a:pPr marL="0" indent="0">
              <a:buNone/>
            </a:pPr>
            <a:br>
              <a:rPr lang="en-US" sz="2000" dirty="0"/>
            </a:br>
            <a:endParaRPr lang="en-US" sz="2000" dirty="0"/>
          </a:p>
          <a:p>
            <a:r>
              <a:rPr lang="en-US" sz="2000" dirty="0"/>
              <a:t>At every kernel launch</a:t>
            </a:r>
          </a:p>
          <a:p>
            <a:pPr marL="0" indent="0">
              <a:buNone/>
            </a:pPr>
            <a:endParaRPr lang="en-US" sz="1100" dirty="0">
              <a:solidFill>
                <a:srgbClr val="92D050"/>
              </a:solidFill>
              <a:latin typeface="Courier New" pitchFamily="49" charset="0"/>
              <a:cs typeface="Courier New" pitchFamily="49" charset="0"/>
            </a:endParaRPr>
          </a:p>
        </p:txBody>
      </p:sp>
      <p:sp>
        <p:nvSpPr>
          <p:cNvPr id="4" name="TextBox 3"/>
          <p:cNvSpPr txBox="1"/>
          <p:nvPr/>
        </p:nvSpPr>
        <p:spPr>
          <a:xfrm>
            <a:off x="2211574" y="1730541"/>
            <a:ext cx="5926666" cy="707886"/>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break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my_kernel</a:t>
            </a:r>
            <a:b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a:t>
            </a:r>
            <a:r>
              <a:rPr kumimoji="0" lang="en-US" sz="2000" b="0" i="0" u="none" strike="noStrike" kern="1200" cap="none" spc="0" normalizeH="0" baseline="0" noProof="0" dirty="0">
                <a:ln>
                  <a:noFill/>
                </a:ln>
                <a:solidFill>
                  <a:srgbClr val="92D050"/>
                </a:solidFill>
                <a:effectLst/>
                <a:uLnTx/>
                <a:uFillTx/>
                <a:latin typeface="Courier New" pitchFamily="49" charset="0"/>
                <a:ea typeface="+mn-ea"/>
                <a:cs typeface="Courier New" pitchFamily="49" charset="0"/>
              </a:rPr>
              <a:t>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break _Z6kernelIfiEvPT_PT0</a:t>
            </a:r>
          </a:p>
        </p:txBody>
      </p:sp>
      <p:sp>
        <p:nvSpPr>
          <p:cNvPr id="5" name="TextBox 4"/>
          <p:cNvSpPr txBox="1"/>
          <p:nvPr/>
        </p:nvSpPr>
        <p:spPr>
          <a:xfrm>
            <a:off x="2211575" y="3228945"/>
            <a:ext cx="5926665" cy="400110"/>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break test.cu:380</a:t>
            </a:r>
          </a:p>
        </p:txBody>
      </p:sp>
      <p:sp>
        <p:nvSpPr>
          <p:cNvPr id="6" name="TextBox 5"/>
          <p:cNvSpPr txBox="1"/>
          <p:nvPr/>
        </p:nvSpPr>
        <p:spPr>
          <a:xfrm>
            <a:off x="2211574" y="4267200"/>
            <a:ext cx="5926666" cy="707886"/>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break *0x3e840a8</a:t>
            </a:r>
            <a:b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a:t>
            </a:r>
            <a:r>
              <a:rPr kumimoji="0" lang="en-US" sz="2000" b="0" i="0" u="none" strike="noStrike" kern="1200" cap="none" spc="0" normalizeH="0" baseline="0" noProof="0" dirty="0">
                <a:ln>
                  <a:noFill/>
                </a:ln>
                <a:solidFill>
                  <a:srgbClr val="92D050"/>
                </a:solidFill>
                <a:effectLst/>
                <a:uLnTx/>
                <a:uFillTx/>
                <a:latin typeface="Courier New" pitchFamily="49" charset="0"/>
                <a:ea typeface="+mn-ea"/>
                <a:cs typeface="Courier New" pitchFamily="49" charset="0"/>
              </a:rPr>
              <a:t>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break *$pc</a:t>
            </a:r>
          </a:p>
        </p:txBody>
      </p:sp>
      <p:sp>
        <p:nvSpPr>
          <p:cNvPr id="7" name="TextBox 6"/>
          <p:cNvSpPr txBox="1"/>
          <p:nvPr/>
        </p:nvSpPr>
        <p:spPr>
          <a:xfrm>
            <a:off x="2211574" y="5899592"/>
            <a:ext cx="7239000" cy="400110"/>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set cuda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break_on_launch</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appNameHere</a:t>
            </a:r>
            <a:endPar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184298493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Conditional</a:t>
            </a:r>
            <a:r>
              <a:rPr lang="en-US" dirty="0"/>
              <a:t> Breakpoints</a:t>
            </a:r>
          </a:p>
        </p:txBody>
      </p:sp>
      <p:sp>
        <p:nvSpPr>
          <p:cNvPr id="3" name="Content Placeholder 2"/>
          <p:cNvSpPr>
            <a:spLocks noGrp="1"/>
          </p:cNvSpPr>
          <p:nvPr>
            <p:ph idx="1"/>
          </p:nvPr>
        </p:nvSpPr>
        <p:spPr>
          <a:xfrm>
            <a:off x="320040" y="1495221"/>
            <a:ext cx="11788176" cy="4933050"/>
          </a:xfrm>
        </p:spPr>
        <p:txBody>
          <a:bodyPr/>
          <a:lstStyle/>
          <a:p>
            <a:endParaRPr lang="en-US" dirty="0"/>
          </a:p>
          <a:p>
            <a:r>
              <a:rPr lang="en-US" dirty="0"/>
              <a:t>Only reports hit breakpoint if condition is met</a:t>
            </a:r>
          </a:p>
          <a:p>
            <a:pPr lvl="1"/>
            <a:r>
              <a:rPr lang="en-US" dirty="0"/>
              <a:t>All breakpoints are still hit</a:t>
            </a:r>
          </a:p>
          <a:p>
            <a:pPr lvl="1"/>
            <a:r>
              <a:rPr lang="en-US" dirty="0"/>
              <a:t>Condition is evaluated every time for all the threads</a:t>
            </a:r>
          </a:p>
          <a:p>
            <a:pPr lvl="1"/>
            <a:r>
              <a:rPr lang="en-US" dirty="0"/>
              <a:t>Typically slows down execution</a:t>
            </a:r>
          </a:p>
          <a:p>
            <a:pPr lvl="1"/>
            <a:endParaRPr lang="en-US" dirty="0"/>
          </a:p>
          <a:p>
            <a:pPr lvl="1"/>
            <a:endParaRPr lang="en-US" dirty="0"/>
          </a:p>
          <a:p>
            <a:r>
              <a:rPr lang="en-US" dirty="0"/>
              <a:t>Condition</a:t>
            </a:r>
          </a:p>
          <a:p>
            <a:pPr lvl="1"/>
            <a:r>
              <a:rPr lang="en-US" dirty="0"/>
              <a:t>C/C++ syntax</a:t>
            </a:r>
          </a:p>
          <a:p>
            <a:pPr lvl="1"/>
            <a:r>
              <a:rPr lang="en-US" dirty="0"/>
              <a:t>No function calls</a:t>
            </a:r>
          </a:p>
          <a:p>
            <a:pPr lvl="1"/>
            <a:r>
              <a:rPr lang="en-US" dirty="0"/>
              <a:t>Supports built-in variables (</a:t>
            </a:r>
            <a:r>
              <a:rPr lang="en-US" dirty="0" err="1">
                <a:latin typeface="Consolas" pitchFamily="49" charset="0"/>
                <a:cs typeface="Consolas" pitchFamily="49" charset="0"/>
              </a:rPr>
              <a:t>blockIdx</a:t>
            </a:r>
            <a:r>
              <a:rPr lang="en-US" dirty="0"/>
              <a:t>, </a:t>
            </a:r>
            <a:r>
              <a:rPr lang="en-US" dirty="0" err="1">
                <a:latin typeface="Consolas" pitchFamily="49" charset="0"/>
                <a:cs typeface="Consolas" pitchFamily="49" charset="0"/>
              </a:rPr>
              <a:t>threadIdx</a:t>
            </a:r>
            <a:r>
              <a:rPr lang="en-US" dirty="0"/>
              <a:t>, ...)</a:t>
            </a:r>
            <a:endParaRPr lang="en-US" sz="1200" dirty="0">
              <a:solidFill>
                <a:srgbClr val="92D050"/>
              </a:solidFill>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362634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Breakpoints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836428" y="1616566"/>
            <a:ext cx="7393172" cy="5004898"/>
          </a:xfrm>
        </p:spPr>
        <p:txBody>
          <a:bodyPr/>
          <a:lstStyle/>
          <a:p>
            <a:r>
              <a:rPr lang="en-US" dirty="0"/>
              <a:t>Set at breakpoint creation time</a:t>
            </a:r>
          </a:p>
          <a:p>
            <a:endParaRPr lang="en-US" dirty="0"/>
          </a:p>
          <a:p>
            <a:endParaRPr lang="en-US" dirty="0"/>
          </a:p>
          <a:p>
            <a:endParaRPr lang="en-US" dirty="0"/>
          </a:p>
          <a:p>
            <a:r>
              <a:rPr lang="en-US" dirty="0"/>
              <a:t>Set after the breakpoint is created</a:t>
            </a:r>
          </a:p>
          <a:p>
            <a:pPr lvl="1"/>
            <a:r>
              <a:rPr lang="en-US" sz="1600" dirty="0"/>
              <a:t>Breakpoint 1 was previously created</a:t>
            </a:r>
          </a:p>
          <a:p>
            <a:pPr lvl="1"/>
            <a:endParaRPr lang="en-US" sz="1600" dirty="0"/>
          </a:p>
          <a:p>
            <a:pPr lvl="1"/>
            <a:endParaRPr lang="en-US" sz="1600" dirty="0"/>
          </a:p>
          <a:p>
            <a:pPr lvl="1"/>
            <a:endParaRPr lang="en-US" sz="1600" dirty="0"/>
          </a:p>
          <a:p>
            <a:pPr lvl="1"/>
            <a:endParaRPr lang="en-US" sz="1600" dirty="0"/>
          </a:p>
          <a:p>
            <a:r>
              <a:rPr lang="en-US" dirty="0"/>
              <a:t>List all breakpoints:</a:t>
            </a:r>
          </a:p>
        </p:txBody>
      </p:sp>
      <p:sp>
        <p:nvSpPr>
          <p:cNvPr id="4" name="TextBox 3"/>
          <p:cNvSpPr txBox="1"/>
          <p:nvPr/>
        </p:nvSpPr>
        <p:spPr>
          <a:xfrm>
            <a:off x="2667001" y="2154544"/>
            <a:ext cx="6803572" cy="400110"/>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break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my_kernel</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if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threadIdx.x</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 13</a:t>
            </a:r>
          </a:p>
        </p:txBody>
      </p:sp>
      <p:sp>
        <p:nvSpPr>
          <p:cNvPr id="5" name="TextBox 4"/>
          <p:cNvSpPr txBox="1"/>
          <p:nvPr/>
        </p:nvSpPr>
        <p:spPr>
          <a:xfrm>
            <a:off x="2603862" y="5807594"/>
            <a:ext cx="6803571" cy="400110"/>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a:t>
            </a:r>
            <a:r>
              <a:rPr kumimoji="0" lang="en-US" sz="2000" b="0" i="0" u="none" strike="noStrike" kern="1200" cap="none" spc="0" normalizeH="0" baseline="0" noProof="0" dirty="0">
                <a:ln>
                  <a:noFill/>
                </a:ln>
                <a:solidFill>
                  <a:srgbClr val="92D050"/>
                </a:solidFill>
                <a:effectLst/>
                <a:uLnTx/>
                <a:uFillTx/>
                <a:latin typeface="Courier New" pitchFamily="49" charset="0"/>
                <a:ea typeface="+mn-ea"/>
                <a:cs typeface="Courier New" pitchFamily="49" charset="0"/>
              </a:rPr>
              <a:t>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info breakpoints</a:t>
            </a:r>
          </a:p>
        </p:txBody>
      </p:sp>
      <p:sp>
        <p:nvSpPr>
          <p:cNvPr id="9" name="TextBox 8">
            <a:extLst>
              <a:ext uri="{FF2B5EF4-FFF2-40B4-BE49-F238E27FC236}">
                <a16:creationId xmlns:a16="http://schemas.microsoft.com/office/drawing/2014/main" id="{BE908CE3-D3E4-4B04-812B-373FE5FD81D0}"/>
              </a:ext>
            </a:extLst>
          </p:cNvPr>
          <p:cNvSpPr txBox="1"/>
          <p:nvPr/>
        </p:nvSpPr>
        <p:spPr>
          <a:xfrm>
            <a:off x="2667002" y="4206784"/>
            <a:ext cx="6803571" cy="400110"/>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a:t>
            </a:r>
            <a:r>
              <a:rPr kumimoji="0" lang="en-US" sz="2000" b="0" i="0" u="none" strike="noStrike" kern="1200" cap="none" spc="0" normalizeH="0" baseline="0" noProof="0" dirty="0">
                <a:ln>
                  <a:noFill/>
                </a:ln>
                <a:solidFill>
                  <a:srgbClr val="92D050"/>
                </a:solidFill>
                <a:effectLst/>
                <a:uLnTx/>
                <a:uFillTx/>
                <a:latin typeface="Courier New" pitchFamily="49" charset="0"/>
                <a:ea typeface="+mn-ea"/>
                <a:cs typeface="Courier New" pitchFamily="49" charset="0"/>
              </a:rPr>
              <a:t>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condition 1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blockIdx.x</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 0 &amp;&amp; n &gt; 3</a:t>
            </a:r>
          </a:p>
        </p:txBody>
      </p:sp>
    </p:spTree>
    <p:extLst>
      <p:ext uri="{BB962C8B-B14F-4D97-AF65-F5344CB8AC3E}">
        <p14:creationId xmlns:p14="http://schemas.microsoft.com/office/powerpoint/2010/main" val="407960913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2754" y="3367307"/>
            <a:ext cx="5142135" cy="721798"/>
          </a:xfrm>
        </p:spPr>
        <p:txBody>
          <a:bodyPr/>
          <a:lstStyle/>
          <a:p>
            <a:r>
              <a:rPr lang="en-US" dirty="0"/>
              <a:t>Thread Focus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787436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Focus</a:t>
            </a:r>
          </a:p>
        </p:txBody>
      </p:sp>
      <p:sp>
        <p:nvSpPr>
          <p:cNvPr id="3" name="Content Placeholder 2"/>
          <p:cNvSpPr>
            <a:spLocks noGrp="1"/>
          </p:cNvSpPr>
          <p:nvPr>
            <p:ph idx="1"/>
          </p:nvPr>
        </p:nvSpPr>
        <p:spPr/>
        <p:txBody>
          <a:bodyPr>
            <a:normAutofit lnSpcReduction="10000"/>
          </a:bodyPr>
          <a:lstStyle/>
          <a:p>
            <a:r>
              <a:rPr lang="en-US" sz="2000" dirty="0">
                <a:cs typeface="Consolas" pitchFamily="49" charset="0"/>
              </a:rPr>
              <a:t>There might be thousands of threads to deal with. Can’t display all of them</a:t>
            </a:r>
          </a:p>
          <a:p>
            <a:pPr lvl="2"/>
            <a:endParaRPr lang="en-US" sz="1300" dirty="0">
              <a:cs typeface="Consolas" pitchFamily="49" charset="0"/>
            </a:endParaRPr>
          </a:p>
          <a:p>
            <a:pPr lvl="2"/>
            <a:endParaRPr lang="en-US" sz="1300" dirty="0">
              <a:cs typeface="Consolas" pitchFamily="49" charset="0"/>
            </a:endParaRPr>
          </a:p>
          <a:p>
            <a:r>
              <a:rPr lang="en-US" sz="2000" dirty="0">
                <a:cs typeface="Consolas" pitchFamily="49" charset="0"/>
              </a:rPr>
              <a:t>Thread focus dictates which thread you are looking at</a:t>
            </a:r>
          </a:p>
          <a:p>
            <a:pPr lvl="2"/>
            <a:endParaRPr lang="en-US" sz="1300" dirty="0">
              <a:cs typeface="Consolas" pitchFamily="49" charset="0"/>
            </a:endParaRPr>
          </a:p>
          <a:p>
            <a:pPr lvl="2"/>
            <a:endParaRPr lang="en-US" sz="1300" dirty="0">
              <a:cs typeface="Consolas" pitchFamily="49" charset="0"/>
            </a:endParaRPr>
          </a:p>
          <a:p>
            <a:r>
              <a:rPr lang="en-US" sz="2000" dirty="0">
                <a:cs typeface="Consolas" pitchFamily="49" charset="0"/>
              </a:rPr>
              <a:t>Some commands apply only to the thread in focus</a:t>
            </a:r>
          </a:p>
          <a:p>
            <a:pPr lvl="1"/>
            <a:r>
              <a:rPr lang="en-US" sz="1800" dirty="0">
                <a:cs typeface="Consolas" pitchFamily="49" charset="0"/>
              </a:rPr>
              <a:t>Print local or shared variables</a:t>
            </a:r>
          </a:p>
          <a:p>
            <a:pPr lvl="1"/>
            <a:r>
              <a:rPr lang="en-US" sz="1800" dirty="0">
                <a:cs typeface="Consolas" pitchFamily="49" charset="0"/>
              </a:rPr>
              <a:t>Print registers</a:t>
            </a:r>
          </a:p>
          <a:p>
            <a:pPr lvl="1"/>
            <a:r>
              <a:rPr lang="en-US" sz="1800" dirty="0">
                <a:cs typeface="Consolas" pitchFamily="49" charset="0"/>
              </a:rPr>
              <a:t>Print stack contents</a:t>
            </a:r>
          </a:p>
          <a:p>
            <a:pPr lvl="2"/>
            <a:endParaRPr lang="en-US" sz="1500" dirty="0">
              <a:cs typeface="Consolas" pitchFamily="49" charset="0"/>
            </a:endParaRPr>
          </a:p>
          <a:p>
            <a:pPr lvl="2"/>
            <a:endParaRPr lang="en-US" sz="1500" dirty="0">
              <a:cs typeface="Consolas" pitchFamily="49" charset="0"/>
            </a:endParaRPr>
          </a:p>
          <a:p>
            <a:r>
              <a:rPr lang="en-US" sz="2000" dirty="0"/>
              <a:t>Attributes of the “thread focus”</a:t>
            </a:r>
          </a:p>
          <a:p>
            <a:pPr lvl="1"/>
            <a:r>
              <a:rPr lang="en-US" sz="1800" dirty="0"/>
              <a:t>Kernel index	: unique, assigned at kernel’s launch time</a:t>
            </a:r>
          </a:p>
          <a:p>
            <a:pPr lvl="1"/>
            <a:r>
              <a:rPr lang="en-US" sz="1800" dirty="0"/>
              <a:t>Block index		: the application </a:t>
            </a:r>
            <a:r>
              <a:rPr lang="en-US" sz="1800" dirty="0" err="1">
                <a:latin typeface="Consolas" pitchFamily="49" charset="0"/>
                <a:cs typeface="Consolas" pitchFamily="49" charset="0"/>
              </a:rPr>
              <a:t>blockIdx</a:t>
            </a:r>
            <a:endParaRPr lang="en-US" sz="1800" dirty="0">
              <a:latin typeface="Consolas" pitchFamily="49" charset="0"/>
              <a:cs typeface="Consolas" pitchFamily="49" charset="0"/>
            </a:endParaRPr>
          </a:p>
          <a:p>
            <a:pPr lvl="1"/>
            <a:r>
              <a:rPr lang="en-US" sz="1800" dirty="0"/>
              <a:t>Thread index	: the application </a:t>
            </a:r>
            <a:r>
              <a:rPr lang="en-US" sz="1800" dirty="0" err="1">
                <a:latin typeface="Consolas" pitchFamily="49" charset="0"/>
                <a:cs typeface="Consolas" pitchFamily="49" charset="0"/>
              </a:rPr>
              <a:t>threadIdx</a:t>
            </a:r>
            <a:endParaRPr lang="en-US" sz="1800" dirty="0">
              <a:latin typeface="Consolas" pitchFamily="49" charset="0"/>
              <a:cs typeface="Consolas" pitchFamily="49"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900111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545805" y="1839765"/>
            <a:ext cx="10639646" cy="4411662"/>
          </a:xfrm>
        </p:spPr>
        <p:txBody>
          <a:bodyPr/>
          <a:lstStyle/>
          <a:p>
            <a:r>
              <a:rPr lang="en-US" dirty="0"/>
              <a:t>To obtain the list of devices allocated to job:</a:t>
            </a:r>
          </a:p>
          <a:p>
            <a:endParaRPr lang="en-US" dirty="0"/>
          </a:p>
          <a:p>
            <a:endParaRPr lang="en-US" dirty="0"/>
          </a:p>
          <a:p>
            <a:endParaRPr lang="en-US" dirty="0"/>
          </a:p>
          <a:p>
            <a:endParaRPr lang="en-US" dirty="0"/>
          </a:p>
          <a:p>
            <a:endParaRPr lang="en-US" dirty="0"/>
          </a:p>
          <a:p>
            <a:endParaRPr lang="en-US" dirty="0"/>
          </a:p>
          <a:p>
            <a:r>
              <a:rPr lang="en-US" dirty="0"/>
              <a:t>The * indicates the device of the kernel currently in focus</a:t>
            </a:r>
          </a:p>
          <a:p>
            <a:r>
              <a:rPr lang="en-US" dirty="0"/>
              <a:t>Provides an overview of the hardware that supports the code</a:t>
            </a:r>
          </a:p>
        </p:txBody>
      </p:sp>
      <p:sp>
        <p:nvSpPr>
          <p:cNvPr id="4" name="TextBox 3"/>
          <p:cNvSpPr txBox="1"/>
          <p:nvPr/>
        </p:nvSpPr>
        <p:spPr>
          <a:xfrm>
            <a:off x="1676401" y="2467429"/>
            <a:ext cx="8839199" cy="1862048"/>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info cuda devices</a:t>
            </a:r>
            <a:b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b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Dev</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Desc</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Type  SMs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Wps</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/SM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Lns</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Wp</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Regs</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/Ln Active SMs Mask </a:t>
            </a:r>
          </a:p>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0  gf100  sm_20   14     48     32      64           0xfff </a:t>
            </a:r>
          </a:p>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1  gt200  sm_13   30     32     32     128             0x0 </a:t>
            </a:r>
            <a:endParaRPr kumimoji="0" lang="en-US"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181643766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617219" y="1416743"/>
            <a:ext cx="11430847" cy="5105400"/>
          </a:xfrm>
        </p:spPr>
        <p:txBody>
          <a:bodyPr>
            <a:normAutofit fontScale="92500" lnSpcReduction="10000"/>
          </a:bodyPr>
          <a:lstStyle/>
          <a:p>
            <a:r>
              <a:rPr lang="en-US" sz="2000" dirty="0"/>
              <a:t>To obtain the list of running kernels:</a:t>
            </a:r>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The * indicates the kernel currently in focus</a:t>
            </a:r>
          </a:p>
          <a:p>
            <a:pPr lvl="2"/>
            <a:endParaRPr lang="en-US" sz="1300" dirty="0"/>
          </a:p>
          <a:p>
            <a:r>
              <a:rPr lang="en-US" sz="2000" dirty="0"/>
              <a:t>There is a one-to-one mapping between a kernel id (unique id across multiple GPUs) and a (</a:t>
            </a:r>
            <a:r>
              <a:rPr lang="en-US" sz="2000" dirty="0" err="1"/>
              <a:t>dev,grid</a:t>
            </a:r>
            <a:r>
              <a:rPr lang="en-US" sz="2000" dirty="0"/>
              <a:t>) tuple. The grid id is unique per GPU only</a:t>
            </a:r>
          </a:p>
          <a:p>
            <a:pPr lvl="2"/>
            <a:endParaRPr lang="en-US" sz="1300" dirty="0"/>
          </a:p>
          <a:p>
            <a:r>
              <a:rPr lang="en-US" sz="2000" dirty="0"/>
              <a:t>The name of the kernel is displayed as are its parameters and the associated execution configuration</a:t>
            </a:r>
          </a:p>
          <a:p>
            <a:pPr lvl="2"/>
            <a:endParaRPr lang="en-US" sz="1300" dirty="0"/>
          </a:p>
          <a:p>
            <a:r>
              <a:rPr lang="en-US" sz="2000" dirty="0"/>
              <a:t>Provides an overview of the code running on the hardware</a:t>
            </a:r>
          </a:p>
        </p:txBody>
      </p:sp>
      <p:sp>
        <p:nvSpPr>
          <p:cNvPr id="4" name="TextBox 3"/>
          <p:cNvSpPr txBox="1"/>
          <p:nvPr/>
        </p:nvSpPr>
        <p:spPr>
          <a:xfrm>
            <a:off x="2118360" y="1905001"/>
            <a:ext cx="8534400" cy="1869743"/>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info cuda kernels</a:t>
            </a:r>
            <a:b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b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Kernel </a:t>
            </a:r>
            <a:r>
              <a:rPr kumimoji="0" lang="en-US" sz="18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Dev</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Grid   SMs Mask   GridDim  BlockDim Name </a:t>
            </a:r>
            <a:r>
              <a:rPr kumimoji="0" lang="en-US" sz="18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Args</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a:t>
            </a:r>
            <a:b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1   0    2     0x3fff (240,1,1) (128,1,1) </a:t>
            </a:r>
            <a:r>
              <a:rPr kumimoji="0" lang="en-US" sz="18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acos</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parms</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a:t>
            </a:r>
            <a:b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2   0    3     0x4000 (240,1,1) (128,1,1) </a:t>
            </a:r>
            <a:r>
              <a:rPr kumimoji="0" lang="en-US" sz="18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asin</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parms</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a:t>
            </a:r>
            <a:endPar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endParaRPr>
          </a:p>
          <a:p>
            <a:pPr marL="0" marR="0" lvl="0" indent="0" algn="l" defTabSz="914400" rtl="0" eaLnBrk="0" fontAlgn="auto" latinLnBrk="0" hangingPunct="0">
              <a:lnSpc>
                <a:spcPct val="100000"/>
              </a:lnSpc>
              <a:spcBef>
                <a:spcPts val="600"/>
              </a:spcBef>
              <a:spcAft>
                <a:spcPts val="30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372454307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Focus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678180" y="1996440"/>
            <a:ext cx="8229600" cy="566738"/>
          </a:xfrm>
        </p:spPr>
        <p:txBody>
          <a:bodyPr/>
          <a:lstStyle/>
          <a:p>
            <a:r>
              <a:rPr lang="en-US" sz="2800" dirty="0"/>
              <a:t>To switch focus to any currently running thread</a:t>
            </a:r>
          </a:p>
        </p:txBody>
      </p:sp>
      <p:sp>
        <p:nvSpPr>
          <p:cNvPr id="4" name="TextBox 3"/>
          <p:cNvSpPr txBox="1"/>
          <p:nvPr/>
        </p:nvSpPr>
        <p:spPr>
          <a:xfrm>
            <a:off x="1790700" y="3075966"/>
            <a:ext cx="8382000" cy="2623795"/>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cuda kernel 2 block 1,0,0 thread 3,0,0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[Switching focus to CUDA kernel 2 block (1,0,0), thread (3,0,0)</a:t>
            </a:r>
            <a:b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b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cuda kernel 2 block 2 thread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[Switching focus to CUDA kernel 2 block (2,0,0), thread (4,0,0)</a:t>
            </a:r>
            <a:b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b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cuda thread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[Switching focus to CUDA kernel 2 block (2,0,0), thread (5,0,0)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180576035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Focus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1775" y="1495425"/>
            <a:ext cx="11960225" cy="4932363"/>
          </a:xfrm>
        </p:spPr>
        <p:txBody>
          <a:bodyPr/>
          <a:lstStyle/>
          <a:p>
            <a:endParaRPr lang="en-US" dirty="0">
              <a:latin typeface="+mn-lt"/>
              <a:cs typeface="Consolas" pitchFamily="49" charset="0"/>
            </a:endParaRPr>
          </a:p>
          <a:p>
            <a:r>
              <a:rPr lang="en-US" dirty="0">
                <a:latin typeface="+mn-lt"/>
                <a:cs typeface="Consolas" pitchFamily="49" charset="0"/>
              </a:rPr>
              <a:t>To obtain the current focus:</a:t>
            </a:r>
          </a:p>
        </p:txBody>
      </p:sp>
      <p:sp>
        <p:nvSpPr>
          <p:cNvPr id="4" name="TextBox 3"/>
          <p:cNvSpPr txBox="1"/>
          <p:nvPr/>
        </p:nvSpPr>
        <p:spPr>
          <a:xfrm>
            <a:off x="1987198" y="3044116"/>
            <a:ext cx="8217604" cy="1977464"/>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cuda kernel block thread</a:t>
            </a:r>
            <a:b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kernel 2 block (2,0,0), thread (5,0,0)</a:t>
            </a:r>
            <a:br>
              <a:rPr kumimoji="0" lang="en-US"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br>
              <a:rPr kumimoji="0" lang="en-US"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cuda thread</a:t>
            </a:r>
            <a:b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thread (5,0,0)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1558502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7071" y="3616269"/>
            <a:ext cx="5539339" cy="823393"/>
          </a:xfrm>
        </p:spPr>
        <p:txBody>
          <a:bodyPr>
            <a:normAutofit fontScale="90000"/>
          </a:bodyPr>
          <a:lstStyle/>
          <a:p>
            <a:r>
              <a:rPr lang="en-US" dirty="0"/>
              <a:t>Measuring Speed of Execution</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94903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579120" y="1391603"/>
            <a:ext cx="8763000" cy="4833937"/>
          </a:xfrm>
        </p:spPr>
        <p:txBody>
          <a:bodyPr>
            <a:normAutofit/>
          </a:bodyPr>
          <a:lstStyle/>
          <a:p>
            <a:r>
              <a:rPr lang="en-US" sz="1800" dirty="0"/>
              <a:t>To obtain the list of running threads for kernel 2:</a:t>
            </a:r>
          </a:p>
          <a:p>
            <a:endParaRPr lang="en-US" sz="1800" dirty="0"/>
          </a:p>
          <a:p>
            <a:endParaRPr lang="en-US" sz="1800" dirty="0"/>
          </a:p>
          <a:p>
            <a:endParaRPr lang="en-US" sz="1800" dirty="0"/>
          </a:p>
          <a:p>
            <a:endParaRPr lang="en-US" sz="1800" dirty="0"/>
          </a:p>
          <a:p>
            <a:pPr marL="0" indent="0">
              <a:buNone/>
            </a:pPr>
            <a:br>
              <a:rPr lang="en-US" sz="1800" dirty="0"/>
            </a:br>
            <a:endParaRPr lang="en-US" sz="1800" dirty="0"/>
          </a:p>
          <a:p>
            <a:r>
              <a:rPr lang="en-US" sz="1800" dirty="0"/>
              <a:t>Threads are displayed as (</a:t>
            </a:r>
            <a:r>
              <a:rPr lang="en-US" sz="1800" dirty="0" err="1"/>
              <a:t>block,thread</a:t>
            </a:r>
            <a:r>
              <a:rPr lang="en-US" sz="1800" dirty="0"/>
              <a:t>) ranges</a:t>
            </a:r>
          </a:p>
          <a:p>
            <a:r>
              <a:rPr lang="en-US" sz="1800" dirty="0"/>
              <a:t>Divergent threads are in separate ranges</a:t>
            </a:r>
          </a:p>
          <a:p>
            <a:r>
              <a:rPr lang="en-US" sz="1800" dirty="0"/>
              <a:t>The * indicates the range where the thread in focus resides</a:t>
            </a:r>
          </a:p>
          <a:p>
            <a:r>
              <a:rPr lang="en-US" sz="2000" b="1" dirty="0" err="1">
                <a:latin typeface="Courier New" pitchFamily="49" charset="0"/>
                <a:cs typeface="Courier New" pitchFamily="49" charset="0"/>
              </a:rPr>
              <a:t>Cnt</a:t>
            </a:r>
            <a:r>
              <a:rPr lang="en-US" sz="1800" dirty="0"/>
              <a:t>  indicates the number of threads within each range</a:t>
            </a:r>
          </a:p>
          <a:p>
            <a:pPr lvl="1"/>
            <a:r>
              <a:rPr lang="en-US" sz="1400" dirty="0"/>
              <a:t>All threads in the same range are contiguous (no hole)</a:t>
            </a:r>
          </a:p>
          <a:p>
            <a:pPr lvl="1"/>
            <a:r>
              <a:rPr lang="en-US" sz="1400" dirty="0"/>
              <a:t>All threads in the same range share the same PC (and filename/line number)</a:t>
            </a:r>
          </a:p>
        </p:txBody>
      </p:sp>
      <p:sp>
        <p:nvSpPr>
          <p:cNvPr id="4" name="TextBox 3"/>
          <p:cNvSpPr txBox="1"/>
          <p:nvPr/>
        </p:nvSpPr>
        <p:spPr>
          <a:xfrm>
            <a:off x="1946124" y="1791652"/>
            <a:ext cx="8299752" cy="1477328"/>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info cuda threads kernel 2</a:t>
            </a:r>
            <a:b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b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Block  Thread To  Block  Thread </a:t>
            </a:r>
            <a:r>
              <a:rPr kumimoji="0" lang="en-US" sz="18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Cnt</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PC Filename Line</a:t>
            </a:r>
            <a:b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(0,0,0) (0,0,0)   (3,0,0) (7,0,0)  32 0x7fae70  acos.cu  380</a:t>
            </a:r>
            <a:b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(4,0,0) (0,0,0)   (7,0,0) (7,0,0)  32 0x7fae60  acos.cu  377 </a:t>
            </a:r>
            <a:endPar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7905822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0783" y="3429000"/>
            <a:ext cx="5241018" cy="790200"/>
          </a:xfrm>
        </p:spPr>
        <p:txBody>
          <a:bodyPr/>
          <a:lstStyle/>
          <a:p>
            <a:r>
              <a:rPr lang="en-US" dirty="0"/>
              <a:t>Program State Inspection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217251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Trace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1775" y="1495425"/>
            <a:ext cx="11960225" cy="4932363"/>
          </a:xfrm>
        </p:spPr>
        <p:txBody>
          <a:bodyPr>
            <a:normAutofit lnSpcReduction="10000"/>
          </a:bodyPr>
          <a:lstStyle/>
          <a:p>
            <a:r>
              <a:rPr lang="en-US" dirty="0"/>
              <a:t>Same (aliased) commands as in </a:t>
            </a:r>
            <a:r>
              <a:rPr lang="en-US" b="1" dirty="0" err="1">
                <a:latin typeface="Courier New" pitchFamily="49" charset="0"/>
                <a:cs typeface="Courier New" pitchFamily="49" charset="0"/>
              </a:rPr>
              <a:t>gdb</a:t>
            </a:r>
            <a:r>
              <a:rPr lang="en-US" dirty="0"/>
              <a:t>: </a:t>
            </a:r>
          </a:p>
          <a:p>
            <a:endParaRPr lang="en-US" dirty="0"/>
          </a:p>
          <a:p>
            <a:endParaRPr lang="en-US" dirty="0"/>
          </a:p>
          <a:p>
            <a:endParaRPr lang="en-US" dirty="0"/>
          </a:p>
          <a:p>
            <a:endParaRPr lang="en-US" dirty="0"/>
          </a:p>
          <a:p>
            <a:endParaRPr lang="en-US" dirty="0"/>
          </a:p>
          <a:p>
            <a:r>
              <a:rPr lang="en-US" dirty="0"/>
              <a:t>Applies to the thread in focus</a:t>
            </a:r>
          </a:p>
          <a:p>
            <a:pPr lvl="0"/>
            <a:endParaRPr lang="en-US" dirty="0"/>
          </a:p>
          <a:p>
            <a:pPr lvl="0"/>
            <a:endParaRPr lang="en-US" dirty="0"/>
          </a:p>
          <a:p>
            <a:pPr lvl="0"/>
            <a:endParaRPr lang="en-US" dirty="0"/>
          </a:p>
          <a:p>
            <a:pPr lvl="0"/>
            <a:r>
              <a:rPr lang="en-US" dirty="0"/>
              <a:t>NOTE: </a:t>
            </a:r>
            <a:r>
              <a:rPr lang="en-US" dirty="0" err="1"/>
              <a:t>backtrace</a:t>
            </a:r>
            <a:r>
              <a:rPr lang="en-US" dirty="0"/>
              <a:t> command, or its alias </a:t>
            </a:r>
            <a:r>
              <a:rPr lang="en-US" dirty="0" err="1">
                <a:solidFill>
                  <a:srgbClr val="0070C0"/>
                </a:solidFill>
                <a:latin typeface="Consolas" panose="020B0609020204030204" pitchFamily="49" charset="0"/>
              </a:rPr>
              <a:t>bt</a:t>
            </a:r>
            <a:r>
              <a:rPr lang="en-US" dirty="0"/>
              <a:t>, prints a back-trace of the entire stack</a:t>
            </a:r>
          </a:p>
        </p:txBody>
      </p:sp>
      <p:sp>
        <p:nvSpPr>
          <p:cNvPr id="4" name="TextBox 3"/>
          <p:cNvSpPr txBox="1"/>
          <p:nvPr/>
        </p:nvSpPr>
        <p:spPr>
          <a:xfrm>
            <a:off x="4054324" y="2238078"/>
            <a:ext cx="3870476" cy="1015663"/>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where</a:t>
            </a:r>
            <a:b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bt</a:t>
            </a:r>
            <a:br>
              <a:rPr kumimoji="0" lang="en-US"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info stack</a:t>
            </a:r>
            <a:endParaRPr kumimoji="0" lang="en-US"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176674776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Trace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Box 3"/>
          <p:cNvSpPr txBox="1"/>
          <p:nvPr/>
        </p:nvSpPr>
        <p:spPr>
          <a:xfrm>
            <a:off x="1752600" y="2577658"/>
            <a:ext cx="8763000" cy="2146742"/>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a:t>
            </a: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info stack</a:t>
            </a:r>
          </a:p>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#0  </a:t>
            </a:r>
            <a:r>
              <a:rPr kumimoji="0" lang="en-US" sz="1800" b="0" i="0" u="none" strike="noStrike" kern="1200" cap="none" spc="0" normalizeH="0" baseline="0" noProof="0" dirty="0" err="1">
                <a:ln>
                  <a:noFill/>
                </a:ln>
                <a:solidFill>
                  <a:srgbClr val="E7E6E6"/>
                </a:solidFill>
                <a:effectLst/>
                <a:uLnTx/>
                <a:uFillTx/>
                <a:latin typeface="Consolas" pitchFamily="49" charset="0"/>
                <a:ea typeface="+mn-ea"/>
                <a:cs typeface="Consolas" pitchFamily="49" charset="0"/>
              </a:rPr>
              <a:t>fibo_aux</a:t>
            </a: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 (n=6) at fibo.cu:88</a:t>
            </a:r>
            <a:b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#1  0x7bbda0 in </a:t>
            </a:r>
            <a:r>
              <a:rPr kumimoji="0" lang="en-US" sz="1800" b="0" i="0" u="none" strike="noStrike" kern="1200" cap="none" spc="0" normalizeH="0" baseline="0" noProof="0" dirty="0" err="1">
                <a:ln>
                  <a:noFill/>
                </a:ln>
                <a:solidFill>
                  <a:srgbClr val="E7E6E6"/>
                </a:solidFill>
                <a:effectLst/>
                <a:uLnTx/>
                <a:uFillTx/>
                <a:latin typeface="Consolas" pitchFamily="49" charset="0"/>
                <a:ea typeface="+mn-ea"/>
                <a:cs typeface="Consolas" pitchFamily="49" charset="0"/>
              </a:rPr>
              <a:t>fibo_aux</a:t>
            </a: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 (n=7) at fibo.cu:90</a:t>
            </a:r>
            <a:b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#2  0x7bbda0 in </a:t>
            </a:r>
            <a:r>
              <a:rPr kumimoji="0" lang="en-US" sz="1800" b="0" i="0" u="none" strike="noStrike" kern="1200" cap="none" spc="0" normalizeH="0" baseline="0" noProof="0" dirty="0" err="1">
                <a:ln>
                  <a:noFill/>
                </a:ln>
                <a:solidFill>
                  <a:srgbClr val="E7E6E6"/>
                </a:solidFill>
                <a:effectLst/>
                <a:uLnTx/>
                <a:uFillTx/>
                <a:latin typeface="Consolas" pitchFamily="49" charset="0"/>
                <a:ea typeface="+mn-ea"/>
                <a:cs typeface="Consolas" pitchFamily="49" charset="0"/>
              </a:rPr>
              <a:t>fibo_aux</a:t>
            </a: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 (n=8) at fibo.cu:90</a:t>
            </a:r>
            <a:b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#3  0x7bbda0 in </a:t>
            </a:r>
            <a:r>
              <a:rPr kumimoji="0" lang="en-US" sz="1800" b="0" i="0" u="none" strike="noStrike" kern="1200" cap="none" spc="0" normalizeH="0" baseline="0" noProof="0" dirty="0" err="1">
                <a:ln>
                  <a:noFill/>
                </a:ln>
                <a:solidFill>
                  <a:srgbClr val="E7E6E6"/>
                </a:solidFill>
                <a:effectLst/>
                <a:uLnTx/>
                <a:uFillTx/>
                <a:latin typeface="Consolas" pitchFamily="49" charset="0"/>
                <a:ea typeface="+mn-ea"/>
                <a:cs typeface="Consolas" pitchFamily="49" charset="0"/>
              </a:rPr>
              <a:t>fibo_aux</a:t>
            </a: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 (n=9) at fibo.cu:90</a:t>
            </a:r>
            <a:b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#4  0x7bbda0 in </a:t>
            </a:r>
            <a:r>
              <a:rPr kumimoji="0" lang="en-US" sz="1800" b="0" i="0" u="none" strike="noStrike" kern="1200" cap="none" spc="0" normalizeH="0" baseline="0" noProof="0" dirty="0" err="1">
                <a:ln>
                  <a:noFill/>
                </a:ln>
                <a:solidFill>
                  <a:srgbClr val="E7E6E6"/>
                </a:solidFill>
                <a:effectLst/>
                <a:uLnTx/>
                <a:uFillTx/>
                <a:latin typeface="Consolas" pitchFamily="49" charset="0"/>
                <a:ea typeface="+mn-ea"/>
                <a:cs typeface="Consolas" pitchFamily="49" charset="0"/>
              </a:rPr>
              <a:t>fibo_aux</a:t>
            </a: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 (n=10) at fibo.cu:90</a:t>
            </a:r>
            <a:b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#5  0x7cfdb8 in </a:t>
            </a:r>
            <a:r>
              <a:rPr kumimoji="0" lang="en-US" sz="1800" b="0" i="0" u="none" strike="noStrike" kern="1200" cap="none" spc="0" normalizeH="0" baseline="0" noProof="0" dirty="0" err="1">
                <a:ln>
                  <a:noFill/>
                </a:ln>
                <a:solidFill>
                  <a:srgbClr val="E7E6E6"/>
                </a:solidFill>
                <a:effectLst/>
                <a:uLnTx/>
                <a:uFillTx/>
                <a:latin typeface="Consolas" pitchFamily="49" charset="0"/>
                <a:ea typeface="+mn-ea"/>
                <a:cs typeface="Consolas" pitchFamily="49" charset="0"/>
              </a:rPr>
              <a:t>fibo_main</a:t>
            </a: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&lt;&lt;&lt;(1,1,1),(1,1,1)&gt;&gt;&gt; (...) at fibo.cu:95</a:t>
            </a:r>
          </a:p>
        </p:txBody>
      </p:sp>
    </p:spTree>
    <p:extLst>
      <p:ext uri="{BB962C8B-B14F-4D97-AF65-F5344CB8AC3E}">
        <p14:creationId xmlns:p14="http://schemas.microsoft.com/office/powerpoint/2010/main" val="237454515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Variables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595948" y="1339215"/>
            <a:ext cx="7847012" cy="4999038"/>
          </a:xfrm>
        </p:spPr>
        <p:txBody>
          <a:bodyPr/>
          <a:lstStyle/>
          <a:p>
            <a:r>
              <a:rPr lang="en-US" dirty="0"/>
              <a:t>Source variable must be live (in the scope)</a:t>
            </a:r>
          </a:p>
          <a:p>
            <a:r>
              <a:rPr lang="en-US" dirty="0"/>
              <a:t>Read a source variable</a:t>
            </a:r>
          </a:p>
          <a:p>
            <a:endParaRPr lang="en-US" dirty="0"/>
          </a:p>
          <a:p>
            <a:endParaRPr lang="en-US" dirty="0"/>
          </a:p>
          <a:p>
            <a:endParaRPr lang="en-US" dirty="0"/>
          </a:p>
          <a:p>
            <a:pPr marL="0" indent="0">
              <a:buNone/>
            </a:pPr>
            <a:br>
              <a:rPr lang="en-US" dirty="0"/>
            </a:br>
            <a:endParaRPr lang="en-US" dirty="0"/>
          </a:p>
          <a:p>
            <a:endParaRPr lang="en-US" dirty="0"/>
          </a:p>
          <a:p>
            <a:r>
              <a:rPr lang="en-US" dirty="0"/>
              <a:t>Write a source variable</a:t>
            </a:r>
          </a:p>
          <a:p>
            <a:pPr marL="0" indent="0">
              <a:buNone/>
            </a:pPr>
            <a:endParaRPr lang="en-US" dirty="0"/>
          </a:p>
        </p:txBody>
      </p:sp>
      <p:sp>
        <p:nvSpPr>
          <p:cNvPr id="4" name="TextBox 3"/>
          <p:cNvSpPr txBox="1"/>
          <p:nvPr/>
        </p:nvSpPr>
        <p:spPr>
          <a:xfrm>
            <a:off x="2862857" y="2364267"/>
            <a:ext cx="6885213" cy="1669688"/>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print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my_variable</a:t>
            </a:r>
            <a:endPar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endParaRPr>
          </a:p>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$1 = 3</a:t>
            </a:r>
          </a:p>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pt-BR"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pt-BR"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print &amp;my_variable</a:t>
            </a:r>
          </a:p>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pt-BR"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$2 = (@global int *) 0x200200020</a:t>
            </a:r>
          </a:p>
        </p:txBody>
      </p:sp>
      <p:sp>
        <p:nvSpPr>
          <p:cNvPr id="5" name="TextBox 4"/>
          <p:cNvSpPr txBox="1"/>
          <p:nvPr/>
        </p:nvSpPr>
        <p:spPr>
          <a:xfrm>
            <a:off x="2909038" y="5334000"/>
            <a:ext cx="6885213" cy="823302"/>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print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my_variable</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 5</a:t>
            </a:r>
          </a:p>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$3 = 5</a:t>
            </a:r>
          </a:p>
        </p:txBody>
      </p:sp>
    </p:spTree>
    <p:extLst>
      <p:ext uri="{BB962C8B-B14F-4D97-AF65-F5344CB8AC3E}">
        <p14:creationId xmlns:p14="http://schemas.microsoft.com/office/powerpoint/2010/main" val="140897215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1775" y="1495425"/>
            <a:ext cx="11960225" cy="4932363"/>
          </a:xfrm>
        </p:spPr>
        <p:txBody>
          <a:bodyPr>
            <a:normAutofit/>
          </a:bodyPr>
          <a:lstStyle/>
          <a:p>
            <a:r>
              <a:rPr lang="en-US" sz="2800" dirty="0"/>
              <a:t>Memory read &amp; written like source variables</a:t>
            </a:r>
            <a:br>
              <a:rPr lang="en-US" sz="2800" dirty="0"/>
            </a:br>
            <a:br>
              <a:rPr lang="en-US" sz="2800" dirty="0"/>
            </a:br>
            <a:endParaRPr lang="en-US" sz="2800" dirty="0"/>
          </a:p>
          <a:p>
            <a:r>
              <a:rPr lang="en-US" sz="2800" dirty="0"/>
              <a:t>To print multiple consecutive elements in an array, use @:</a:t>
            </a:r>
          </a:p>
          <a:p>
            <a:endParaRPr lang="en-US" sz="2800" dirty="0"/>
          </a:p>
          <a:p>
            <a:endParaRPr lang="en-US" sz="2800" dirty="0"/>
          </a:p>
          <a:p>
            <a:r>
              <a:rPr lang="en-US" sz="2800" dirty="0"/>
              <a:t>The debugger may require storage specifier, to </a:t>
            </a:r>
            <a:r>
              <a:rPr lang="en-US" sz="2800"/>
              <a:t>eliminate ambiguity </a:t>
            </a:r>
            <a:endParaRPr lang="en-US" sz="2800" dirty="0"/>
          </a:p>
          <a:p>
            <a:pPr marL="1084262" lvl="1" indent="-457200">
              <a:buNone/>
            </a:pPr>
            <a:r>
              <a:rPr lang="en-US" dirty="0">
                <a:latin typeface="+mj-lt"/>
                <a:cs typeface="Courier New" pitchFamily="49" charset="0"/>
              </a:rPr>
              <a:t>@global, @shared, @local</a:t>
            </a:r>
          </a:p>
          <a:p>
            <a:pPr marL="1084262" lvl="1" indent="-457200">
              <a:buNone/>
            </a:pPr>
            <a:r>
              <a:rPr lang="en-US" dirty="0">
                <a:cs typeface="Courier New" pitchFamily="49" charset="0"/>
              </a:rPr>
              <a:t>@generic, </a:t>
            </a:r>
            <a:r>
              <a:rPr lang="en-US" dirty="0">
                <a:latin typeface="+mj-lt"/>
                <a:cs typeface="Courier New" pitchFamily="49" charset="0"/>
              </a:rPr>
              <a:t>@texture, @parameter</a:t>
            </a:r>
          </a:p>
        </p:txBody>
      </p:sp>
      <p:sp>
        <p:nvSpPr>
          <p:cNvPr id="4" name="TextBox 3"/>
          <p:cNvSpPr txBox="1"/>
          <p:nvPr/>
        </p:nvSpPr>
        <p:spPr>
          <a:xfrm>
            <a:off x="3421380" y="1981199"/>
            <a:ext cx="4644572" cy="400110"/>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print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my_pointer</a:t>
            </a:r>
            <a:endPar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endParaRPr>
          </a:p>
        </p:txBody>
      </p:sp>
      <p:sp>
        <p:nvSpPr>
          <p:cNvPr id="5" name="TextBox 4"/>
          <p:cNvSpPr txBox="1"/>
          <p:nvPr/>
        </p:nvSpPr>
        <p:spPr>
          <a:xfrm>
            <a:off x="1866900" y="5506752"/>
            <a:ext cx="8458200" cy="1015663"/>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print * (@global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my_pointer</a:t>
            </a:r>
            <a:endPar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print ((@texture float **)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my_texture</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)[0][3]</a:t>
            </a:r>
          </a:p>
        </p:txBody>
      </p:sp>
      <p:sp>
        <p:nvSpPr>
          <p:cNvPr id="7" name="TextBox 6">
            <a:extLst>
              <a:ext uri="{FF2B5EF4-FFF2-40B4-BE49-F238E27FC236}">
                <a16:creationId xmlns:a16="http://schemas.microsoft.com/office/drawing/2014/main" id="{12783CC0-9CBC-4009-902F-58B076E6C398}"/>
              </a:ext>
            </a:extLst>
          </p:cNvPr>
          <p:cNvSpPr txBox="1"/>
          <p:nvPr/>
        </p:nvSpPr>
        <p:spPr>
          <a:xfrm>
            <a:off x="3340473" y="3274770"/>
            <a:ext cx="5237239" cy="400110"/>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print array[3]@4</a:t>
            </a:r>
            <a:endParaRPr kumimoji="0" lang="en-US"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417196176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Registers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1775" y="1495425"/>
            <a:ext cx="11960225" cy="4932363"/>
          </a:xfrm>
        </p:spPr>
        <p:txBody>
          <a:bodyPr/>
          <a:lstStyle/>
          <a:p>
            <a:r>
              <a:rPr lang="en-US" dirty="0"/>
              <a:t>CUDA Registers</a:t>
            </a:r>
          </a:p>
          <a:p>
            <a:pPr lvl="1"/>
            <a:r>
              <a:rPr lang="en-US" dirty="0"/>
              <a:t>Virtual PC: $pc (read-only)</a:t>
            </a:r>
          </a:p>
          <a:p>
            <a:pPr lvl="1"/>
            <a:r>
              <a:rPr lang="en-US" dirty="0"/>
              <a:t>SASS registers: $R0, $R1,...</a:t>
            </a:r>
          </a:p>
          <a:p>
            <a:endParaRPr lang="en-US" dirty="0"/>
          </a:p>
          <a:p>
            <a:r>
              <a:rPr lang="en-US" dirty="0"/>
              <a:t>Show  a list of registers (no argument to get all of them)</a:t>
            </a:r>
          </a:p>
          <a:p>
            <a:endParaRPr lang="en-US" dirty="0"/>
          </a:p>
          <a:p>
            <a:endParaRPr lang="en-US" dirty="0"/>
          </a:p>
          <a:p>
            <a:endParaRPr lang="en-US" dirty="0"/>
          </a:p>
          <a:p>
            <a:endParaRPr lang="en-US" dirty="0"/>
          </a:p>
          <a:p>
            <a:r>
              <a:rPr lang="en-US" dirty="0"/>
              <a:t>Modify one register</a:t>
            </a:r>
          </a:p>
          <a:p>
            <a:pPr marL="0" indent="0">
              <a:buNone/>
            </a:pPr>
            <a:endParaRPr lang="en-US" dirty="0"/>
          </a:p>
        </p:txBody>
      </p:sp>
      <p:sp>
        <p:nvSpPr>
          <p:cNvPr id="4" name="TextBox 3"/>
          <p:cNvSpPr txBox="1"/>
          <p:nvPr/>
        </p:nvSpPr>
        <p:spPr>
          <a:xfrm>
            <a:off x="2819399" y="3677247"/>
            <a:ext cx="5237239" cy="1323439"/>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info registers R0 R1 R4</a:t>
            </a:r>
            <a:b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pt-BR"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R0             0x6      6</a:t>
            </a:r>
            <a:br>
              <a:rPr kumimoji="0" lang="pt-BR"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pt-BR"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R1             0xfffc68 16776296</a:t>
            </a:r>
            <a:br>
              <a:rPr kumimoji="0" lang="pt-BR"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pt-BR"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R4             0x6      6</a:t>
            </a:r>
          </a:p>
        </p:txBody>
      </p:sp>
      <p:sp>
        <p:nvSpPr>
          <p:cNvPr id="5" name="TextBox 4"/>
          <p:cNvSpPr txBox="1"/>
          <p:nvPr/>
        </p:nvSpPr>
        <p:spPr>
          <a:xfrm>
            <a:off x="2819400" y="5874801"/>
            <a:ext cx="5237239" cy="400110"/>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print $R3 = 3</a:t>
            </a:r>
            <a:endParaRPr kumimoji="0" lang="pt-BR"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140696780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Code Disassembly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Content Placeholder 1"/>
          <p:cNvSpPr>
            <a:spLocks noGrp="1"/>
          </p:cNvSpPr>
          <p:nvPr>
            <p:ph idx="4294967295"/>
          </p:nvPr>
        </p:nvSpPr>
        <p:spPr>
          <a:xfrm>
            <a:off x="231775" y="1495425"/>
            <a:ext cx="11960225" cy="4932363"/>
          </a:xfrm>
        </p:spPr>
        <p:txBody>
          <a:bodyPr>
            <a:normAutofit lnSpcReduction="10000"/>
          </a:bodyPr>
          <a:lstStyle/>
          <a:p>
            <a:r>
              <a:rPr lang="en-US" sz="2800" dirty="0"/>
              <a:t>Must have </a:t>
            </a:r>
            <a:r>
              <a:rPr lang="en-US" sz="2800" b="1" dirty="0" err="1">
                <a:latin typeface="Courier New" pitchFamily="49" charset="0"/>
                <a:cs typeface="Courier New" pitchFamily="49" charset="0"/>
              </a:rPr>
              <a:t>cuobjdump</a:t>
            </a:r>
            <a:r>
              <a:rPr lang="en-US" sz="2800" dirty="0"/>
              <a:t> in </a:t>
            </a:r>
            <a:r>
              <a:rPr lang="en-US" sz="2800" b="1" dirty="0">
                <a:latin typeface="Courier New" pitchFamily="49" charset="0"/>
                <a:cs typeface="Courier New" pitchFamily="49" charset="0"/>
              </a:rPr>
              <a:t>$PATH</a:t>
            </a:r>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r>
              <a:rPr lang="en-US" sz="2800" dirty="0"/>
              <a:t>Meaning</a:t>
            </a:r>
            <a:r>
              <a:rPr lang="fr-FR" sz="2800" dirty="0"/>
              <a:t> of </a:t>
            </a:r>
            <a:r>
              <a:rPr lang="en-US" sz="2800" dirty="0"/>
              <a:t>the</a:t>
            </a:r>
            <a:r>
              <a:rPr lang="fr-FR" sz="2800" dirty="0"/>
              <a:t> ‘</a:t>
            </a:r>
            <a:r>
              <a:rPr lang="en-US" sz="2800" dirty="0">
                <a:solidFill>
                  <a:srgbClr val="FFC000"/>
                </a:solidFill>
                <a:latin typeface="Consolas" pitchFamily="49" charset="0"/>
                <a:cs typeface="Sabon Next LT" panose="020B0502040204020203" pitchFamily="2" charset="0"/>
              </a:rPr>
              <a:t>x/10i $pc</a:t>
            </a:r>
            <a:r>
              <a:rPr lang="fr-FR" sz="2800" dirty="0"/>
              <a:t>’ command:</a:t>
            </a:r>
          </a:p>
          <a:p>
            <a:pPr lvl="1"/>
            <a:r>
              <a:rPr lang="fr-FR" sz="2400" dirty="0"/>
              <a:t>X = </a:t>
            </a:r>
            <a:r>
              <a:rPr lang="en-US" sz="2400" dirty="0"/>
              <a:t>disassemble</a:t>
            </a:r>
            <a:r>
              <a:rPr lang="fr-FR" sz="2400" dirty="0"/>
              <a:t> (</a:t>
            </a:r>
            <a:r>
              <a:rPr lang="en-US" sz="2400" dirty="0"/>
              <a:t>e</a:t>
            </a:r>
            <a:r>
              <a:rPr lang="en-US" sz="2400" dirty="0">
                <a:solidFill>
                  <a:srgbClr val="0070C0"/>
                </a:solidFill>
              </a:rPr>
              <a:t>X</a:t>
            </a:r>
            <a:r>
              <a:rPr lang="en-US" sz="2400" dirty="0"/>
              <a:t>tract</a:t>
            </a:r>
            <a:r>
              <a:rPr lang="fr-FR" sz="2400" dirty="0"/>
              <a:t>) </a:t>
            </a:r>
          </a:p>
          <a:p>
            <a:pPr lvl="1"/>
            <a:r>
              <a:rPr lang="fr-FR" sz="2400" dirty="0"/>
              <a:t>10i = 10 instructions</a:t>
            </a:r>
          </a:p>
        </p:txBody>
      </p:sp>
      <p:sp>
        <p:nvSpPr>
          <p:cNvPr id="7" name="TextBox 6"/>
          <p:cNvSpPr txBox="1"/>
          <p:nvPr/>
        </p:nvSpPr>
        <p:spPr>
          <a:xfrm>
            <a:off x="1964267" y="1953982"/>
            <a:ext cx="8263466" cy="3177793"/>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18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x/10i $pc</a:t>
            </a:r>
          </a:p>
          <a:p>
            <a:pPr marL="58737"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0x123830a8 &lt;_Z9my_kernel10params+8&gt;:   MOV R0, c [0x0] [0x8]</a:t>
            </a:r>
          </a:p>
          <a:p>
            <a:pPr marL="58737"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0x123830b0 &lt;_Z9my_kernel10params+16&gt;:  MOV R2, c [0x0] [0x14]</a:t>
            </a:r>
          </a:p>
          <a:p>
            <a:pPr marL="58737"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0x123830b8 &lt;_Z9my_kernel10params+24&gt;:  IMUL.U32.U32 R0, R0, R2</a:t>
            </a:r>
          </a:p>
          <a:p>
            <a:pPr marL="58737"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0x123830c0 &lt;_Z9my_kernel10params+32&gt;:  MOV R2, R0</a:t>
            </a:r>
          </a:p>
          <a:p>
            <a:pPr marL="58737"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0x123830c8 &lt;_Z9my_kernel10params+40&gt;:  S2R R0, </a:t>
            </a:r>
            <a:r>
              <a:rPr kumimoji="0" lang="en-US" sz="18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SR_CTAid_X</a:t>
            </a:r>
            <a:endPar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endParaRPr>
          </a:p>
          <a:p>
            <a:pPr marL="58737"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0x123830d0 &lt;_Z9my_kernel10params+48&gt;:  MOV R0, R0</a:t>
            </a:r>
          </a:p>
          <a:p>
            <a:pPr marL="58737"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0x123830d8 &lt;_Z9my_kernel10params+56&gt;:  MOV R3, c [0x0] [0x8]</a:t>
            </a:r>
          </a:p>
          <a:p>
            <a:pPr marL="58737"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0x123830e0 &lt;_Z9my_kernel10params+64&gt;:  IMUL.U32.U32 R0, R0, R3</a:t>
            </a:r>
          </a:p>
          <a:p>
            <a:pPr marL="58737"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0x123830e8 &lt;_Z9my_kernel10params+72&gt;:  MOV R0, R0</a:t>
            </a:r>
          </a:p>
          <a:p>
            <a:pPr marL="58737"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0x123830f0 &lt;_Z9my_kernel10params+80&gt;:  MOV R0, R0</a:t>
            </a:r>
          </a:p>
        </p:txBody>
      </p:sp>
    </p:spTree>
    <p:extLst>
      <p:ext uri="{BB962C8B-B14F-4D97-AF65-F5344CB8AC3E}">
        <p14:creationId xmlns:p14="http://schemas.microsoft.com/office/powerpoint/2010/main" val="210448557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0578B0-6FF8-42C3-975C-A3792BDBCD81}"/>
              </a:ext>
            </a:extLst>
          </p:cNvPr>
          <p:cNvSpPr>
            <a:spLocks noGrp="1"/>
          </p:cNvSpPr>
          <p:nvPr>
            <p:ph type="title"/>
          </p:nvPr>
        </p:nvSpPr>
        <p:spPr/>
        <p:txBody>
          <a:bodyPr/>
          <a:lstStyle/>
          <a:p>
            <a:r>
              <a:rPr lang="en-US" dirty="0"/>
              <a:t>Going on a tangent: SASS vs PTX</a:t>
            </a:r>
          </a:p>
        </p:txBody>
      </p:sp>
      <p:sp>
        <p:nvSpPr>
          <p:cNvPr id="5" name="Content Placeholder 4">
            <a:extLst>
              <a:ext uri="{FF2B5EF4-FFF2-40B4-BE49-F238E27FC236}">
                <a16:creationId xmlns:a16="http://schemas.microsoft.com/office/drawing/2014/main" id="{D7206B86-AFB5-4F40-AE08-0A751D89C65E}"/>
              </a:ext>
            </a:extLst>
          </p:cNvPr>
          <p:cNvSpPr>
            <a:spLocks noGrp="1"/>
          </p:cNvSpPr>
          <p:nvPr>
            <p:ph idx="1"/>
          </p:nvPr>
        </p:nvSpPr>
        <p:spPr/>
        <p:txBody>
          <a:bodyPr>
            <a:normAutofit lnSpcReduction="10000"/>
          </a:bodyPr>
          <a:lstStyle/>
          <a:p>
            <a:endParaRPr lang="en-US" dirty="0"/>
          </a:p>
          <a:p>
            <a:r>
              <a:rPr lang="en-US" dirty="0"/>
              <a:t>Previous slide: we saw SASS</a:t>
            </a:r>
          </a:p>
          <a:p>
            <a:endParaRPr lang="en-US" dirty="0"/>
          </a:p>
          <a:p>
            <a:r>
              <a:rPr lang="en-US" dirty="0"/>
              <a:t>When </a:t>
            </a:r>
            <a:r>
              <a:rPr lang="en-US" dirty="0" err="1">
                <a:latin typeface="Consolas" panose="020B0609020204030204" pitchFamily="49" charset="0"/>
              </a:rPr>
              <a:t>nvcc</a:t>
            </a:r>
            <a:r>
              <a:rPr lang="en-US" dirty="0"/>
              <a:t> compiles CUDA code it generates in the process PTX code</a:t>
            </a:r>
          </a:p>
          <a:p>
            <a:pPr lvl="1"/>
            <a:r>
              <a:rPr lang="en-US" dirty="0"/>
              <a:t>PTX code then converted to SASS which finally converted to machine instructions</a:t>
            </a:r>
          </a:p>
          <a:p>
            <a:endParaRPr lang="en-US" dirty="0"/>
          </a:p>
          <a:p>
            <a:r>
              <a:rPr lang="en-US" dirty="0"/>
              <a:t>SASS: the low-level assembly language that compiles to binary microcode, which executes natively on NVIDIA GPU hardware</a:t>
            </a:r>
          </a:p>
          <a:p>
            <a:endParaRPr lang="en-US" dirty="0"/>
          </a:p>
          <a:p>
            <a:r>
              <a:rPr lang="en-US" dirty="0"/>
              <a:t>PTX: low-level parallel-thread execution virtual machine and instruction set architecture (ISA). PTX exposes the GPU as a parallel computing device.</a:t>
            </a:r>
          </a:p>
          <a:p>
            <a:pPr lvl="1"/>
            <a:r>
              <a:rPr lang="en-US" dirty="0"/>
              <a:t>C, C++, FORTRAN code is first converted to PTX</a:t>
            </a:r>
          </a:p>
        </p:txBody>
      </p:sp>
      <p:sp>
        <p:nvSpPr>
          <p:cNvPr id="3" name="Slide Number Placeholder 2">
            <a:extLst>
              <a:ext uri="{FF2B5EF4-FFF2-40B4-BE49-F238E27FC236}">
                <a16:creationId xmlns:a16="http://schemas.microsoft.com/office/drawing/2014/main" id="{67E32911-998C-4EF2-9148-21697470C5D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070764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0343" y="3507480"/>
            <a:ext cx="5477238" cy="736860"/>
          </a:xfrm>
        </p:spPr>
        <p:txBody>
          <a:bodyPr/>
          <a:lstStyle/>
          <a:p>
            <a:r>
              <a:rPr lang="en-US" dirty="0"/>
              <a:t>Run-Time Error Detection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170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Nomenclature</a:t>
            </a:r>
          </a:p>
        </p:txBody>
      </p:sp>
      <p:sp>
        <p:nvSpPr>
          <p:cNvPr id="3" name="Content Placeholder 2"/>
          <p:cNvSpPr>
            <a:spLocks noGrp="1"/>
          </p:cNvSpPr>
          <p:nvPr>
            <p:ph idx="1"/>
          </p:nvPr>
        </p:nvSpPr>
        <p:spPr>
          <a:xfrm>
            <a:off x="147344" y="1345915"/>
            <a:ext cx="11960872" cy="4890498"/>
          </a:xfrm>
        </p:spPr>
        <p:txBody>
          <a:bodyPr>
            <a:normAutofit/>
          </a:bodyPr>
          <a:lstStyle/>
          <a:p>
            <a:r>
              <a:rPr lang="en-US" sz="2000" dirty="0">
                <a:solidFill>
                  <a:srgbClr val="0070C0"/>
                </a:solidFill>
              </a:rPr>
              <a:t>Wall Clock Time </a:t>
            </a:r>
            <a:r>
              <a:rPr lang="en-US" sz="2000" dirty="0"/>
              <a:t> </a:t>
            </a:r>
          </a:p>
          <a:p>
            <a:pPr lvl="1"/>
            <a:r>
              <a:rPr lang="en-US" sz="1800" dirty="0"/>
              <a:t>Amount of time from the beginning of a program to the end of the program</a:t>
            </a:r>
            <a:endParaRPr lang="en-US" sz="2100" dirty="0"/>
          </a:p>
          <a:p>
            <a:r>
              <a:rPr lang="en-US" sz="2000" dirty="0">
                <a:solidFill>
                  <a:srgbClr val="0070C0"/>
                </a:solidFill>
              </a:rPr>
              <a:t>CPU Execution Time</a:t>
            </a:r>
          </a:p>
          <a:p>
            <a:pPr lvl="1"/>
            <a:r>
              <a:rPr lang="en-US" sz="1800" dirty="0"/>
              <a:t>Counts only the amount of time that is effectively dedicated to *your* program</a:t>
            </a:r>
          </a:p>
          <a:p>
            <a:pPr lvl="2"/>
            <a:r>
              <a:rPr lang="en-US" sz="1600" dirty="0"/>
              <a:t>Many other programs running on your machine at the same time (time slicing)</a:t>
            </a:r>
          </a:p>
          <a:p>
            <a:pPr lvl="2"/>
            <a:r>
              <a:rPr lang="en-US" sz="1600" dirty="0"/>
              <a:t>Requires a profiling tool to assess (like </a:t>
            </a:r>
            <a:r>
              <a:rPr lang="en-US" sz="1600" dirty="0" err="1">
                <a:latin typeface="Courier New" panose="02070309020205020404" pitchFamily="49" charset="0"/>
                <a:cs typeface="Courier New" panose="02070309020205020404" pitchFamily="49" charset="0"/>
              </a:rPr>
              <a:t>gprof</a:t>
            </a:r>
            <a:r>
              <a:rPr lang="en-US" sz="1600" dirty="0"/>
              <a:t>, for instance)</a:t>
            </a:r>
          </a:p>
          <a:p>
            <a:r>
              <a:rPr lang="en-US" sz="2000" dirty="0"/>
              <a:t>On a dedicated machine; i.e., a quiet machine, Wall Clock Time and CPU Execution Time should be identical</a:t>
            </a:r>
          </a:p>
          <a:p>
            <a:r>
              <a:rPr lang="en-US" sz="2000" dirty="0">
                <a:solidFill>
                  <a:srgbClr val="0070C0"/>
                </a:solidFill>
              </a:rPr>
              <a:t>User time</a:t>
            </a:r>
            <a:r>
              <a:rPr lang="en-US" sz="2000" dirty="0"/>
              <a:t> – the time spent processing instructions compiled out of code generated by the user or in libraries that are directly called by user code</a:t>
            </a:r>
          </a:p>
          <a:p>
            <a:r>
              <a:rPr lang="en-US" sz="2000" dirty="0">
                <a:solidFill>
                  <a:srgbClr val="0070C0"/>
                </a:solidFill>
              </a:rPr>
              <a:t>System time</a:t>
            </a:r>
            <a:r>
              <a:rPr lang="en-US" sz="2000" dirty="0"/>
              <a:t> – time spent in support of the user’s program but in instructions that were not generated out of code written by the user</a:t>
            </a:r>
          </a:p>
          <a:p>
            <a:pPr lvl="1"/>
            <a:r>
              <a:rPr lang="en-US" sz="1800" dirty="0"/>
              <a:t>OS support: open file for writing/reading, throw an exception, etc.</a:t>
            </a:r>
          </a:p>
          <a:p>
            <a:r>
              <a:rPr lang="en-US" sz="2000" dirty="0"/>
              <a:t>Clock cycle: sets the pace at which the execution proceeds</a:t>
            </a:r>
          </a:p>
          <a:p>
            <a:pPr lvl="1"/>
            <a:r>
              <a:rPr lang="en-US" sz="1800" dirty="0"/>
              <a:t>A constant value dictated by the frequency at which processor operates</a:t>
            </a:r>
          </a:p>
          <a:p>
            <a:endParaRPr lang="en-US" sz="2000" dirty="0"/>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91266" y="6642556"/>
            <a:ext cx="1447800"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[Patterson, 4</a:t>
            </a:r>
            <a:r>
              <a:rPr kumimoji="0" lang="en-US" sz="800" b="0" i="0" u="none" strike="noStrike" kern="1200" cap="none" spc="0" normalizeH="0" baseline="30000" noProof="0" dirty="0">
                <a:ln>
                  <a:noFill/>
                </a:ln>
                <a:solidFill>
                  <a:prstClr val="black"/>
                </a:solidFill>
                <a:effectLst/>
                <a:uLnTx/>
                <a:uFillTx/>
                <a:latin typeface="Calibri Light" panose="020F0302020204030204"/>
                <a:ea typeface="+mn-ea"/>
                <a:cs typeface="+mn-cs"/>
              </a:rPr>
              <a:t>th</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 edition]</a:t>
            </a:r>
            <a:r>
              <a:rPr kumimoji="0" lang="en-US" sz="800" b="0" i="0" u="none" strike="noStrike" kern="1200" cap="none" spc="0" normalizeH="0" baseline="0" noProof="0" dirty="0">
                <a:ln>
                  <a:noFill/>
                </a:ln>
                <a:solidFill>
                  <a:prstClr val="black"/>
                </a:solidFill>
                <a:effectLst/>
                <a:uLnTx/>
                <a:uFillTx/>
                <a:latin typeface="Times New Roman" pitchFamily="18" charset="0"/>
                <a:ea typeface="+mn-ea"/>
                <a:cs typeface="+mn-cs"/>
              </a:rPr>
              <a:t>→</a:t>
            </a:r>
          </a:p>
        </p:txBody>
      </p:sp>
    </p:spTree>
    <p:extLst>
      <p:ext uri="{BB962C8B-B14F-4D97-AF65-F5344CB8AC3E}">
        <p14:creationId xmlns:p14="http://schemas.microsoft.com/office/powerpoint/2010/main" val="271660976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cuda-memcheck</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571500" y="1638618"/>
            <a:ext cx="9768840" cy="4411662"/>
          </a:xfrm>
        </p:spPr>
        <p:txBody>
          <a:bodyPr/>
          <a:lstStyle/>
          <a:p>
            <a:r>
              <a:rPr lang="en-US" dirty="0"/>
              <a:t>Stand-alone run-time error checker tool</a:t>
            </a:r>
          </a:p>
          <a:p>
            <a:pPr lvl="1"/>
            <a:endParaRPr lang="en-US" sz="1800" dirty="0"/>
          </a:p>
          <a:p>
            <a:r>
              <a:rPr lang="en-US" dirty="0"/>
              <a:t>Detects memory errors like stack overflow, illegal global address,...</a:t>
            </a:r>
          </a:p>
          <a:p>
            <a:pPr lvl="1"/>
            <a:endParaRPr lang="en-US" sz="1800" dirty="0"/>
          </a:p>
          <a:p>
            <a:r>
              <a:rPr lang="en-US" dirty="0"/>
              <a:t>Similar to </a:t>
            </a:r>
            <a:r>
              <a:rPr lang="en-US" dirty="0" err="1">
                <a:latin typeface="Consolas" panose="020B0609020204030204" pitchFamily="49" charset="0"/>
              </a:rPr>
              <a:t>valgrind</a:t>
            </a:r>
            <a:endParaRPr lang="en-US" dirty="0">
              <a:latin typeface="Consolas" panose="020B0609020204030204" pitchFamily="49" charset="0"/>
            </a:endParaRPr>
          </a:p>
          <a:p>
            <a:pPr lvl="1"/>
            <a:endParaRPr lang="en-US" sz="1800" dirty="0">
              <a:latin typeface="Consolas" pitchFamily="49" charset="0"/>
              <a:cs typeface="Consolas" pitchFamily="49" charset="0"/>
            </a:endParaRPr>
          </a:p>
          <a:p>
            <a:r>
              <a:rPr lang="en-US" dirty="0"/>
              <a:t>No need to recompile the application</a:t>
            </a:r>
          </a:p>
          <a:p>
            <a:pPr lvl="1"/>
            <a:endParaRPr lang="en-US" sz="1800" dirty="0">
              <a:latin typeface="+mj-lt"/>
              <a:cs typeface="Consolas" pitchFamily="49" charset="0"/>
            </a:endParaRPr>
          </a:p>
          <a:p>
            <a:r>
              <a:rPr lang="en-US" dirty="0"/>
              <a:t>Not all the error reports are precise</a:t>
            </a:r>
          </a:p>
          <a:p>
            <a:pPr lvl="1"/>
            <a:endParaRPr lang="en-US" sz="1800" dirty="0">
              <a:latin typeface="+mj-lt"/>
              <a:cs typeface="Consolas" pitchFamily="49" charset="0"/>
            </a:endParaRPr>
          </a:p>
          <a:p>
            <a:r>
              <a:rPr lang="en-US" dirty="0"/>
              <a:t>Can be used within </a:t>
            </a:r>
            <a:r>
              <a:rPr lang="en-US" dirty="0" err="1">
                <a:latin typeface="Consolas" panose="020B0609020204030204" pitchFamily="49" charset="0"/>
              </a:rPr>
              <a:t>cuda-gdb</a:t>
            </a:r>
            <a:endParaRPr lang="en-US" dirty="0"/>
          </a:p>
        </p:txBody>
      </p:sp>
    </p:spTree>
    <p:extLst>
      <p:ext uri="{BB962C8B-B14F-4D97-AF65-F5344CB8AC3E}">
        <p14:creationId xmlns:p14="http://schemas.microsoft.com/office/powerpoint/2010/main" val="241338141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cuda-memcheck</a:t>
            </a:r>
            <a:r>
              <a:rPr lang="en-US" dirty="0"/>
              <a:t> errors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3" name="Content Placeholder 3"/>
          <p:cNvGraphicFramePr>
            <a:graphicFrameLocks/>
          </p:cNvGraphicFramePr>
          <p:nvPr/>
        </p:nvGraphicFramePr>
        <p:xfrm>
          <a:off x="3604261" y="1577340"/>
          <a:ext cx="5478779" cy="4572000"/>
        </p:xfrm>
        <a:graphic>
          <a:graphicData uri="http://schemas.openxmlformats.org/drawingml/2006/table">
            <a:tbl>
              <a:tblPr firstRow="1" bandRow="1">
                <a:tableStyleId>{5C22544A-7EE6-4342-B048-85BDC9FD1C3A}</a:tableStyleId>
              </a:tblPr>
              <a:tblGrid>
                <a:gridCol w="5478779">
                  <a:extLst>
                    <a:ext uri="{9D8B030D-6E8A-4147-A177-3AD203B41FA5}">
                      <a16:colId xmlns:a16="http://schemas.microsoft.com/office/drawing/2014/main" val="20000"/>
                    </a:ext>
                  </a:extLst>
                </a:gridCol>
              </a:tblGrid>
              <a:tr h="396240">
                <a:tc>
                  <a:txBody>
                    <a:bodyPr/>
                    <a:lstStyle/>
                    <a:p>
                      <a:endParaRPr lang="en-US" sz="2400" dirty="0"/>
                    </a:p>
                  </a:txBody>
                  <a:tcPr>
                    <a:noFill/>
                  </a:tcPr>
                </a:tc>
                <a:extLst>
                  <a:ext uri="{0D108BD9-81ED-4DB2-BD59-A6C34878D82A}">
                    <a16:rowId xmlns:a16="http://schemas.microsoft.com/office/drawing/2014/main" val="10000"/>
                  </a:ext>
                </a:extLst>
              </a:tr>
              <a:tr h="396240">
                <a:tc>
                  <a:txBody>
                    <a:bodyPr/>
                    <a:lstStyle/>
                    <a:p>
                      <a:r>
                        <a:rPr lang="en-US" sz="2400" dirty="0">
                          <a:solidFill>
                            <a:schemeClr val="tx1"/>
                          </a:solidFill>
                        </a:rPr>
                        <a:t>Illegal global</a:t>
                      </a:r>
                      <a:r>
                        <a:rPr lang="en-US" sz="2400" baseline="0" dirty="0">
                          <a:solidFill>
                            <a:schemeClr val="tx1"/>
                          </a:solidFill>
                        </a:rPr>
                        <a:t> address</a:t>
                      </a:r>
                      <a:endParaRPr lang="en-US" sz="2400" dirty="0">
                        <a:solidFill>
                          <a:schemeClr val="tx1"/>
                        </a:solidFill>
                      </a:endParaRPr>
                    </a:p>
                  </a:txBody>
                  <a:tcPr/>
                </a:tc>
                <a:extLst>
                  <a:ext uri="{0D108BD9-81ED-4DB2-BD59-A6C34878D82A}">
                    <a16:rowId xmlns:a16="http://schemas.microsoft.com/office/drawing/2014/main" val="10001"/>
                  </a:ext>
                </a:extLst>
              </a:tr>
              <a:tr h="396240">
                <a:tc>
                  <a:txBody>
                    <a:bodyPr/>
                    <a:lstStyle/>
                    <a:p>
                      <a:r>
                        <a:rPr lang="en-US" sz="2400" dirty="0">
                          <a:solidFill>
                            <a:schemeClr val="tx1"/>
                          </a:solidFill>
                        </a:rPr>
                        <a:t>Misaligned</a:t>
                      </a:r>
                      <a:r>
                        <a:rPr lang="en-US" sz="2400" baseline="0" dirty="0">
                          <a:solidFill>
                            <a:schemeClr val="tx1"/>
                          </a:solidFill>
                        </a:rPr>
                        <a:t> global address</a:t>
                      </a:r>
                      <a:endParaRPr lang="en-US" sz="2400" dirty="0">
                        <a:solidFill>
                          <a:schemeClr val="tx1"/>
                        </a:solidFill>
                      </a:endParaRPr>
                    </a:p>
                  </a:txBody>
                  <a:tcPr/>
                </a:tc>
                <a:extLst>
                  <a:ext uri="{0D108BD9-81ED-4DB2-BD59-A6C34878D82A}">
                    <a16:rowId xmlns:a16="http://schemas.microsoft.com/office/drawing/2014/main" val="10002"/>
                  </a:ext>
                </a:extLst>
              </a:tr>
              <a:tr h="396240">
                <a:tc>
                  <a:txBody>
                    <a:bodyPr/>
                    <a:lstStyle/>
                    <a:p>
                      <a:r>
                        <a:rPr lang="en-US" sz="2400" dirty="0">
                          <a:solidFill>
                            <a:schemeClr val="tx1"/>
                          </a:solidFill>
                        </a:rPr>
                        <a:t>Stack memory</a:t>
                      </a:r>
                      <a:r>
                        <a:rPr lang="en-US" sz="2400" baseline="0" dirty="0">
                          <a:solidFill>
                            <a:schemeClr val="tx1"/>
                          </a:solidFill>
                        </a:rPr>
                        <a:t> limit exceeded</a:t>
                      </a:r>
                      <a:endParaRPr lang="en-US" sz="2400" dirty="0">
                        <a:solidFill>
                          <a:schemeClr val="tx1"/>
                        </a:solidFill>
                      </a:endParaRPr>
                    </a:p>
                  </a:txBody>
                  <a:tcPr/>
                </a:tc>
                <a:extLst>
                  <a:ext uri="{0D108BD9-81ED-4DB2-BD59-A6C34878D82A}">
                    <a16:rowId xmlns:a16="http://schemas.microsoft.com/office/drawing/2014/main" val="10003"/>
                  </a:ext>
                </a:extLst>
              </a:tr>
              <a:tr h="396240">
                <a:tc>
                  <a:txBody>
                    <a:bodyPr/>
                    <a:lstStyle/>
                    <a:p>
                      <a:r>
                        <a:rPr lang="en-US" sz="2400" dirty="0">
                          <a:solidFill>
                            <a:schemeClr val="tx1"/>
                          </a:solidFill>
                        </a:rPr>
                        <a:t>Illegal shared/local</a:t>
                      </a:r>
                      <a:r>
                        <a:rPr lang="en-US" sz="2400" baseline="0" dirty="0">
                          <a:solidFill>
                            <a:schemeClr val="tx1"/>
                          </a:solidFill>
                        </a:rPr>
                        <a:t> address</a:t>
                      </a:r>
                      <a:endParaRPr lang="en-US" sz="2400" dirty="0">
                        <a:solidFill>
                          <a:schemeClr val="tx1"/>
                        </a:solidFill>
                      </a:endParaRPr>
                    </a:p>
                  </a:txBody>
                  <a:tcPr/>
                </a:tc>
                <a:extLst>
                  <a:ext uri="{0D108BD9-81ED-4DB2-BD59-A6C34878D82A}">
                    <a16:rowId xmlns:a16="http://schemas.microsoft.com/office/drawing/2014/main" val="10004"/>
                  </a:ext>
                </a:extLst>
              </a:tr>
              <a:tr h="396240">
                <a:tc>
                  <a:txBody>
                    <a:bodyPr/>
                    <a:lstStyle/>
                    <a:p>
                      <a:r>
                        <a:rPr lang="en-US" sz="2400" dirty="0">
                          <a:solidFill>
                            <a:schemeClr val="tx1"/>
                          </a:solidFill>
                        </a:rPr>
                        <a:t>Misaligned shared/local</a:t>
                      </a:r>
                      <a:r>
                        <a:rPr lang="en-US" sz="2400" baseline="0" dirty="0">
                          <a:solidFill>
                            <a:schemeClr val="tx1"/>
                          </a:solidFill>
                        </a:rPr>
                        <a:t> address</a:t>
                      </a:r>
                      <a:endParaRPr lang="en-US" sz="2400" dirty="0">
                        <a:solidFill>
                          <a:schemeClr val="tx1"/>
                        </a:solidFill>
                      </a:endParaRPr>
                    </a:p>
                  </a:txBody>
                  <a:tcPr/>
                </a:tc>
                <a:extLst>
                  <a:ext uri="{0D108BD9-81ED-4DB2-BD59-A6C34878D82A}">
                    <a16:rowId xmlns:a16="http://schemas.microsoft.com/office/drawing/2014/main" val="10005"/>
                  </a:ext>
                </a:extLst>
              </a:tr>
              <a:tr h="396240">
                <a:tc>
                  <a:txBody>
                    <a:bodyPr/>
                    <a:lstStyle/>
                    <a:p>
                      <a:r>
                        <a:rPr lang="en-US" sz="2400" dirty="0">
                          <a:solidFill>
                            <a:schemeClr val="tx1"/>
                          </a:solidFill>
                        </a:rPr>
                        <a:t>Instruction accessed wrong memory</a:t>
                      </a:r>
                    </a:p>
                  </a:txBody>
                  <a:tcPr/>
                </a:tc>
                <a:extLst>
                  <a:ext uri="{0D108BD9-81ED-4DB2-BD59-A6C34878D82A}">
                    <a16:rowId xmlns:a16="http://schemas.microsoft.com/office/drawing/2014/main" val="10006"/>
                  </a:ext>
                </a:extLst>
              </a:tr>
              <a:tr h="396240">
                <a:tc>
                  <a:txBody>
                    <a:bodyPr/>
                    <a:lstStyle/>
                    <a:p>
                      <a:r>
                        <a:rPr lang="en-US" sz="2400" dirty="0">
                          <a:solidFill>
                            <a:schemeClr val="tx1"/>
                          </a:solidFill>
                        </a:rPr>
                        <a:t>PC</a:t>
                      </a:r>
                      <a:r>
                        <a:rPr lang="en-US" sz="2400" baseline="0" dirty="0">
                          <a:solidFill>
                            <a:schemeClr val="tx1"/>
                          </a:solidFill>
                        </a:rPr>
                        <a:t> set to illegal value</a:t>
                      </a:r>
                      <a:endParaRPr lang="en-US" sz="2400" dirty="0">
                        <a:solidFill>
                          <a:schemeClr val="tx1"/>
                        </a:solidFill>
                      </a:endParaRPr>
                    </a:p>
                  </a:txBody>
                  <a:tcPr/>
                </a:tc>
                <a:extLst>
                  <a:ext uri="{0D108BD9-81ED-4DB2-BD59-A6C34878D82A}">
                    <a16:rowId xmlns:a16="http://schemas.microsoft.com/office/drawing/2014/main" val="10007"/>
                  </a:ext>
                </a:extLst>
              </a:tr>
              <a:tr h="396240">
                <a:tc>
                  <a:txBody>
                    <a:bodyPr/>
                    <a:lstStyle/>
                    <a:p>
                      <a:r>
                        <a:rPr lang="en-US" sz="2400" dirty="0">
                          <a:solidFill>
                            <a:schemeClr val="tx1"/>
                          </a:solidFill>
                        </a:rPr>
                        <a:t>Illegal instruction</a:t>
                      </a:r>
                      <a:r>
                        <a:rPr lang="en-US" sz="2400" baseline="0" dirty="0">
                          <a:solidFill>
                            <a:schemeClr val="tx1"/>
                          </a:solidFill>
                        </a:rPr>
                        <a:t> encountered</a:t>
                      </a:r>
                      <a:endParaRPr lang="en-US" sz="2400" dirty="0">
                        <a:solidFill>
                          <a:schemeClr val="tx1"/>
                        </a:solidFill>
                      </a:endParaRPr>
                    </a:p>
                  </a:txBody>
                  <a:tcPr/>
                </a:tc>
                <a:extLst>
                  <a:ext uri="{0D108BD9-81ED-4DB2-BD59-A6C34878D82A}">
                    <a16:rowId xmlns:a16="http://schemas.microsoft.com/office/drawing/2014/main" val="10008"/>
                  </a:ext>
                </a:extLst>
              </a:tr>
              <a:tr h="396240">
                <a:tc>
                  <a:txBody>
                    <a:bodyPr/>
                    <a:lstStyle/>
                    <a:p>
                      <a:r>
                        <a:rPr lang="en-US" sz="2400" dirty="0">
                          <a:solidFill>
                            <a:schemeClr val="tx1"/>
                          </a:solidFill>
                        </a:rPr>
                        <a:t>Illegal global address </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0691277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cuda-memcheck</a:t>
            </a:r>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563880" y="1459606"/>
            <a:ext cx="8229600" cy="5062537"/>
          </a:xfrm>
        </p:spPr>
        <p:txBody>
          <a:bodyPr/>
          <a:lstStyle/>
          <a:p>
            <a:r>
              <a:rPr lang="en-US" dirty="0"/>
              <a:t>Integrated in </a:t>
            </a:r>
            <a:r>
              <a:rPr lang="en-US" b="1" dirty="0" err="1">
                <a:latin typeface="Courier New" pitchFamily="49" charset="0"/>
                <a:cs typeface="Courier New" pitchFamily="49" charset="0"/>
              </a:rPr>
              <a:t>cuda-gdb</a:t>
            </a:r>
            <a:endParaRPr lang="en-US" b="1" dirty="0">
              <a:latin typeface="Courier New" pitchFamily="49" charset="0"/>
              <a:cs typeface="Courier New" pitchFamily="49" charset="0"/>
            </a:endParaRPr>
          </a:p>
          <a:p>
            <a:pPr lvl="1"/>
            <a:r>
              <a:rPr lang="en-US" dirty="0"/>
              <a:t>More precise errors when used from within </a:t>
            </a:r>
            <a:r>
              <a:rPr lang="en-US" b="1" dirty="0" err="1">
                <a:latin typeface="Courier New" pitchFamily="49" charset="0"/>
                <a:cs typeface="Courier New" pitchFamily="49" charset="0"/>
              </a:rPr>
              <a:t>cuda-gdb</a:t>
            </a:r>
            <a:endParaRPr lang="en-US" b="1" dirty="0">
              <a:latin typeface="Courier New" pitchFamily="49" charset="0"/>
              <a:cs typeface="Courier New" pitchFamily="49" charset="0"/>
            </a:endParaRPr>
          </a:p>
          <a:p>
            <a:pPr lvl="1"/>
            <a:r>
              <a:rPr lang="en-US" dirty="0"/>
              <a:t>Must be activated before the application is launched</a:t>
            </a:r>
          </a:p>
          <a:p>
            <a:pPr lvl="1"/>
            <a:endParaRPr lang="en-US" dirty="0"/>
          </a:p>
          <a:p>
            <a:pPr lvl="1"/>
            <a:endParaRPr lang="en-US" dirty="0"/>
          </a:p>
          <a:p>
            <a:pPr lvl="1"/>
            <a:endParaRPr lang="en-US" dirty="0"/>
          </a:p>
          <a:p>
            <a:pPr lvl="1"/>
            <a:endParaRPr lang="en-US" dirty="0"/>
          </a:p>
          <a:p>
            <a:pPr lvl="1"/>
            <a:r>
              <a:rPr lang="en-US" dirty="0"/>
              <a:t>What does it mean “more precise”?</a:t>
            </a:r>
          </a:p>
          <a:p>
            <a:pPr lvl="2"/>
            <a:r>
              <a:rPr lang="en-US" sz="2000" dirty="0"/>
              <a:t>Precise</a:t>
            </a:r>
          </a:p>
          <a:p>
            <a:pPr lvl="3"/>
            <a:r>
              <a:rPr lang="en-US" dirty="0"/>
              <a:t>Exact thread </a:t>
            </a:r>
            <a:r>
              <a:rPr lang="en-US" dirty="0" err="1"/>
              <a:t>idx</a:t>
            </a:r>
            <a:endParaRPr lang="en-US" dirty="0"/>
          </a:p>
          <a:p>
            <a:pPr lvl="3"/>
            <a:r>
              <a:rPr lang="en-US" dirty="0"/>
              <a:t>Exact PC</a:t>
            </a:r>
          </a:p>
          <a:p>
            <a:pPr lvl="2"/>
            <a:r>
              <a:rPr lang="en-US" sz="2000" dirty="0"/>
              <a:t>Not precise</a:t>
            </a:r>
          </a:p>
          <a:p>
            <a:pPr lvl="3"/>
            <a:r>
              <a:rPr lang="en-US" dirty="0"/>
              <a:t>A group of threads or blocks</a:t>
            </a:r>
          </a:p>
          <a:p>
            <a:pPr lvl="3"/>
            <a:r>
              <a:rPr lang="en-US" dirty="0"/>
              <a:t>The PC is several instructions after the offending load/store</a:t>
            </a:r>
          </a:p>
        </p:txBody>
      </p:sp>
      <p:sp>
        <p:nvSpPr>
          <p:cNvPr id="4" name="TextBox 3"/>
          <p:cNvSpPr txBox="1"/>
          <p:nvPr/>
        </p:nvSpPr>
        <p:spPr>
          <a:xfrm>
            <a:off x="3458634" y="2720427"/>
            <a:ext cx="4656666" cy="400110"/>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set cuda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memcheck</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on</a:t>
            </a:r>
          </a:p>
        </p:txBody>
      </p:sp>
    </p:spTree>
    <p:extLst>
      <p:ext uri="{BB962C8B-B14F-4D97-AF65-F5344CB8AC3E}">
        <p14:creationId xmlns:p14="http://schemas.microsoft.com/office/powerpoint/2010/main" val="421878191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9864A-9B23-46CB-8BE1-CDB9CDC4D262}"/>
              </a:ext>
            </a:extLst>
          </p:cNvPr>
          <p:cNvSpPr>
            <a:spLocks noGrp="1"/>
          </p:cNvSpPr>
          <p:nvPr>
            <p:ph type="title"/>
          </p:nvPr>
        </p:nvSpPr>
        <p:spPr/>
        <p:txBody>
          <a:bodyPr/>
          <a:lstStyle/>
          <a:p>
            <a:r>
              <a:rPr lang="en-US" dirty="0"/>
              <a:t>See </a:t>
            </a:r>
            <a:r>
              <a:rPr lang="en-US" dirty="0" err="1"/>
              <a:t>cuda-memcheck</a:t>
            </a:r>
            <a:r>
              <a:rPr lang="en-US" dirty="0"/>
              <a:t> at work…</a:t>
            </a:r>
          </a:p>
        </p:txBody>
      </p:sp>
      <p:sp>
        <p:nvSpPr>
          <p:cNvPr id="5" name="Content Placeholder 4">
            <a:extLst>
              <a:ext uri="{FF2B5EF4-FFF2-40B4-BE49-F238E27FC236}">
                <a16:creationId xmlns:a16="http://schemas.microsoft.com/office/drawing/2014/main" id="{50ED6C79-E77A-4206-B467-10738658086F}"/>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See this </a:t>
            </a:r>
            <a:r>
              <a:rPr lang="en-US" dirty="0">
                <a:hlinkClick r:id="rId2"/>
              </a:rPr>
              <a:t>stackoverflow</a:t>
            </a:r>
            <a:r>
              <a:rPr lang="en-US" dirty="0"/>
              <a:t> post</a:t>
            </a:r>
          </a:p>
        </p:txBody>
      </p:sp>
      <p:sp>
        <p:nvSpPr>
          <p:cNvPr id="3" name="Slide Number Placeholder 2">
            <a:extLst>
              <a:ext uri="{FF2B5EF4-FFF2-40B4-BE49-F238E27FC236}">
                <a16:creationId xmlns:a16="http://schemas.microsoft.com/office/drawing/2014/main" id="{1429C7F5-6599-4E24-B807-00D60596BA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177523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a:t>Example</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9E9286-6540-4FBD-9D9F-FC3F966CF6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p:cNvSpPr txBox="1"/>
          <p:nvPr/>
        </p:nvSpPr>
        <p:spPr>
          <a:xfrm>
            <a:off x="1905000" y="2201630"/>
            <a:ext cx="8476342" cy="3208571"/>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set cuda </a:t>
            </a:r>
            <a:r>
              <a:rPr kumimoji="0" lang="en-US" sz="18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memcheck</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on</a:t>
            </a:r>
            <a:b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endPar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endParaRPr>
          </a:p>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run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a:t>
            </a: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Launch of CUDA Kernel 0 (applyStencil1D) on Device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Program received signal CUDA_EXCEPTION_1, Lane Illegal Address.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applyStencil1D&lt;&lt;&lt;(32768,1,1),(512,1,1)&gt;&gt;&gt; at </a:t>
            </a:r>
            <a:r>
              <a:rPr kumimoji="0" lang="en-US" sz="1800" b="0" i="0" u="none" strike="noStrike" kern="1200" cap="none" spc="0" normalizeH="0" baseline="0" noProof="0" dirty="0">
                <a:ln>
                  <a:noFill/>
                </a:ln>
                <a:solidFill>
                  <a:srgbClr val="FFFF00"/>
                </a:solidFill>
                <a:effectLst/>
                <a:uLnTx/>
                <a:uFillTx/>
                <a:latin typeface="Consolas" pitchFamily="49" charset="0"/>
                <a:ea typeface="+mn-ea"/>
                <a:cs typeface="Consolas" pitchFamily="49" charset="0"/>
              </a:rPr>
              <a:t>stencil1d.cu:60</a:t>
            </a:r>
            <a:br>
              <a:rPr kumimoji="0" lang="en-US" sz="1800" b="0" i="0" u="none" strike="noStrike" kern="1200" cap="none" spc="0" normalizeH="0" baseline="0" noProof="0" dirty="0">
                <a:ln>
                  <a:noFill/>
                </a:ln>
                <a:solidFill>
                  <a:srgbClr val="FFFF00"/>
                </a:solidFill>
                <a:effectLst/>
                <a:uLnTx/>
                <a:uFillTx/>
                <a:latin typeface="Consolas" pitchFamily="49" charset="0"/>
                <a:ea typeface="+mn-ea"/>
                <a:cs typeface="Consolas" pitchFamily="49" charset="0"/>
              </a:rPr>
            </a:br>
            <a:endPar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endParaRPr>
          </a:p>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info line stencil1d.cu:60</a:t>
            </a:r>
            <a:b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srgbClr val="E7E6E6"/>
                </a:solidFill>
                <a:effectLst/>
                <a:uLnTx/>
                <a:uFillTx/>
                <a:latin typeface="Consolas" pitchFamily="49" charset="0"/>
                <a:ea typeface="Tahoma" pitchFamily="34" charset="0"/>
                <a:cs typeface="Consolas" pitchFamily="49" charset="0"/>
              </a:rPr>
              <a:t>out[ i ] += weights[ j + RADIUS ] * in[ i + j ];</a:t>
            </a:r>
          </a:p>
          <a:p>
            <a:pPr marL="0" marR="0" lvl="0" indent="0" algn="l" defTabSz="914400" rtl="0" eaLnBrk="0" fontAlgn="auto" latinLnBrk="0" hangingPunct="0">
              <a:lnSpc>
                <a:spcPct val="100000"/>
              </a:lnSpc>
              <a:spcBef>
                <a:spcPts val="600"/>
              </a:spcBef>
              <a:spcAft>
                <a:spcPts val="300"/>
              </a:spcAft>
              <a:buClrTx/>
              <a:buSzTx/>
              <a:buFontTx/>
              <a:buNone/>
              <a:tabLst/>
              <a:defRPr/>
            </a:pPr>
            <a:endParaRPr kumimoji="0" lang="en-US" sz="1800" b="0" i="0" u="none" strike="noStrike" kern="1200" cap="none" spc="0" normalizeH="0" baseline="0" noProof="0" dirty="0">
              <a:ln>
                <a:noFill/>
              </a:ln>
              <a:solidFill>
                <a:srgbClr val="FFFF00"/>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422689257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9823" y="3545580"/>
            <a:ext cx="6216378" cy="752100"/>
          </a:xfrm>
        </p:spPr>
        <p:txBody>
          <a:bodyPr/>
          <a:lstStyle/>
          <a:p>
            <a:r>
              <a:rPr lang="en-US" dirty="0"/>
              <a:t>Tips &amp; Miscellaneous Notes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65857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a:t>
            </a:r>
          </a:p>
        </p:txBody>
      </p:sp>
      <p:sp>
        <p:nvSpPr>
          <p:cNvPr id="3" name="Content Placeholder 2"/>
          <p:cNvSpPr>
            <a:spLocks noGrp="1"/>
          </p:cNvSpPr>
          <p:nvPr>
            <p:ph idx="1"/>
          </p:nvPr>
        </p:nvSpPr>
        <p:spPr/>
        <p:txBody>
          <a:bodyPr/>
          <a:lstStyle/>
          <a:p>
            <a:pPr marL="514350" indent="-514350">
              <a:buFont typeface="+mj-lt"/>
              <a:buAutoNum type="arabicPeriod"/>
            </a:pPr>
            <a:r>
              <a:rPr lang="en-US" dirty="0"/>
              <a:t>Determine scope of the bug</a:t>
            </a:r>
          </a:p>
          <a:p>
            <a:pPr marL="1025525" lvl="1" indent="-514350"/>
            <a:r>
              <a:rPr lang="en-US" dirty="0"/>
              <a:t>Incorrect result</a:t>
            </a:r>
          </a:p>
          <a:p>
            <a:pPr marL="1025525" lvl="1" indent="-514350"/>
            <a:r>
              <a:rPr lang="en-US" dirty="0"/>
              <a:t>Unspecified Launch Failure (ULF)</a:t>
            </a:r>
          </a:p>
          <a:p>
            <a:pPr marL="1025525" lvl="1" indent="-514350"/>
            <a:r>
              <a:rPr lang="en-US" dirty="0"/>
              <a:t>Crash</a:t>
            </a:r>
          </a:p>
          <a:p>
            <a:pPr marL="1025525" lvl="1" indent="-514350"/>
            <a:r>
              <a:rPr lang="en-US" dirty="0"/>
              <a:t>Hang</a:t>
            </a:r>
          </a:p>
          <a:p>
            <a:pPr marL="1025525" lvl="1" indent="-514350"/>
            <a:r>
              <a:rPr lang="en-US" dirty="0"/>
              <a:t>Slow execution</a:t>
            </a:r>
          </a:p>
          <a:p>
            <a:pPr marL="514350" indent="-514350">
              <a:buFont typeface="+mj-lt"/>
              <a:buAutoNum type="arabicPeriod"/>
            </a:pPr>
            <a:endParaRPr lang="en-US" dirty="0"/>
          </a:p>
          <a:p>
            <a:pPr marL="514350" indent="-514350">
              <a:buFont typeface="+mj-lt"/>
              <a:buAutoNum type="arabicPeriod"/>
            </a:pPr>
            <a:r>
              <a:rPr lang="en-US" dirty="0"/>
              <a:t>Reproduce with a debug build</a:t>
            </a:r>
          </a:p>
          <a:p>
            <a:pPr marL="1025525" lvl="1" indent="-514350"/>
            <a:r>
              <a:rPr lang="en-US" dirty="0"/>
              <a:t>Compile your app with –g –G</a:t>
            </a:r>
          </a:p>
          <a:p>
            <a:pPr marL="1025525" lvl="1" indent="-514350"/>
            <a:r>
              <a:rPr lang="en-US" dirty="0"/>
              <a:t>Rerun, hopefully you can reproduce problem in debug model</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595517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a:t>
            </a:r>
          </a:p>
        </p:txBody>
      </p:sp>
      <p:sp>
        <p:nvSpPr>
          <p:cNvPr id="3" name="Content Placeholder 2"/>
          <p:cNvSpPr>
            <a:spLocks noGrp="1"/>
          </p:cNvSpPr>
          <p:nvPr>
            <p:ph idx="1"/>
          </p:nvPr>
        </p:nvSpPr>
        <p:spPr/>
        <p:txBody>
          <a:bodyPr/>
          <a:lstStyle/>
          <a:p>
            <a:pPr marL="514350" indent="-514350">
              <a:buFont typeface="+mj-lt"/>
              <a:buAutoNum type="arabicPeriod" startAt="3"/>
            </a:pPr>
            <a:endParaRPr lang="en-US" dirty="0"/>
          </a:p>
          <a:p>
            <a:pPr marL="514350" indent="-514350">
              <a:buFont typeface="+mj-lt"/>
              <a:buAutoNum type="arabicPeriod" startAt="3"/>
            </a:pPr>
            <a:r>
              <a:rPr lang="en-US" dirty="0"/>
              <a:t>Correctness Issues</a:t>
            </a:r>
          </a:p>
          <a:p>
            <a:pPr marL="1025525" lvl="1" indent="-514350">
              <a:buClr>
                <a:srgbClr val="669999"/>
              </a:buClr>
            </a:pPr>
            <a:r>
              <a:rPr lang="en-US" dirty="0">
                <a:solidFill>
                  <a:srgbClr val="000000"/>
                </a:solidFill>
              </a:rPr>
              <a:t>First throw </a:t>
            </a:r>
            <a:r>
              <a:rPr lang="en-US" b="1" dirty="0" err="1">
                <a:solidFill>
                  <a:srgbClr val="000000"/>
                </a:solidFill>
                <a:latin typeface="Courier New" pitchFamily="49" charset="0"/>
                <a:cs typeface="Courier New" pitchFamily="49" charset="0"/>
              </a:rPr>
              <a:t>cuda-memcheck</a:t>
            </a:r>
            <a:r>
              <a:rPr lang="en-US" dirty="0">
                <a:solidFill>
                  <a:srgbClr val="000000"/>
                </a:solidFill>
              </a:rPr>
              <a:t> at it in stand-alone</a:t>
            </a:r>
          </a:p>
          <a:p>
            <a:pPr marL="1025525" lvl="1" indent="-514350">
              <a:buClr>
                <a:srgbClr val="669999"/>
              </a:buClr>
            </a:pPr>
            <a:r>
              <a:rPr lang="en-US" dirty="0">
                <a:solidFill>
                  <a:srgbClr val="000000"/>
                </a:solidFill>
              </a:rPr>
              <a:t>Then </a:t>
            </a:r>
            <a:r>
              <a:rPr lang="en-US" b="1" dirty="0" err="1">
                <a:solidFill>
                  <a:srgbClr val="000000"/>
                </a:solidFill>
                <a:latin typeface="Courier New" pitchFamily="49" charset="0"/>
                <a:cs typeface="Courier New" pitchFamily="49" charset="0"/>
              </a:rPr>
              <a:t>cuda-gdb</a:t>
            </a:r>
            <a:r>
              <a:rPr lang="en-US" dirty="0">
                <a:solidFill>
                  <a:srgbClr val="000000"/>
                </a:solidFill>
              </a:rPr>
              <a:t> and </a:t>
            </a:r>
            <a:r>
              <a:rPr lang="en-US" b="1" dirty="0" err="1">
                <a:solidFill>
                  <a:srgbClr val="000000"/>
                </a:solidFill>
                <a:latin typeface="Courier New" pitchFamily="49" charset="0"/>
                <a:cs typeface="Courier New" pitchFamily="49" charset="0"/>
              </a:rPr>
              <a:t>memcheck</a:t>
            </a:r>
            <a:r>
              <a:rPr lang="en-US" b="1" dirty="0">
                <a:solidFill>
                  <a:srgbClr val="000000"/>
                </a:solidFill>
                <a:latin typeface="Courier New" pitchFamily="49" charset="0"/>
                <a:cs typeface="Courier New" pitchFamily="49" charset="0"/>
              </a:rPr>
              <a:t> </a:t>
            </a:r>
            <a:r>
              <a:rPr lang="en-US" dirty="0">
                <a:solidFill>
                  <a:srgbClr val="000000"/>
                </a:solidFill>
              </a:rPr>
              <a:t>if needed</a:t>
            </a:r>
          </a:p>
          <a:p>
            <a:pPr marL="1025525" lvl="1" indent="-514350">
              <a:buClr>
                <a:srgbClr val="669999"/>
              </a:buClr>
            </a:pPr>
            <a:r>
              <a:rPr lang="en-US" b="1" dirty="0" err="1">
                <a:solidFill>
                  <a:srgbClr val="000000"/>
                </a:solidFill>
                <a:latin typeface="Courier New" pitchFamily="49" charset="0"/>
                <a:cs typeface="Courier New" pitchFamily="49" charset="0"/>
              </a:rPr>
              <a:t>printf</a:t>
            </a:r>
            <a:r>
              <a:rPr lang="en-US" dirty="0">
                <a:solidFill>
                  <a:srgbClr val="000000"/>
                </a:solidFill>
              </a:rPr>
              <a:t> is also an option, but not recommended</a:t>
            </a:r>
          </a:p>
          <a:p>
            <a:pPr marL="0" indent="0">
              <a:buNone/>
            </a:pPr>
            <a:endParaRPr lang="en-US" dirty="0"/>
          </a:p>
          <a:p>
            <a:pPr marL="514350" indent="-514350">
              <a:buFont typeface="+mj-lt"/>
              <a:buAutoNum type="arabicPeriod" startAt="4"/>
            </a:pPr>
            <a:r>
              <a:rPr lang="en-US" dirty="0"/>
              <a:t>Performance Issues (once no bugs evident)</a:t>
            </a:r>
          </a:p>
          <a:p>
            <a:pPr marL="1025525" lvl="1" indent="-514350">
              <a:buClr>
                <a:srgbClr val="669999"/>
              </a:buClr>
            </a:pPr>
            <a:r>
              <a:rPr lang="en-US" dirty="0">
                <a:solidFill>
                  <a:srgbClr val="000000"/>
                </a:solidFill>
              </a:rPr>
              <a:t>Use a profiler (discussed later)</a:t>
            </a:r>
          </a:p>
          <a:p>
            <a:pPr marL="1025525" lvl="1" indent="-514350">
              <a:buClr>
                <a:srgbClr val="669999"/>
              </a:buClr>
            </a:pPr>
            <a:r>
              <a:rPr lang="en-US" dirty="0">
                <a:solidFill>
                  <a:srgbClr val="000000"/>
                </a:solidFill>
              </a:rPr>
              <a:t>Change the code, might have to go back to Step 1. above…</a:t>
            </a:r>
          </a:p>
          <a:p>
            <a:pPr marL="863600" lvl="1" indent="-514350">
              <a:buFont typeface="+mj-lt"/>
              <a:buAutoNum type="arabicPeriod" startAt="4"/>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715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a:t>
            </a:r>
          </a:p>
        </p:txBody>
      </p:sp>
      <p:sp>
        <p:nvSpPr>
          <p:cNvPr id="3" name="Content Placeholder 2"/>
          <p:cNvSpPr>
            <a:spLocks noGrp="1"/>
          </p:cNvSpPr>
          <p:nvPr>
            <p:ph idx="1"/>
          </p:nvPr>
        </p:nvSpPr>
        <p:spPr/>
        <p:txBody>
          <a:bodyPr/>
          <a:lstStyle/>
          <a:p>
            <a:endParaRPr lang="en-US" dirty="0"/>
          </a:p>
          <a:p>
            <a:r>
              <a:rPr lang="en-US" u="sng" dirty="0"/>
              <a:t>Always check the return code of the CUDA API routines!</a:t>
            </a:r>
          </a:p>
          <a:p>
            <a:endParaRPr lang="en-US" dirty="0"/>
          </a:p>
          <a:p>
            <a:endParaRPr lang="en-US" dirty="0"/>
          </a:p>
          <a:p>
            <a:r>
              <a:rPr lang="en-US" dirty="0"/>
              <a:t>If you use </a:t>
            </a:r>
            <a:r>
              <a:rPr lang="en-US" b="1" dirty="0" err="1">
                <a:latin typeface="Consolas" pitchFamily="49" charset="0"/>
                <a:cs typeface="Consolas" pitchFamily="49" charset="0"/>
              </a:rPr>
              <a:t>printf</a:t>
            </a:r>
            <a:r>
              <a:rPr lang="en-US" dirty="0"/>
              <a:t> from the device code…</a:t>
            </a:r>
          </a:p>
          <a:p>
            <a:pPr lvl="1"/>
            <a:r>
              <a:rPr lang="en-US" dirty="0"/>
              <a:t>Make sure to synchronize so that buffers are flushed</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419856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a:t>
            </a:r>
          </a:p>
        </p:txBody>
      </p:sp>
      <p:sp>
        <p:nvSpPr>
          <p:cNvPr id="3" name="Content Placeholder 2"/>
          <p:cNvSpPr>
            <a:spLocks noGrp="1"/>
          </p:cNvSpPr>
          <p:nvPr>
            <p:ph idx="1"/>
          </p:nvPr>
        </p:nvSpPr>
        <p:spPr/>
        <p:txBody>
          <a:bodyPr/>
          <a:lstStyle/>
          <a:p>
            <a:endParaRPr lang="en-US" dirty="0"/>
          </a:p>
          <a:p>
            <a:r>
              <a:rPr lang="en-US" dirty="0"/>
              <a:t>To hide devices, launch the application with</a:t>
            </a:r>
          </a:p>
          <a:p>
            <a:pPr marL="0" indent="0" algn="ctr">
              <a:buNone/>
            </a:pPr>
            <a:r>
              <a:rPr lang="en-US" sz="1600" b="1" dirty="0">
                <a:solidFill>
                  <a:srgbClr val="0000FF"/>
                </a:solidFill>
                <a:latin typeface="Courier New" pitchFamily="49" charset="0"/>
                <a:cs typeface="Courier New" pitchFamily="49" charset="0"/>
              </a:rPr>
              <a:t>CUDA_VISIBLE_DEVICES=0,3</a:t>
            </a:r>
          </a:p>
          <a:p>
            <a:pPr marL="0" indent="0">
              <a:buNone/>
            </a:pPr>
            <a:r>
              <a:rPr lang="en-US" dirty="0"/>
              <a:t>     where the numbers are device indexes.</a:t>
            </a:r>
          </a:p>
          <a:p>
            <a:pPr marL="0" indent="0">
              <a:buNone/>
            </a:pPr>
            <a:endParaRPr lang="en-US" dirty="0"/>
          </a:p>
          <a:p>
            <a:pPr marL="0" indent="0">
              <a:buNone/>
            </a:pPr>
            <a:endParaRPr lang="en-US" dirty="0"/>
          </a:p>
          <a:p>
            <a:pPr marL="0" indent="0">
              <a:buNone/>
            </a:pPr>
            <a:endParaRPr lang="en-US" dirty="0"/>
          </a:p>
          <a:p>
            <a:r>
              <a:rPr lang="en-US" dirty="0"/>
              <a:t>To increase determinism, launch the kernels synchronously:</a:t>
            </a:r>
          </a:p>
          <a:p>
            <a:pPr marL="0" indent="0" algn="ctr">
              <a:buNone/>
            </a:pPr>
            <a:r>
              <a:rPr lang="en-US" sz="1600" b="1" dirty="0">
                <a:solidFill>
                  <a:srgbClr val="0000FF"/>
                </a:solidFill>
                <a:latin typeface="Courier New" pitchFamily="49" charset="0"/>
                <a:cs typeface="Courier New" pitchFamily="49" charset="0"/>
              </a:rPr>
              <a:t>CUDA_LAUNCH_BLOCKING=1</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847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7344" y="6575370"/>
            <a:ext cx="1447800"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[Patterson, 4</a:t>
            </a:r>
            <a:r>
              <a:rPr kumimoji="0" lang="en-US" sz="800" b="0" i="0" u="none" strike="noStrike" kern="1200" cap="none" spc="0" normalizeH="0" baseline="30000" noProof="0" dirty="0">
                <a:ln>
                  <a:noFill/>
                </a:ln>
                <a:solidFill>
                  <a:prstClr val="black"/>
                </a:solidFill>
                <a:effectLst/>
                <a:uLnTx/>
                <a:uFillTx/>
                <a:latin typeface="Calibri Light" panose="020F0302020204030204"/>
                <a:ea typeface="+mn-ea"/>
                <a:cs typeface="+mn-cs"/>
              </a:rPr>
              <a:t>th</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 edition]</a:t>
            </a:r>
            <a:r>
              <a:rPr kumimoji="0" lang="en-US" sz="800" b="0" i="0" u="none" strike="noStrike" kern="1200" cap="none" spc="0" normalizeH="0" baseline="0" noProof="0" dirty="0">
                <a:ln>
                  <a:noFill/>
                </a:ln>
                <a:solidFill>
                  <a:prstClr val="black"/>
                </a:solidFill>
                <a:effectLst/>
                <a:uLnTx/>
                <a:uFillTx/>
                <a:latin typeface="Times New Roman" pitchFamily="18" charset="0"/>
                <a:ea typeface="+mn-ea"/>
                <a:cs typeface="+mn-cs"/>
              </a:rPr>
              <a:t>→</a:t>
            </a:r>
          </a:p>
        </p:txBody>
      </p:sp>
      <p:sp>
        <p:nvSpPr>
          <p:cNvPr id="2" name="Title 1"/>
          <p:cNvSpPr>
            <a:spLocks noGrp="1"/>
          </p:cNvSpPr>
          <p:nvPr>
            <p:ph type="title"/>
          </p:nvPr>
        </p:nvSpPr>
        <p:spPr/>
        <p:txBody>
          <a:bodyPr/>
          <a:lstStyle/>
          <a:p>
            <a:r>
              <a:rPr lang="en-US" dirty="0"/>
              <a:t>The CPU Performance Equation</a:t>
            </a:r>
          </a:p>
        </p:txBody>
      </p:sp>
      <p:sp>
        <p:nvSpPr>
          <p:cNvPr id="3" name="Content Placeholder 2"/>
          <p:cNvSpPr>
            <a:spLocks noGrp="1"/>
          </p:cNvSpPr>
          <p:nvPr>
            <p:ph idx="1"/>
          </p:nvPr>
        </p:nvSpPr>
        <p:spPr/>
        <p:txBody>
          <a:bodyPr/>
          <a:lstStyle/>
          <a:p>
            <a:r>
              <a:rPr lang="en-US" sz="2000" dirty="0"/>
              <a:t>Three ingredients control the amount of time for execution of a program:</a:t>
            </a:r>
          </a:p>
          <a:p>
            <a:pPr lvl="1"/>
            <a:r>
              <a:rPr lang="en-US" sz="1800" dirty="0"/>
              <a:t>Number of instructions that your program has (Instruction Count)</a:t>
            </a:r>
          </a:p>
          <a:p>
            <a:pPr lvl="1"/>
            <a:r>
              <a:rPr lang="en-US" sz="1800" u="sng" dirty="0"/>
              <a:t>Average</a:t>
            </a:r>
            <a:r>
              <a:rPr lang="en-US" sz="1800" dirty="0"/>
              <a:t> number of “clock-cycles per instructions” (CPI)</a:t>
            </a:r>
          </a:p>
          <a:p>
            <a:pPr lvl="1"/>
            <a:r>
              <a:rPr lang="en-US" sz="1800" dirty="0"/>
              <a:t>Clock Cycle Time</a:t>
            </a:r>
          </a:p>
          <a:p>
            <a:endParaRPr lang="en-US" sz="2000" dirty="0"/>
          </a:p>
          <a:p>
            <a:r>
              <a:rPr lang="en-US" sz="2000" dirty="0"/>
              <a:t>The CPU Performance Equation reads:</a:t>
            </a:r>
            <a:br>
              <a:rPr lang="en-US" sz="2000" dirty="0"/>
            </a:br>
            <a:br>
              <a:rPr lang="en-US" sz="2000" dirty="0"/>
            </a:br>
            <a:endParaRPr lang="en-US" sz="2000" dirty="0"/>
          </a:p>
          <a:p>
            <a:r>
              <a:rPr lang="en-US" sz="2000" dirty="0"/>
              <a:t>Alternatively, using the clock rate:</a:t>
            </a:r>
          </a:p>
          <a:p>
            <a:pPr>
              <a:tabLst>
                <a:tab pos="461963" algn="l"/>
              </a:tabLst>
            </a:pPr>
            <a:endParaRPr lang="en-US" sz="2000" dirty="0"/>
          </a:p>
          <a:p>
            <a:pPr>
              <a:tabLst>
                <a:tab pos="461963" algn="l"/>
              </a:tabLst>
            </a:pPr>
            <a:endParaRPr lang="en-US" sz="2000" dirty="0"/>
          </a:p>
          <a:p>
            <a:pPr>
              <a:tabLst>
                <a:tab pos="461963" algn="l"/>
              </a:tabLst>
            </a:pPr>
            <a:r>
              <a:rPr lang="en-US" sz="2000" dirty="0"/>
              <a:t>As repeatedly demonstrated in practice, reducing the </a:t>
            </a:r>
            <a:r>
              <a:rPr lang="en-US" sz="2000" dirty="0">
                <a:solidFill>
                  <a:srgbClr val="FFA54B"/>
                </a:solidFill>
              </a:rPr>
              <a:t>Instruction Count</a:t>
            </a:r>
            <a:r>
              <a:rPr lang="en-US" sz="2000" dirty="0"/>
              <a:t> (IC) often times leads to an increase in </a:t>
            </a:r>
            <a:r>
              <a:rPr lang="en-US" sz="2000" dirty="0">
                <a:solidFill>
                  <a:srgbClr val="0070C0"/>
                </a:solidFill>
              </a:rPr>
              <a:t>CPI</a:t>
            </a:r>
            <a:r>
              <a:rPr lang="en-US" sz="2000" dirty="0"/>
              <a:t>.  And the other way around.</a:t>
            </a:r>
          </a:p>
          <a:p>
            <a:pPr>
              <a:tabLst>
                <a:tab pos="461963" algn="l"/>
              </a:tabLst>
            </a:pPr>
            <a:endParaRPr lang="en-US" dirty="0"/>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 name="TextBox 3"/>
              <p:cNvSpPr txBox="1"/>
              <p:nvPr/>
            </p:nvSpPr>
            <p:spPr>
              <a:xfrm>
                <a:off x="4600895" y="4084968"/>
                <a:ext cx="5091137" cy="51860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𝐶𝑃𝑈</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𝐸𝑥𝑒𝑐𝑢𝑡𝑖𝑜𝑛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𝑇𝑖𝑚𝑒</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𝐼𝑛𝑠𝑡𝑟𝑢𝑐𝑡𝑖𝑜𝑛</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𝐶𝑜𝑢𝑛𝑡</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𝐶𝑃𝐼</m:t>
                          </m:r>
                        </m:num>
                        <m:den>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𝐶𝑙𝑜𝑐𝑘</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𝑅𝑎𝑡𝑒</m:t>
                          </m:r>
                        </m:den>
                      </m:f>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600895" y="4084968"/>
                <a:ext cx="5091137" cy="5186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81702" y="3257269"/>
                <a:ext cx="712297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𝐶𝑃𝑈</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𝐸𝑥𝑒𝑐𝑢𝑡𝑖𝑜𝑛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𝑇𝑖𝑚𝑒</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𝐼𝑛𝑠𝑡𝑟𝑢𝑐𝑡𝑖𝑜𝑛</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𝐶𝑜𝑢𝑛𝑡</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𝐶𝑃𝐼</m:t>
                    </m:r>
                    <m:r>
                      <a:rPr kumimoji="0" lang="en-U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𝐶𝑙𝑜𝑐𝑘</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𝐶𝑦𝑐𝑙𝑒</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𝑇𝑖𝑚𝑒</m:t>
                    </m:r>
                  </m:oMath>
                </a14:m>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681702" y="3257269"/>
                <a:ext cx="7122976" cy="276999"/>
              </a:xfrm>
              <a:prstGeom prst="rect">
                <a:avLst/>
              </a:prstGeom>
              <a:blipFill>
                <a:blip r:embed="rId4"/>
                <a:stretch>
                  <a:fillRect l="-1199" t="-2174" b="-32609"/>
                </a:stretch>
              </a:blipFill>
            </p:spPr>
            <p:txBody>
              <a:bodyPr/>
              <a:lstStyle/>
              <a:p>
                <a:r>
                  <a:rPr lang="en-US">
                    <a:noFill/>
                  </a:rPr>
                  <a:t> </a:t>
                </a:r>
              </a:p>
            </p:txBody>
          </p:sp>
        </mc:Fallback>
      </mc:AlternateContent>
    </p:spTree>
    <p:extLst>
      <p:ext uri="{BB962C8B-B14F-4D97-AF65-F5344CB8AC3E}">
        <p14:creationId xmlns:p14="http://schemas.microsoft.com/office/powerpoint/2010/main" val="106989319"/>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Profiling GPU CUDA code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58036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sz="3200" dirty="0"/>
              <a:t>Code Timing/Profiling</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2771" name="Content Placeholder 2"/>
          <p:cNvSpPr>
            <a:spLocks noGrp="1"/>
          </p:cNvSpPr>
          <p:nvPr>
            <p:ph idx="4294967295"/>
          </p:nvPr>
        </p:nvSpPr>
        <p:spPr>
          <a:xfrm>
            <a:off x="290623" y="1454888"/>
            <a:ext cx="11167544" cy="4953000"/>
          </a:xfrm>
        </p:spPr>
        <p:txBody>
          <a:bodyPr vert="horz" lIns="91440" tIns="45720" rIns="91440" bIns="45720" rtlCol="0" anchor="t">
            <a:normAutofit fontScale="92500" lnSpcReduction="10000"/>
          </a:bodyPr>
          <a:lstStyle/>
          <a:p>
            <a:pPr marL="0" indent="0">
              <a:buNone/>
            </a:pPr>
            <a:endParaRPr lang="en-US" sz="1800" dirty="0">
              <a:cs typeface="Calibri" panose="020F0502020204030204"/>
            </a:endParaRPr>
          </a:p>
          <a:p>
            <a:r>
              <a:rPr lang="en-US" sz="1800" dirty="0">
                <a:solidFill>
                  <a:srgbClr val="0070C0"/>
                </a:solidFill>
              </a:rPr>
              <a:t>Approach 1</a:t>
            </a:r>
            <a:r>
              <a:rPr lang="en-US" sz="1800" dirty="0"/>
              <a:t>: </a:t>
            </a:r>
            <a:r>
              <a:rPr lang="en-US" sz="1800" dirty="0" err="1"/>
              <a:t>Nsight</a:t>
            </a:r>
            <a:r>
              <a:rPr lang="en-US" sz="1800" dirty="0"/>
              <a:t> Compute</a:t>
            </a:r>
            <a:endParaRPr lang="en-US" sz="1800" b="1" dirty="0">
              <a:latin typeface="Courier New"/>
              <a:cs typeface="Courier New" panose="02070309020205020404" pitchFamily="49" charset="0"/>
            </a:endParaRPr>
          </a:p>
          <a:p>
            <a:pPr lvl="1"/>
            <a:r>
              <a:rPr lang="en-US" sz="1800" dirty="0"/>
              <a:t>Collect timeline of GPU (and some CPU) activities</a:t>
            </a:r>
            <a:endParaRPr lang="en-US" dirty="0"/>
          </a:p>
          <a:p>
            <a:pPr lvl="1"/>
            <a:r>
              <a:rPr lang="en-US" sz="1800" dirty="0"/>
              <a:t>Headless profile collection</a:t>
            </a:r>
            <a:endParaRPr lang="en-US" dirty="0"/>
          </a:p>
          <a:p>
            <a:pPr lvl="2"/>
            <a:r>
              <a:rPr lang="en-US" sz="1600" dirty="0"/>
              <a:t>Use </a:t>
            </a:r>
            <a:r>
              <a:rPr lang="en-US" sz="1600" b="1" dirty="0" err="1">
                <a:latin typeface="Courier New"/>
                <a:cs typeface="Courier New"/>
              </a:rPr>
              <a:t>ncu</a:t>
            </a:r>
            <a:r>
              <a:rPr lang="en-US" sz="1600" b="1" dirty="0">
                <a:latin typeface="Calibri"/>
                <a:cs typeface="Courier New"/>
              </a:rPr>
              <a:t> </a:t>
            </a:r>
            <a:r>
              <a:rPr lang="en-US" sz="1600" dirty="0">
                <a:latin typeface="Calibri"/>
                <a:cs typeface="Calibri"/>
              </a:rPr>
              <a:t>on</a:t>
            </a:r>
            <a:r>
              <a:rPr lang="en-US" sz="1600" dirty="0"/>
              <a:t> headless node to collect data</a:t>
            </a:r>
            <a:endParaRPr lang="en-US" sz="1600" dirty="0">
              <a:cs typeface="Calibri"/>
            </a:endParaRPr>
          </a:p>
          <a:p>
            <a:pPr lvl="2"/>
            <a:r>
              <a:rPr lang="en-US" sz="1600" dirty="0"/>
              <a:t>Visualize timeline with Visual Profiler (see below)</a:t>
            </a:r>
            <a:endParaRPr lang="en-US" sz="1600" b="1" dirty="0">
              <a:latin typeface="Courier New" panose="02070309020205020404" pitchFamily="49" charset="0"/>
              <a:cs typeface="Courier New" panose="02070309020205020404" pitchFamily="49" charset="0"/>
            </a:endParaRPr>
          </a:p>
          <a:p>
            <a:pPr lvl="1"/>
            <a:r>
              <a:rPr lang="en-US" sz="1800" dirty="0">
                <a:cs typeface="Calibri"/>
              </a:rPr>
              <a:t>Visualization</a:t>
            </a:r>
          </a:p>
          <a:p>
            <a:pPr lvl="2"/>
            <a:r>
              <a:rPr lang="en-US" sz="1600" dirty="0">
                <a:cs typeface="Calibri"/>
              </a:rPr>
              <a:t>Use </a:t>
            </a:r>
            <a:r>
              <a:rPr lang="en-US" sz="1600" b="1" dirty="0" err="1">
                <a:latin typeface="Courier New"/>
                <a:cs typeface="Calibri"/>
              </a:rPr>
              <a:t>ncu-ui</a:t>
            </a:r>
            <a:r>
              <a:rPr lang="en-US" sz="1600" dirty="0">
                <a:cs typeface="Calibri"/>
              </a:rPr>
              <a:t> to run the profiler interactively, or import the results of a previous collection</a:t>
            </a:r>
          </a:p>
          <a:p>
            <a:pPr lvl="1"/>
            <a:endParaRPr lang="en-US" sz="1800" dirty="0"/>
          </a:p>
          <a:p>
            <a:r>
              <a:rPr lang="en-US" sz="1800" dirty="0">
                <a:solidFill>
                  <a:srgbClr val="0070C0"/>
                </a:solidFill>
                <a:ea typeface="+mn-lt"/>
                <a:cs typeface="+mn-lt"/>
              </a:rPr>
              <a:t>Approach 2</a:t>
            </a:r>
            <a:r>
              <a:rPr lang="en-US" sz="1800" dirty="0">
                <a:ea typeface="+mn-lt"/>
                <a:cs typeface="+mn-lt"/>
              </a:rPr>
              <a:t>: </a:t>
            </a:r>
            <a:r>
              <a:rPr lang="en-US" sz="1800" dirty="0" err="1">
                <a:ea typeface="+mn-lt"/>
                <a:cs typeface="+mn-lt"/>
              </a:rPr>
              <a:t>Nsight</a:t>
            </a:r>
            <a:r>
              <a:rPr lang="en-US" sz="1800" dirty="0">
                <a:ea typeface="+mn-lt"/>
                <a:cs typeface="+mn-lt"/>
              </a:rPr>
              <a:t> Systems</a:t>
            </a:r>
            <a:endParaRPr lang="en-US" sz="1800" dirty="0">
              <a:cs typeface="Calibri"/>
            </a:endParaRPr>
          </a:p>
          <a:p>
            <a:pPr lvl="1"/>
            <a:r>
              <a:rPr lang="en-US" sz="1800" dirty="0"/>
              <a:t>Visualize activity for the entire system</a:t>
            </a:r>
            <a:endParaRPr lang="en-US" sz="1800" dirty="0">
              <a:cs typeface="Calibri" panose="020F0502020204030204"/>
            </a:endParaRPr>
          </a:p>
          <a:p>
            <a:pPr lvl="1"/>
            <a:r>
              <a:rPr lang="en-US" sz="1800" dirty="0">
                <a:cs typeface="Calibri" panose="020F0502020204030204"/>
              </a:rPr>
              <a:t>A lot of system integration in exchange for a lot of information</a:t>
            </a:r>
          </a:p>
          <a:p>
            <a:pPr lvl="1"/>
            <a:r>
              <a:rPr lang="en-US" sz="1800" dirty="0">
                <a:cs typeface="Calibri" panose="020F0502020204030204"/>
              </a:rPr>
              <a:t>Targets only Linux systems, remote GUI runs on Mac, Windows, Linux</a:t>
            </a:r>
          </a:p>
          <a:p>
            <a:pPr lvl="1"/>
            <a:endParaRPr lang="en-US" sz="1800" dirty="0">
              <a:solidFill>
                <a:srgbClr val="000000"/>
              </a:solidFill>
              <a:ea typeface="+mn-lt"/>
              <a:cs typeface="+mn-lt"/>
            </a:endParaRPr>
          </a:p>
          <a:p>
            <a:r>
              <a:rPr lang="en-US" sz="1800" dirty="0">
                <a:solidFill>
                  <a:srgbClr val="0070C0"/>
                </a:solidFill>
                <a:ea typeface="+mn-lt"/>
                <a:cs typeface="+mn-lt"/>
              </a:rPr>
              <a:t>Approach 3 (before CUDA 11)</a:t>
            </a:r>
            <a:r>
              <a:rPr lang="en-US" sz="1800" dirty="0">
                <a:ea typeface="+mn-lt"/>
                <a:cs typeface="+mn-lt"/>
              </a:rPr>
              <a:t>: </a:t>
            </a:r>
            <a:r>
              <a:rPr lang="en-US" sz="1800" b="1" dirty="0" err="1">
                <a:latin typeface="Courier New"/>
                <a:ea typeface="+mn-lt"/>
                <a:cs typeface="+mn-lt"/>
              </a:rPr>
              <a:t>nvprof</a:t>
            </a:r>
            <a:endParaRPr lang="en-US" sz="1800" b="1">
              <a:latin typeface="Courier New"/>
              <a:ea typeface="+mn-lt"/>
              <a:cs typeface="+mn-lt"/>
            </a:endParaRPr>
          </a:p>
          <a:p>
            <a:pPr lvl="1"/>
            <a:r>
              <a:rPr lang="en-US" sz="1800" dirty="0">
                <a:cs typeface="Calibri" panose="020F0502020204030204"/>
              </a:rPr>
              <a:t>Deprecated in newer CUDA versions for security reasons</a:t>
            </a:r>
          </a:p>
          <a:p>
            <a:pPr lvl="1"/>
            <a:r>
              <a:rPr lang="en-US" sz="1800" dirty="0">
                <a:cs typeface="Calibri" panose="020F0502020204030204"/>
              </a:rPr>
              <a:t>Command line interface is similar to </a:t>
            </a:r>
            <a:r>
              <a:rPr lang="en-US" sz="1800" b="1" dirty="0" err="1">
                <a:latin typeface="Courier New"/>
                <a:cs typeface="Calibri" panose="020F0502020204030204"/>
              </a:rPr>
              <a:t>ncu</a:t>
            </a:r>
            <a:endParaRPr lang="en-US" sz="1800" b="1" dirty="0">
              <a:latin typeface="Courier New"/>
              <a:cs typeface="Calibri" panose="020F0502020204030204"/>
            </a:endParaRPr>
          </a:p>
        </p:txBody>
      </p:sp>
    </p:spTree>
    <p:extLst>
      <p:ext uri="{BB962C8B-B14F-4D97-AF65-F5344CB8AC3E}">
        <p14:creationId xmlns:p14="http://schemas.microsoft.com/office/powerpoint/2010/main" val="76789279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latin typeface="Consolas"/>
                <a:cs typeface="Courier New"/>
              </a:rPr>
              <a:t>ncu</a:t>
            </a:r>
            <a:r>
              <a:rPr lang="en-US" sz="3200" dirty="0">
                <a:latin typeface="Calibri Light"/>
                <a:cs typeface="Courier New"/>
              </a:rPr>
              <a:t> </a:t>
            </a:r>
            <a:r>
              <a:rPr lang="en-US" sz="3200" dirty="0">
                <a:latin typeface="Calibri Light"/>
                <a:cs typeface="Calibri Light"/>
              </a:rPr>
              <a:t>Usage</a:t>
            </a:r>
            <a:r>
              <a:rPr lang="en-US" sz="3200" dirty="0"/>
              <a:t> </a:t>
            </a:r>
            <a:endParaRPr lang="en-US" sz="3200" dirty="0">
              <a:cs typeface="Calibri Light"/>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446568" y="1593112"/>
            <a:ext cx="11100390" cy="4530725"/>
          </a:xfrm>
        </p:spPr>
        <p:txBody>
          <a:bodyPr vert="horz" lIns="91440" tIns="45720" rIns="91440" bIns="45720" rtlCol="0" anchor="t">
            <a:normAutofit fontScale="92500" lnSpcReduction="10000"/>
          </a:bodyPr>
          <a:lstStyle/>
          <a:p>
            <a:pPr marL="0" indent="0">
              <a:buNone/>
            </a:pPr>
            <a:r>
              <a:rPr lang="en-US" sz="2000" b="1" dirty="0">
                <a:latin typeface="Courier New"/>
                <a:cs typeface="Courier New"/>
              </a:rPr>
              <a:t>$ </a:t>
            </a:r>
            <a:r>
              <a:rPr lang="en-US" sz="2000" b="1" dirty="0" err="1">
                <a:latin typeface="Courier New"/>
                <a:cs typeface="Courier New"/>
              </a:rPr>
              <a:t>ncu</a:t>
            </a:r>
            <a:r>
              <a:rPr lang="en-US" sz="2000" b="1" dirty="0">
                <a:latin typeface="Courier New"/>
                <a:cs typeface="Courier New"/>
              </a:rPr>
              <a:t> [</a:t>
            </a:r>
            <a:r>
              <a:rPr lang="en-US" sz="2000" b="1" dirty="0" err="1">
                <a:latin typeface="Courier New"/>
                <a:cs typeface="Courier New"/>
              </a:rPr>
              <a:t>ncu_args</a:t>
            </a:r>
            <a:r>
              <a:rPr lang="en-US" sz="2000" b="1" dirty="0">
                <a:latin typeface="Courier New"/>
                <a:cs typeface="Courier New"/>
              </a:rPr>
              <a:t>] &lt;</a:t>
            </a:r>
            <a:r>
              <a:rPr lang="en-US" sz="2000" b="1" dirty="0" err="1">
                <a:latin typeface="Courier New"/>
                <a:cs typeface="Courier New"/>
              </a:rPr>
              <a:t>appName</a:t>
            </a:r>
            <a:r>
              <a:rPr lang="en-US" sz="2000" b="1" dirty="0">
                <a:latin typeface="Courier New"/>
                <a:cs typeface="Courier New"/>
              </a:rPr>
              <a:t>&gt; [</a:t>
            </a:r>
            <a:r>
              <a:rPr lang="en-US" sz="2000" b="1" dirty="0" err="1">
                <a:latin typeface="Courier New"/>
                <a:cs typeface="Courier New"/>
              </a:rPr>
              <a:t>app_args</a:t>
            </a:r>
            <a:r>
              <a:rPr lang="en-US" sz="2000" b="1" dirty="0">
                <a:latin typeface="Courier New"/>
                <a:cs typeface="Courier New"/>
              </a:rPr>
              <a:t>]</a:t>
            </a:r>
            <a:br>
              <a:rPr lang="en-US" sz="2000" b="1" dirty="0">
                <a:latin typeface="Courier New" panose="02070309020205020404" pitchFamily="49" charset="0"/>
                <a:cs typeface="Courier New" panose="02070309020205020404" pitchFamily="49" charset="0"/>
              </a:rPr>
            </a:br>
            <a:endParaRPr lang="en-US" sz="2000" dirty="0"/>
          </a:p>
          <a:p>
            <a:r>
              <a:rPr lang="en-US" sz="2000" dirty="0">
                <a:solidFill>
                  <a:srgbClr val="0070C0"/>
                </a:solidFill>
              </a:rPr>
              <a:t>On Euler, don’t forget to use </a:t>
            </a:r>
            <a:r>
              <a:rPr lang="en-US" sz="2000" dirty="0" err="1">
                <a:solidFill>
                  <a:srgbClr val="0070C0"/>
                </a:solidFill>
                <a:latin typeface="Consolas" panose="020B0609020204030204" pitchFamily="49" charset="0"/>
              </a:rPr>
              <a:t>sbatch</a:t>
            </a:r>
            <a:r>
              <a:rPr lang="en-US" sz="2000" dirty="0">
                <a:solidFill>
                  <a:srgbClr val="0070C0"/>
                </a:solidFill>
              </a:rPr>
              <a:t> (that is, rely on </a:t>
            </a:r>
            <a:r>
              <a:rPr lang="en-US" sz="2000" dirty="0" err="1">
                <a:solidFill>
                  <a:srgbClr val="0070C0"/>
                </a:solidFill>
                <a:latin typeface="Consolas" panose="020B0609020204030204" pitchFamily="49" charset="0"/>
              </a:rPr>
              <a:t>Slurm</a:t>
            </a:r>
            <a:r>
              <a:rPr lang="en-US" sz="2000" dirty="0">
                <a:solidFill>
                  <a:srgbClr val="0070C0"/>
                </a:solidFill>
              </a:rPr>
              <a:t>)</a:t>
            </a:r>
          </a:p>
          <a:p>
            <a:pPr marL="0" indent="0">
              <a:buNone/>
            </a:pPr>
            <a:endParaRPr lang="en-US" sz="2000" dirty="0">
              <a:latin typeface="Consolas" panose="020B0609020204030204" pitchFamily="49" charset="0"/>
            </a:endParaRPr>
          </a:p>
          <a:p>
            <a:r>
              <a:rPr lang="en-US" sz="2000" dirty="0"/>
              <a:t>Help on usage and arguments:</a:t>
            </a:r>
            <a:br>
              <a:rPr lang="en-US" sz="2000" dirty="0"/>
            </a:br>
            <a:r>
              <a:rPr lang="en-US" sz="2000" b="1" dirty="0">
                <a:latin typeface="Courier New"/>
                <a:cs typeface="Courier New"/>
              </a:rPr>
              <a:t>$ </a:t>
            </a:r>
            <a:r>
              <a:rPr lang="en-US" sz="2000" b="1" dirty="0" err="1">
                <a:latin typeface="Courier New"/>
                <a:cs typeface="Courier New"/>
              </a:rPr>
              <a:t>ncu</a:t>
            </a:r>
            <a:r>
              <a:rPr lang="en-US" sz="2000" b="1" dirty="0">
                <a:latin typeface="Courier New"/>
                <a:cs typeface="Courier New"/>
              </a:rPr>
              <a:t> –-help</a:t>
            </a:r>
            <a:br>
              <a:rPr lang="en-US" sz="2000" b="1" dirty="0">
                <a:latin typeface="Courier New" panose="02070309020205020404" pitchFamily="49" charset="0"/>
                <a:cs typeface="Courier New" panose="02070309020205020404" pitchFamily="49" charset="0"/>
              </a:rPr>
            </a:br>
            <a:endParaRPr lang="en-US" sz="2000" dirty="0"/>
          </a:p>
          <a:p>
            <a:r>
              <a:rPr lang="en-US" sz="2000" dirty="0"/>
              <a:t>Save profile to file:</a:t>
            </a:r>
            <a:br>
              <a:rPr lang="en-US" sz="2000" dirty="0"/>
            </a:br>
            <a:r>
              <a:rPr lang="en-US" sz="2000" b="1" dirty="0">
                <a:latin typeface="Courier New"/>
                <a:cs typeface="Courier New"/>
              </a:rPr>
              <a:t>$ </a:t>
            </a:r>
            <a:r>
              <a:rPr lang="en-US" sz="2000" b="1" dirty="0" err="1">
                <a:latin typeface="Courier New"/>
                <a:cs typeface="Courier New"/>
              </a:rPr>
              <a:t>ncu</a:t>
            </a:r>
            <a:r>
              <a:rPr lang="en-US" sz="2000" b="1" dirty="0">
                <a:latin typeface="Courier New"/>
                <a:cs typeface="Courier New"/>
              </a:rPr>
              <a:t> –o </a:t>
            </a:r>
            <a:r>
              <a:rPr lang="en-US" sz="2000" b="1" dirty="0" err="1">
                <a:latin typeface="Courier New"/>
                <a:cs typeface="Courier New"/>
              </a:rPr>
              <a:t>profile.out</a:t>
            </a:r>
            <a:r>
              <a:rPr lang="en-US" sz="2000" b="1" dirty="0">
                <a:latin typeface="Courier New"/>
                <a:cs typeface="Courier New"/>
              </a:rPr>
              <a:t> &lt;</a:t>
            </a:r>
            <a:r>
              <a:rPr lang="en-US" sz="2000" b="1" dirty="0" err="1">
                <a:latin typeface="Courier New"/>
                <a:cs typeface="Courier New"/>
              </a:rPr>
              <a:t>appName</a:t>
            </a:r>
            <a:r>
              <a:rPr lang="en-US" sz="2000" b="1" dirty="0">
                <a:latin typeface="Courier New"/>
                <a:cs typeface="Courier New"/>
              </a:rPr>
              <a:t>&gt; [</a:t>
            </a:r>
            <a:r>
              <a:rPr lang="en-US" sz="2000" b="1" dirty="0" err="1">
                <a:latin typeface="Courier New"/>
                <a:cs typeface="Courier New"/>
              </a:rPr>
              <a:t>app_args</a:t>
            </a:r>
            <a:r>
              <a:rPr lang="en-US" sz="2000" b="1" dirty="0">
                <a:latin typeface="Courier New"/>
                <a:cs typeface="Courier New"/>
              </a:rPr>
              <a:t>]</a:t>
            </a:r>
            <a:br>
              <a:rPr lang="en-US" sz="2000" b="1" dirty="0">
                <a:latin typeface="Courier New" panose="02070309020205020404" pitchFamily="49" charset="0"/>
                <a:cs typeface="Courier New" panose="02070309020205020404" pitchFamily="49" charset="0"/>
              </a:rPr>
            </a:br>
            <a:endParaRPr lang="en-US" sz="2000" dirty="0"/>
          </a:p>
          <a:p>
            <a:r>
              <a:rPr lang="en-US" sz="2000" dirty="0"/>
              <a:t>Import into GUI (</a:t>
            </a:r>
            <a:r>
              <a:rPr lang="en-US" sz="2000" b="1" dirty="0" err="1">
                <a:latin typeface="Courier New"/>
                <a:cs typeface="Courier New"/>
              </a:rPr>
              <a:t>ncu-ui</a:t>
            </a:r>
            <a:r>
              <a:rPr lang="en-US" sz="2000" dirty="0"/>
              <a:t>):</a:t>
            </a:r>
            <a:endParaRPr lang="en-US" sz="2000" dirty="0">
              <a:cs typeface="Calibri"/>
            </a:endParaRPr>
          </a:p>
          <a:p>
            <a:pPr lvl="1"/>
            <a:r>
              <a:rPr lang="en-US" sz="1800" dirty="0"/>
              <a:t>NOTE: Not an option on Euler, but you can </a:t>
            </a:r>
            <a:r>
              <a:rPr lang="en-US" sz="1800" dirty="0">
                <a:hlinkClick r:id="rId2"/>
              </a:rPr>
              <a:t>download the UI from Nvidia</a:t>
            </a:r>
            <a:r>
              <a:rPr lang="en-US" sz="1600" dirty="0"/>
              <a:t> for your system.</a:t>
            </a:r>
            <a:endParaRPr lang="en-US" sz="1600" dirty="0">
              <a:ea typeface="+mn-lt"/>
              <a:cs typeface="+mn-lt"/>
            </a:endParaRPr>
          </a:p>
          <a:p>
            <a:r>
              <a:rPr lang="en-US" sz="2000" dirty="0"/>
              <a:t>Import into </a:t>
            </a:r>
            <a:r>
              <a:rPr lang="en-US" sz="2000" b="1" dirty="0" err="1">
                <a:latin typeface="Courier New"/>
                <a:cs typeface="Courier New"/>
              </a:rPr>
              <a:t>ncu</a:t>
            </a:r>
            <a:r>
              <a:rPr lang="en-US" sz="2000" dirty="0"/>
              <a:t> to generate reports:</a:t>
            </a:r>
            <a:br>
              <a:rPr lang="en-US" sz="2000" dirty="0"/>
            </a:br>
            <a:r>
              <a:rPr lang="en-US" sz="2000" b="1" dirty="0">
                <a:latin typeface="Courier New"/>
                <a:cs typeface="Courier New"/>
              </a:rPr>
              <a:t>	$ </a:t>
            </a:r>
            <a:r>
              <a:rPr lang="en-US" sz="2000" b="1" dirty="0" err="1">
                <a:latin typeface="Courier New"/>
                <a:cs typeface="Courier New"/>
              </a:rPr>
              <a:t>ncu</a:t>
            </a:r>
            <a:r>
              <a:rPr lang="en-US" sz="2000" b="1" dirty="0">
                <a:latin typeface="Courier New"/>
                <a:cs typeface="Courier New"/>
              </a:rPr>
              <a:t> –-import </a:t>
            </a:r>
            <a:r>
              <a:rPr lang="en-US" sz="2000" b="1" dirty="0" err="1">
                <a:latin typeface="Courier New"/>
                <a:cs typeface="Courier New"/>
              </a:rPr>
              <a:t>profile.out</a:t>
            </a:r>
            <a:br>
              <a:rPr lang="en-US" sz="2000" b="1" dirty="0">
                <a:latin typeface="Courier New"/>
                <a:cs typeface="Courier New"/>
              </a:rPr>
            </a:br>
            <a:r>
              <a:rPr lang="en-US" sz="2000" b="1" dirty="0">
                <a:latin typeface="Courier New"/>
                <a:cs typeface="Courier New"/>
              </a:rPr>
              <a:t>	$ </a:t>
            </a:r>
            <a:r>
              <a:rPr lang="en-US" sz="2000" b="1" dirty="0" err="1">
                <a:latin typeface="Courier New"/>
                <a:cs typeface="Courier New"/>
              </a:rPr>
              <a:t>ncu</a:t>
            </a:r>
            <a:r>
              <a:rPr lang="en-US" sz="2000" b="1" dirty="0">
                <a:latin typeface="Courier New"/>
                <a:cs typeface="Courier New"/>
              </a:rPr>
              <a:t> –-import </a:t>
            </a:r>
            <a:r>
              <a:rPr lang="en-US" sz="2000" b="1" dirty="0" err="1">
                <a:latin typeface="Courier New"/>
                <a:cs typeface="Courier New"/>
              </a:rPr>
              <a:t>profile.out</a:t>
            </a:r>
            <a:r>
              <a:rPr lang="en-US" sz="2000" b="1" dirty="0">
                <a:latin typeface="Courier New"/>
                <a:cs typeface="Courier New"/>
              </a:rPr>
              <a:t> –-print-summary per-kernel</a:t>
            </a:r>
            <a:endParaRPr lang="en-US">
              <a:cs typeface="Calibri" panose="020F0502020204030204"/>
            </a:endParaRPr>
          </a:p>
        </p:txBody>
      </p:sp>
    </p:spTree>
    <p:extLst>
      <p:ext uri="{BB962C8B-B14F-4D97-AF65-F5344CB8AC3E}">
        <p14:creationId xmlns:p14="http://schemas.microsoft.com/office/powerpoint/2010/main" val="33801358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latin typeface="Consolas"/>
              </a:rPr>
              <a:t>ncu</a:t>
            </a:r>
            <a:r>
              <a:rPr lang="en-US" sz="3200" dirty="0">
                <a:latin typeface="Calibri Light"/>
                <a:cs typeface="Calibri Light"/>
              </a:rPr>
              <a:t> </a:t>
            </a:r>
            <a:r>
              <a:rPr lang="en-US" sz="3200" dirty="0"/>
              <a:t>– GPU Summary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0" y="1447800"/>
            <a:ext cx="8229600" cy="5257800"/>
          </a:xfrm>
        </p:spPr>
        <p:txBody>
          <a:bodyPr vert="horz" lIns="91440" tIns="45720" rIns="91440" bIns="45720" rtlCol="0" anchor="t">
            <a:normAutofit/>
          </a:bodyPr>
          <a:lstStyle/>
          <a:p>
            <a:pPr marL="0" indent="0">
              <a:buNone/>
            </a:pPr>
            <a:r>
              <a:rPr lang="en-US" sz="1800" b="1" dirty="0">
                <a:latin typeface="Courier New"/>
                <a:cs typeface="Courier New"/>
              </a:rPr>
              <a:t>$ </a:t>
            </a:r>
            <a:r>
              <a:rPr lang="en-US" sz="1800" b="1" dirty="0" err="1">
                <a:latin typeface="Courier New"/>
                <a:cs typeface="Courier New"/>
              </a:rPr>
              <a:t>ncu</a:t>
            </a:r>
            <a:r>
              <a:rPr lang="en-US" sz="1800" b="1" dirty="0">
                <a:latin typeface="Courier New"/>
                <a:cs typeface="Courier New"/>
              </a:rPr>
              <a:t> </a:t>
            </a:r>
            <a:r>
              <a:rPr lang="en-US" sz="1800" b="1" dirty="0" err="1">
                <a:latin typeface="Courier New"/>
                <a:cs typeface="Courier New"/>
              </a:rPr>
              <a:t>saxpy</a:t>
            </a:r>
            <a:br>
              <a:rPr lang="en-US" sz="1800" dirty="0"/>
            </a:br>
            <a:endParaRPr lang="en-US" sz="1800" dirty="0"/>
          </a:p>
          <a:p>
            <a:pPr marL="0" indent="0">
              <a:buNone/>
            </a:pP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endParaRPr lang="en-US" sz="1800" dirty="0"/>
          </a:p>
          <a:p>
            <a:endParaRPr lang="en-US" sz="1800" dirty="0"/>
          </a:p>
          <a:p>
            <a:pPr marL="0" indent="0">
              <a:buNone/>
            </a:pPr>
            <a:br>
              <a:rPr lang="en-US" sz="1800" dirty="0"/>
            </a:br>
            <a:endParaRPr lang="en-US" sz="1800" dirty="0"/>
          </a:p>
          <a:p>
            <a:pPr marL="0" indent="0">
              <a:buNone/>
            </a:pPr>
            <a:endParaRPr lang="en-US" sz="1800" dirty="0"/>
          </a:p>
          <a:p>
            <a:r>
              <a:rPr lang="en-US" sz="1800" dirty="0"/>
              <a:t>Generate CSV output</a:t>
            </a:r>
            <a:br>
              <a:rPr lang="en-US" sz="1800" dirty="0"/>
            </a:br>
            <a:r>
              <a:rPr lang="en-US" sz="1800" b="1" dirty="0">
                <a:latin typeface="Courier New"/>
                <a:cs typeface="Courier New"/>
              </a:rPr>
              <a:t>$ </a:t>
            </a:r>
            <a:r>
              <a:rPr lang="en-US" sz="1800" b="1" dirty="0" err="1">
                <a:latin typeface="Courier New"/>
                <a:cs typeface="Courier New"/>
              </a:rPr>
              <a:t>ncu</a:t>
            </a:r>
            <a:r>
              <a:rPr lang="en-US" sz="1800" b="1" dirty="0">
                <a:latin typeface="Courier New"/>
                <a:cs typeface="Courier New"/>
              </a:rPr>
              <a:t> --csv </a:t>
            </a:r>
            <a:r>
              <a:rPr lang="en-US" sz="1800" b="1" dirty="0" err="1">
                <a:latin typeface="Courier New"/>
                <a:cs typeface="Courier New"/>
              </a:rPr>
              <a:t>saxpy</a:t>
            </a:r>
            <a:endParaRPr lang="en-US" sz="1800" b="1" dirty="0">
              <a:latin typeface="Courier New"/>
              <a:cs typeface="Courier New"/>
            </a:endParaRPr>
          </a:p>
        </p:txBody>
      </p:sp>
      <p:pic>
        <p:nvPicPr>
          <p:cNvPr id="4" name="Picture 8" descr="Text&#10;&#10;Description automatically generated">
            <a:extLst>
              <a:ext uri="{FF2B5EF4-FFF2-40B4-BE49-F238E27FC236}">
                <a16:creationId xmlns:a16="http://schemas.microsoft.com/office/drawing/2014/main" id="{17F8569B-AE4B-4E3F-A0CD-122A69A2AE65}"/>
              </a:ext>
            </a:extLst>
          </p:cNvPr>
          <p:cNvPicPr>
            <a:picLocks noChangeAspect="1"/>
          </p:cNvPicPr>
          <p:nvPr/>
        </p:nvPicPr>
        <p:blipFill>
          <a:blip r:embed="rId3"/>
          <a:stretch>
            <a:fillRect/>
          </a:stretch>
        </p:blipFill>
        <p:spPr>
          <a:xfrm>
            <a:off x="2110562" y="928071"/>
            <a:ext cx="6495606" cy="4904391"/>
          </a:xfrm>
          <a:prstGeom prst="rect">
            <a:avLst/>
          </a:prstGeom>
        </p:spPr>
      </p:pic>
      <p:cxnSp>
        <p:nvCxnSpPr>
          <p:cNvPr id="8" name="Straight Arrow Connector 7"/>
          <p:cNvCxnSpPr/>
          <p:nvPr/>
        </p:nvCxnSpPr>
        <p:spPr>
          <a:xfrm flipH="1">
            <a:off x="6320203" y="1606057"/>
            <a:ext cx="1188665" cy="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794177" y="1604986"/>
            <a:ext cx="395275" cy="443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4132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068587"/>
            <a:ext cx="10515600" cy="832552"/>
          </a:xfrm>
        </p:spPr>
        <p:txBody>
          <a:bodyPr/>
          <a:lstStyle/>
          <a:p>
            <a:r>
              <a:rPr lang="en-US" sz="3200" dirty="0">
                <a:cs typeface="Calibri Light"/>
              </a:rPr>
              <a:t>Older Profiling Examples</a:t>
            </a:r>
          </a:p>
        </p:txBody>
      </p:sp>
      <p:sp>
        <p:nvSpPr>
          <p:cNvPr id="3" name="Content Placeholder 2"/>
          <p:cNvSpPr>
            <a:spLocks noGrp="1"/>
          </p:cNvSpPr>
          <p:nvPr>
            <p:ph type="body" idx="1"/>
          </p:nvPr>
        </p:nvSpPr>
        <p:spPr>
          <a:xfrm>
            <a:off x="831850" y="3154068"/>
            <a:ext cx="10054856" cy="1500187"/>
          </a:xfrm>
        </p:spPr>
        <p:txBody>
          <a:bodyPr vert="horz" lIns="91440" tIns="45720" rIns="91440" bIns="45720" rtlCol="0" anchor="t">
            <a:normAutofit/>
          </a:bodyPr>
          <a:lstStyle/>
          <a:p>
            <a:r>
              <a:rPr lang="en-US" sz="2000" b="1" dirty="0">
                <a:latin typeface="Calibri Light"/>
                <a:cs typeface="Courier New"/>
              </a:rPr>
              <a:t>NOTE: these examples were generated on an older CUDA version using </a:t>
            </a:r>
            <a:r>
              <a:rPr lang="en-US" sz="2000" b="1" dirty="0" err="1">
                <a:latin typeface="Courier New"/>
                <a:cs typeface="Courier New"/>
              </a:rPr>
              <a:t>nvprof</a:t>
            </a:r>
            <a:r>
              <a:rPr lang="en-US" sz="2000" b="1" dirty="0">
                <a:latin typeface="Calibri Light"/>
                <a:cs typeface="Courier New"/>
              </a:rPr>
              <a:t> and </a:t>
            </a:r>
            <a:r>
              <a:rPr lang="en-US" sz="2000" b="1" dirty="0" err="1">
                <a:latin typeface="Courier New"/>
                <a:cs typeface="Courier New"/>
              </a:rPr>
              <a:t>nvvp</a:t>
            </a:r>
            <a:r>
              <a:rPr lang="en-US" sz="2000" b="1" dirty="0">
                <a:latin typeface="Calibri"/>
                <a:cs typeface="Courier New"/>
              </a:rPr>
              <a:t>.</a:t>
            </a:r>
            <a:endParaRPr lang="en-US" dirty="0"/>
          </a:p>
          <a:p>
            <a:r>
              <a:rPr lang="en-US" sz="2000" b="1" dirty="0">
                <a:latin typeface="Calibri Light"/>
                <a:cs typeface="Courier New"/>
              </a:rPr>
              <a:t>On recent GPUs, </a:t>
            </a:r>
            <a:r>
              <a:rPr lang="en-US" sz="2000" b="1" dirty="0" err="1">
                <a:latin typeface="Courier New"/>
                <a:cs typeface="Courier New"/>
              </a:rPr>
              <a:t>ncu</a:t>
            </a:r>
            <a:r>
              <a:rPr lang="en-US" sz="2000" b="1" dirty="0">
                <a:latin typeface="Calibri Light"/>
                <a:cs typeface="Courier New"/>
              </a:rPr>
              <a:t> is recommended.</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58993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latin typeface="Consolas" panose="020B0609020204030204" pitchFamily="49" charset="0"/>
              </a:rPr>
              <a:t>nvprof</a:t>
            </a:r>
            <a:r>
              <a:rPr lang="en-US" sz="3200" dirty="0"/>
              <a:t> – GPU Trace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54977" y="1003789"/>
            <a:ext cx="8763000" cy="4953000"/>
          </a:xfrm>
        </p:spPr>
        <p:txBody>
          <a:bodyPr/>
          <a:lstStyle/>
          <a:p>
            <a:pPr marL="0" indent="0">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nvprof</a:t>
            </a:r>
            <a:r>
              <a:rPr lang="en-US" sz="1800" b="1" dirty="0">
                <a:latin typeface="Courier New" panose="02070309020205020404" pitchFamily="49" charset="0"/>
                <a:cs typeface="Courier New" panose="02070309020205020404" pitchFamily="49" charset="0"/>
              </a:rPr>
              <a:t> –-print-</a:t>
            </a:r>
            <a:r>
              <a:rPr lang="en-US" sz="1800" b="1" dirty="0" err="1">
                <a:latin typeface="Courier New" panose="02070309020205020404" pitchFamily="49" charset="0"/>
                <a:cs typeface="Courier New" panose="02070309020205020404" pitchFamily="49" charset="0"/>
              </a:rPr>
              <a:t>gpu</a:t>
            </a:r>
            <a:r>
              <a:rPr lang="en-US" sz="1800" b="1" dirty="0">
                <a:latin typeface="Courier New" panose="02070309020205020404" pitchFamily="49" charset="0"/>
                <a:cs typeface="Courier New" panose="02070309020205020404" pitchFamily="49" charset="0"/>
              </a:rPr>
              <a:t>-trace </a:t>
            </a:r>
            <a:r>
              <a:rPr lang="en-US" sz="1800" b="1" dirty="0" err="1">
                <a:latin typeface="Courier New" panose="02070309020205020404" pitchFamily="49" charset="0"/>
                <a:cs typeface="Courier New" panose="02070309020205020404" pitchFamily="49" charset="0"/>
              </a:rPr>
              <a:t>vector_addition</a:t>
            </a: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endParaRPr lang="en-US" sz="1800" dirty="0"/>
          </a:p>
          <a:p>
            <a:r>
              <a:rPr lang="en-US" sz="1800" dirty="0"/>
              <a:t>CPU/GPU trace</a:t>
            </a:r>
            <a:br>
              <a:rPr lang="en-US" sz="1800" dirty="0"/>
            </a:b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nvprof</a:t>
            </a:r>
            <a:r>
              <a:rPr lang="en-US" sz="1800" b="1" dirty="0">
                <a:latin typeface="Courier New" panose="02070309020205020404" pitchFamily="49" charset="0"/>
                <a:cs typeface="Courier New" panose="02070309020205020404" pitchFamily="49" charset="0"/>
              </a:rPr>
              <a:t> –-print-</a:t>
            </a:r>
            <a:r>
              <a:rPr lang="en-US" sz="1800" b="1" dirty="0" err="1">
                <a:latin typeface="Courier New" panose="02070309020205020404" pitchFamily="49" charset="0"/>
                <a:cs typeface="Courier New" panose="02070309020205020404" pitchFamily="49" charset="0"/>
              </a:rPr>
              <a:t>gpu</a:t>
            </a:r>
            <a:r>
              <a:rPr lang="en-US" sz="1800" b="1" dirty="0">
                <a:latin typeface="Courier New" panose="02070309020205020404" pitchFamily="49" charset="0"/>
                <a:cs typeface="Courier New" panose="02070309020205020404" pitchFamily="49" charset="0"/>
              </a:rPr>
              <a:t>-trace -–print-</a:t>
            </a:r>
            <a:r>
              <a:rPr lang="en-US" sz="1800" b="1" dirty="0" err="1">
                <a:latin typeface="Courier New" panose="02070309020205020404" pitchFamily="49" charset="0"/>
                <a:cs typeface="Courier New" panose="02070309020205020404" pitchFamily="49" charset="0"/>
              </a:rPr>
              <a:t>api</a:t>
            </a:r>
            <a:r>
              <a:rPr lang="en-US" sz="1800" b="1" dirty="0">
                <a:latin typeface="Courier New" panose="02070309020205020404" pitchFamily="49" charset="0"/>
                <a:cs typeface="Courier New" panose="02070309020205020404" pitchFamily="49" charset="0"/>
              </a:rPr>
              <a:t>-trace </a:t>
            </a:r>
            <a:r>
              <a:rPr lang="en-US" sz="1800" b="1" dirty="0" err="1">
                <a:latin typeface="Courier New" panose="02070309020205020404" pitchFamily="49" charset="0"/>
                <a:cs typeface="Courier New" panose="02070309020205020404" pitchFamily="49" charset="0"/>
              </a:rPr>
              <a:t>vector_addition</a:t>
            </a:r>
            <a:endParaRPr lang="en-US" sz="1800" dirty="0"/>
          </a:p>
        </p:txBody>
      </p:sp>
      <p:pic>
        <p:nvPicPr>
          <p:cNvPr id="4" name="Picture 3"/>
          <p:cNvPicPr>
            <a:picLocks noChangeAspect="1"/>
          </p:cNvPicPr>
          <p:nvPr/>
        </p:nvPicPr>
        <p:blipFill>
          <a:blip r:embed="rId2"/>
          <a:stretch>
            <a:fillRect/>
          </a:stretch>
        </p:blipFill>
        <p:spPr>
          <a:xfrm>
            <a:off x="369180" y="1363747"/>
            <a:ext cx="11501438" cy="2939987"/>
          </a:xfrm>
          <a:prstGeom prst="rect">
            <a:avLst/>
          </a:prstGeom>
        </p:spPr>
      </p:pic>
      <p:pic>
        <p:nvPicPr>
          <p:cNvPr id="8" name="Picture 7"/>
          <p:cNvPicPr>
            <a:picLocks noChangeAspect="1"/>
          </p:cNvPicPr>
          <p:nvPr/>
        </p:nvPicPr>
        <p:blipFill>
          <a:blip r:embed="rId3"/>
          <a:stretch>
            <a:fillRect/>
          </a:stretch>
        </p:blipFill>
        <p:spPr>
          <a:xfrm>
            <a:off x="369180" y="4387727"/>
            <a:ext cx="11501438" cy="2309051"/>
          </a:xfrm>
          <a:prstGeom prst="rect">
            <a:avLst/>
          </a:prstGeom>
        </p:spPr>
      </p:pic>
      <p:sp>
        <p:nvSpPr>
          <p:cNvPr id="10" name="Rectangle 9"/>
          <p:cNvSpPr/>
          <p:nvPr/>
        </p:nvSpPr>
        <p:spPr>
          <a:xfrm>
            <a:off x="4015766" y="4776373"/>
            <a:ext cx="799513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rPr>
              <a:t>&gt;&gt; </a:t>
            </a:r>
            <a:r>
              <a:rPr kumimoji="0" lang="en-US" sz="1800" b="0" i="0" u="none" strike="noStrike" kern="1200" cap="none" spc="0" normalizeH="0" baseline="0" noProof="0" dirty="0" err="1">
                <a:ln>
                  <a:noFill/>
                </a:ln>
                <a:solidFill>
                  <a:srgbClr val="FFC000"/>
                </a:solidFill>
                <a:effectLst/>
                <a:uLnTx/>
                <a:uFillTx/>
                <a:latin typeface="Calibri" panose="020F0502020204030204"/>
                <a:ea typeface="+mn-ea"/>
                <a:cs typeface="+mn-cs"/>
              </a:rPr>
              <a:t>nvcc</a:t>
            </a: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rPr>
              <a:t> -G  -arch=sm_30 vector_addition.cu -o </a:t>
            </a:r>
            <a:r>
              <a:rPr kumimoji="0" lang="en-US" sz="1800" b="0" i="0" u="none" strike="noStrike" kern="1200" cap="none" spc="0" normalizeH="0" baseline="0" noProof="0" dirty="0" err="1">
                <a:ln>
                  <a:noFill/>
                </a:ln>
                <a:solidFill>
                  <a:srgbClr val="FFC000"/>
                </a:solidFill>
                <a:effectLst/>
                <a:uLnTx/>
                <a:uFillTx/>
                <a:latin typeface="Calibri" panose="020F0502020204030204"/>
                <a:ea typeface="+mn-ea"/>
                <a:cs typeface="+mn-cs"/>
              </a:rPr>
              <a:t>vector_addition</a:t>
            </a: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srgbClr val="FFC000"/>
                </a:solidFill>
                <a:effectLst/>
                <a:uLnTx/>
                <a:uFillTx/>
                <a:latin typeface="Calibri" panose="020F0502020204030204"/>
                <a:ea typeface="+mn-ea"/>
                <a:cs typeface="+mn-cs"/>
              </a:rPr>
              <a:t>ccbin</a:t>
            </a: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rPr>
              <a:t> $CU_CCBIN</a:t>
            </a:r>
          </a:p>
        </p:txBody>
      </p:sp>
      <p:sp>
        <p:nvSpPr>
          <p:cNvPr id="11" name="Rectangle 10"/>
          <p:cNvSpPr/>
          <p:nvPr/>
        </p:nvSpPr>
        <p:spPr>
          <a:xfrm>
            <a:off x="1763470" y="3639406"/>
            <a:ext cx="799513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rPr>
              <a:t>&gt;&gt; </a:t>
            </a:r>
            <a:r>
              <a:rPr kumimoji="0" lang="en-US" sz="1800" b="0" i="0" u="none" strike="noStrike" kern="1200" cap="none" spc="0" normalizeH="0" baseline="0" noProof="0" dirty="0" err="1">
                <a:ln>
                  <a:noFill/>
                </a:ln>
                <a:solidFill>
                  <a:srgbClr val="FFC000"/>
                </a:solidFill>
                <a:effectLst/>
                <a:uLnTx/>
                <a:uFillTx/>
                <a:latin typeface="Calibri" panose="020F0502020204030204"/>
                <a:ea typeface="+mn-ea"/>
                <a:cs typeface="+mn-cs"/>
              </a:rPr>
              <a:t>nvcc</a:t>
            </a: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rPr>
              <a:t> –O3  -arch=sm_30 vector_addition.cu -o </a:t>
            </a:r>
            <a:r>
              <a:rPr kumimoji="0" lang="en-US" sz="1800" b="0" i="0" u="none" strike="noStrike" kern="1200" cap="none" spc="0" normalizeH="0" baseline="0" noProof="0" dirty="0" err="1">
                <a:ln>
                  <a:noFill/>
                </a:ln>
                <a:solidFill>
                  <a:srgbClr val="FFC000"/>
                </a:solidFill>
                <a:effectLst/>
                <a:uLnTx/>
                <a:uFillTx/>
                <a:latin typeface="Calibri" panose="020F0502020204030204"/>
                <a:ea typeface="+mn-ea"/>
                <a:cs typeface="+mn-cs"/>
              </a:rPr>
              <a:t>vector_addition</a:t>
            </a: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srgbClr val="FFC000"/>
                </a:solidFill>
                <a:effectLst/>
                <a:uLnTx/>
                <a:uFillTx/>
                <a:latin typeface="Calibri" panose="020F0502020204030204"/>
                <a:ea typeface="+mn-ea"/>
                <a:cs typeface="+mn-cs"/>
              </a:rPr>
              <a:t>ccbin</a:t>
            </a: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rPr>
              <a:t> $CU_CCBIN</a:t>
            </a:r>
          </a:p>
        </p:txBody>
      </p:sp>
      <p:sp>
        <p:nvSpPr>
          <p:cNvPr id="12" name="Down Arrow 11"/>
          <p:cNvSpPr/>
          <p:nvPr/>
        </p:nvSpPr>
        <p:spPr>
          <a:xfrm>
            <a:off x="2703635" y="3458931"/>
            <a:ext cx="304800" cy="27695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Down Arrow 12"/>
          <p:cNvSpPr/>
          <p:nvPr/>
        </p:nvSpPr>
        <p:spPr>
          <a:xfrm rot="2041447">
            <a:off x="4988170" y="4622513"/>
            <a:ext cx="304800" cy="27695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8066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err="1">
                <a:latin typeface="Consolas" panose="020B0609020204030204" pitchFamily="49" charset="0"/>
              </a:rPr>
              <a:t>nvprof</a:t>
            </a:r>
            <a:r>
              <a:rPr lang="en-US" sz="3200" dirty="0"/>
              <a:t> – Powerful for getting insights into what happens on the host as well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Text Placeholder 6"/>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8" name="Picture 7"/>
          <p:cNvPicPr>
            <a:picLocks noChangeAspect="1"/>
          </p:cNvPicPr>
          <p:nvPr/>
        </p:nvPicPr>
        <p:blipFill rotWithShape="1">
          <a:blip r:embed="rId3"/>
          <a:srcRect t="7486" r="9803" b="3356"/>
          <a:stretch/>
        </p:blipFill>
        <p:spPr>
          <a:xfrm>
            <a:off x="657959" y="950225"/>
            <a:ext cx="10072883" cy="5445085"/>
          </a:xfrm>
          <a:prstGeom prst="rect">
            <a:avLst/>
          </a:prstGeom>
        </p:spPr>
      </p:pic>
    </p:spTree>
    <p:extLst>
      <p:ext uri="{BB962C8B-B14F-4D97-AF65-F5344CB8AC3E}">
        <p14:creationId xmlns:p14="http://schemas.microsoft.com/office/powerpoint/2010/main" val="312146816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latin typeface="Consolas" panose="020B0609020204030204" pitchFamily="49" charset="0"/>
                <a:cs typeface="Courier New" pitchFamily="49" charset="0"/>
              </a:rPr>
              <a:t>nvvp</a:t>
            </a:r>
            <a:r>
              <a:rPr lang="en-US" sz="3200" dirty="0"/>
              <a:t>: NVIDIA Visual Profiler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5520" y="1188721"/>
            <a:ext cx="7772400" cy="5474625"/>
          </a:xfrm>
          <a:prstGeom prst="rect">
            <a:avLst/>
          </a:prstGeom>
          <a:ln w="12700">
            <a:solidFill>
              <a:schemeClr val="tx1"/>
            </a:solidFill>
          </a:ln>
        </p:spPr>
      </p:pic>
    </p:spTree>
    <p:extLst>
      <p:ext uri="{BB962C8B-B14F-4D97-AF65-F5344CB8AC3E}">
        <p14:creationId xmlns:p14="http://schemas.microsoft.com/office/powerpoint/2010/main" val="224887993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latin typeface="Consolas" panose="020B0609020204030204" pitchFamily="49" charset="0"/>
                <a:cs typeface="Courier New" pitchFamily="49" charset="0"/>
              </a:rPr>
              <a:t>Nsight</a:t>
            </a:r>
            <a:r>
              <a:rPr lang="en-US" sz="3200" dirty="0">
                <a:cs typeface="Courier New" pitchFamily="49" charset="0"/>
              </a:rPr>
              <a:t>: Visual Studio Edition</a:t>
            </a:r>
            <a:endParaRPr lang="en-US" sz="3200"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0962" y="934284"/>
            <a:ext cx="7772400" cy="5587859"/>
          </a:xfrm>
          <a:prstGeom prst="rect">
            <a:avLst/>
          </a:prstGeom>
          <a:ln w="12700">
            <a:solidFill>
              <a:schemeClr val="tx1"/>
            </a:solidFill>
          </a:ln>
        </p:spPr>
      </p:pic>
    </p:spTree>
    <p:extLst>
      <p:ext uri="{BB962C8B-B14F-4D97-AF65-F5344CB8AC3E}">
        <p14:creationId xmlns:p14="http://schemas.microsoft.com/office/powerpoint/2010/main" val="192631752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86E0B-3455-48BD-A304-EF39D361B6BD}"/>
              </a:ext>
            </a:extLst>
          </p:cNvPr>
          <p:cNvSpPr>
            <a:spLocks noGrp="1"/>
          </p:cNvSpPr>
          <p:nvPr>
            <p:ph type="title"/>
          </p:nvPr>
        </p:nvSpPr>
        <p:spPr/>
        <p:txBody>
          <a:bodyPr/>
          <a:lstStyle/>
          <a:p>
            <a:r>
              <a:rPr lang="en-US" dirty="0"/>
              <a:t>The CUDA Profiling Tools Interface (CUPTI)</a:t>
            </a:r>
          </a:p>
        </p:txBody>
      </p:sp>
      <p:sp>
        <p:nvSpPr>
          <p:cNvPr id="5" name="Content Placeholder 4"/>
          <p:cNvSpPr>
            <a:spLocks noGrp="1"/>
          </p:cNvSpPr>
          <p:nvPr>
            <p:ph idx="1"/>
          </p:nvPr>
        </p:nvSpPr>
        <p:spPr/>
        <p:txBody>
          <a:bodyPr>
            <a:normAutofit lnSpcReduction="10000"/>
          </a:bodyPr>
          <a:lstStyle/>
          <a:p>
            <a:r>
              <a:rPr lang="en-US" dirty="0"/>
              <a:t>CUPTI: Enables the creation of profiling and tracing tools that target CUDA applications </a:t>
            </a:r>
          </a:p>
          <a:p>
            <a:endParaRPr lang="en-US" dirty="0"/>
          </a:p>
          <a:p>
            <a:r>
              <a:rPr lang="en-US" dirty="0"/>
              <a:t>CUPTI provides the following APIs: </a:t>
            </a:r>
          </a:p>
          <a:p>
            <a:pPr lvl="1"/>
            <a:r>
              <a:rPr lang="en-US" dirty="0"/>
              <a:t>The Activity API </a:t>
            </a:r>
          </a:p>
          <a:p>
            <a:pPr lvl="1"/>
            <a:r>
              <a:rPr lang="en-US" dirty="0"/>
              <a:t>The Callback API </a:t>
            </a:r>
          </a:p>
          <a:p>
            <a:pPr lvl="1"/>
            <a:r>
              <a:rPr lang="en-US" dirty="0"/>
              <a:t>The Event API </a:t>
            </a:r>
          </a:p>
          <a:p>
            <a:pPr lvl="1"/>
            <a:r>
              <a:rPr lang="en-US" dirty="0"/>
              <a:t>The Metric API</a:t>
            </a:r>
          </a:p>
          <a:p>
            <a:pPr lvl="1"/>
            <a:r>
              <a:rPr lang="en-US" dirty="0"/>
              <a:t>The Profiler API </a:t>
            </a:r>
          </a:p>
          <a:p>
            <a:endParaRPr lang="en-US" dirty="0"/>
          </a:p>
          <a:p>
            <a:r>
              <a:rPr lang="en-US" dirty="0"/>
              <a:t>Using APIs above, one can develop sharp &amp; customized profiling tools </a:t>
            </a:r>
          </a:p>
          <a:p>
            <a:pPr lvl="1"/>
            <a:r>
              <a:rPr lang="en-US"/>
              <a:t>Can provide very detailed insights </a:t>
            </a:r>
            <a:r>
              <a:rPr lang="en-US" dirty="0"/>
              <a:t>into the CPU and GPU behavior of CUDA applications</a:t>
            </a:r>
          </a:p>
          <a:p>
            <a:endParaRPr lang="en-US" dirty="0"/>
          </a:p>
          <a:p>
            <a:r>
              <a:rPr lang="en-US" dirty="0"/>
              <a:t>CUPTI delivered as a dynamic library on all platforms supported by CUDA</a:t>
            </a:r>
          </a:p>
        </p:txBody>
      </p:sp>
      <p:sp>
        <p:nvSpPr>
          <p:cNvPr id="3" name="Slide Number Placeholder 2">
            <a:extLst>
              <a:ext uri="{FF2B5EF4-FFF2-40B4-BE49-F238E27FC236}">
                <a16:creationId xmlns:a16="http://schemas.microsoft.com/office/drawing/2014/main" id="{51B8AE73-2774-436A-8178-1CEB7FA65C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p:cNvSpPr>
                <a:spLocks noGrp="1"/>
              </p:cNvSpPr>
              <p:nvPr>
                <p:ph type="body" sz="quarter" idx="13"/>
              </p:nvPr>
            </p:nvSpPr>
            <p:spPr/>
            <p:txBody>
              <a:bodyPr/>
              <a:lstStyle/>
              <a:p>
                <a:r>
                  <a:rPr lang="en-US" dirty="0"/>
                  <a:t>[</a:t>
                </a:r>
                <a:r>
                  <a:rPr lang="en-US" dirty="0">
                    <a:hlinkClick r:id="rId2"/>
                  </a:rPr>
                  <a:t>https://developer.nvidia.com/CUPTI</a:t>
                </a:r>
                <a:r>
                  <a:rPr lang="en-US" dirty="0"/>
                  <a:t> ]</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6" name="Text Placeholder 5"/>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2388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endParaRPr lang="en-US" sz="2000" dirty="0"/>
          </a:p>
          <a:p>
            <a:endParaRPr lang="en-US" sz="2000" dirty="0"/>
          </a:p>
          <a:p>
            <a:pPr>
              <a:tabLst>
                <a:tab pos="2286000" algn="l"/>
              </a:tabLst>
            </a:pPr>
            <a:r>
              <a:rPr lang="en-US" sz="2000" dirty="0"/>
              <a:t>An </a:t>
            </a:r>
            <a:r>
              <a:rPr lang="en-US" sz="2000" dirty="0">
                <a:solidFill>
                  <a:srgbClr val="00B050"/>
                </a:solidFill>
              </a:rPr>
              <a:t>instruction</a:t>
            </a:r>
            <a:r>
              <a:rPr lang="en-US" sz="2000" dirty="0"/>
              <a:t>: stored in memory as string of 0 &amp; 1 bits (often 32 or 64 bits, you don’t have a say)</a:t>
            </a:r>
          </a:p>
          <a:p>
            <a:pPr>
              <a:tabLst>
                <a:tab pos="2286000" algn="l"/>
              </a:tabLst>
            </a:pPr>
            <a:r>
              <a:rPr lang="en-US" sz="2000" dirty="0"/>
              <a:t>A piece of </a:t>
            </a:r>
            <a:r>
              <a:rPr lang="en-US" sz="2000" dirty="0">
                <a:solidFill>
                  <a:srgbClr val="FFC000"/>
                </a:solidFill>
              </a:rPr>
              <a:t>data</a:t>
            </a:r>
            <a:r>
              <a:rPr lang="en-US" sz="2000" dirty="0"/>
              <a:t>: stored in memory as string of 0 &amp; 1 bits (8 bits, or 16, or 64, etc. – can be even user defined)</a:t>
            </a:r>
          </a:p>
          <a:p>
            <a:r>
              <a:rPr lang="en-US" sz="2000" dirty="0"/>
              <a:t>In terms of storage and movement, there is no distinction between </a:t>
            </a:r>
            <a:r>
              <a:rPr lang="en-US" sz="2000" dirty="0">
                <a:solidFill>
                  <a:srgbClr val="00B050"/>
                </a:solidFill>
              </a:rPr>
              <a:t>instructions </a:t>
            </a:r>
            <a:r>
              <a:rPr lang="en-US" sz="2000" dirty="0"/>
              <a:t>and </a:t>
            </a:r>
            <a:r>
              <a:rPr lang="en-US" sz="2000" dirty="0">
                <a:solidFill>
                  <a:srgbClr val="FFC000"/>
                </a:solidFill>
              </a:rPr>
              <a:t>data</a:t>
            </a:r>
            <a:r>
              <a:rPr lang="en-US" sz="2000" dirty="0"/>
              <a:t> </a:t>
            </a:r>
            <a:endParaRPr lang="en-US" sz="2000" dirty="0">
              <a:solidFill>
                <a:srgbClr val="00B050"/>
              </a:solidFill>
            </a:endParaRPr>
          </a:p>
          <a:p>
            <a:pPr lvl="1"/>
            <a:r>
              <a:rPr lang="en-US" sz="1600" dirty="0"/>
              <a:t>Instructions are fetched &amp; decoded &amp; executed</a:t>
            </a:r>
          </a:p>
          <a:p>
            <a:pPr lvl="1"/>
            <a:r>
              <a:rPr lang="en-US" sz="1600" dirty="0"/>
              <a:t>Data is used to produce results according to rules specified by the instructions</a:t>
            </a:r>
            <a:endParaRPr lang="en-US" sz="2000" dirty="0"/>
          </a:p>
          <a:p>
            <a:r>
              <a:rPr lang="en-US" sz="2000" dirty="0"/>
              <a:t>NOTE: the “data &amp; instructions share same storage and pathways” paradigm formalized by von Neumann in late 1940s</a:t>
            </a:r>
          </a:p>
          <a:p>
            <a:pPr lvl="1"/>
            <a:r>
              <a:rPr lang="en-US" sz="1600" dirty="0"/>
              <a:t>The “von Neumann model” (also known as the Princeton model)</a:t>
            </a:r>
          </a:p>
          <a:p>
            <a:endParaRPr lang="en-US" sz="2100" dirty="0"/>
          </a:p>
        </p:txBody>
      </p:sp>
      <p:sp>
        <p:nvSpPr>
          <p:cNvPr id="2" name="Title 1"/>
          <p:cNvSpPr>
            <a:spLocks noGrp="1"/>
          </p:cNvSpPr>
          <p:nvPr>
            <p:ph type="title"/>
          </p:nvPr>
        </p:nvSpPr>
        <p:spPr/>
        <p:txBody>
          <a:bodyPr/>
          <a:lstStyle/>
          <a:p>
            <a:r>
              <a:rPr lang="en-US" dirty="0"/>
              <a:t>Computing requires</a:t>
            </a:r>
            <a:r>
              <a:rPr lang="en-US" dirty="0">
                <a:solidFill>
                  <a:srgbClr val="00B050"/>
                </a:solidFill>
              </a:rPr>
              <a:t> instructions</a:t>
            </a:r>
            <a:r>
              <a:rPr lang="en-US" dirty="0"/>
              <a:t> </a:t>
            </a:r>
            <a:r>
              <a:rPr lang="en-US" u="sng" dirty="0"/>
              <a:t>and</a:t>
            </a:r>
            <a:r>
              <a:rPr lang="en-US" dirty="0"/>
              <a:t> </a:t>
            </a:r>
            <a:r>
              <a:rPr lang="en-US" dirty="0">
                <a:solidFill>
                  <a:srgbClr val="FFC000"/>
                </a:solidFill>
              </a:rPr>
              <a:t>data</a:t>
            </a:r>
            <a:endParaRPr lang="en-US" dirty="0">
              <a:solidFill>
                <a:srgbClr val="00B050"/>
              </a:solidFil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28" name="Group 27"/>
          <p:cNvGrpSpPr/>
          <p:nvPr/>
        </p:nvGrpSpPr>
        <p:grpSpPr>
          <a:xfrm>
            <a:off x="1054782" y="2075844"/>
            <a:ext cx="9538802" cy="1765012"/>
            <a:chOff x="434579" y="2942537"/>
            <a:chExt cx="9538802" cy="1765012"/>
          </a:xfrm>
        </p:grpSpPr>
        <p:grpSp>
          <p:nvGrpSpPr>
            <p:cNvPr id="30" name="Group 29"/>
            <p:cNvGrpSpPr/>
            <p:nvPr/>
          </p:nvGrpSpPr>
          <p:grpSpPr>
            <a:xfrm>
              <a:off x="2206911" y="2942537"/>
              <a:ext cx="3765924" cy="1591144"/>
              <a:chOff x="4092836" y="4930999"/>
              <a:chExt cx="3765924" cy="1591144"/>
            </a:xfrm>
          </p:grpSpPr>
          <p:sp>
            <p:nvSpPr>
              <p:cNvPr id="4" name="Rectangle 3"/>
              <p:cNvSpPr/>
              <p:nvPr/>
            </p:nvSpPr>
            <p:spPr>
              <a:xfrm>
                <a:off x="4155441" y="4982101"/>
                <a:ext cx="3644498"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Memory</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8" name="Rectangle 7"/>
              <p:cNvSpPr/>
              <p:nvPr/>
            </p:nvSpPr>
            <p:spPr>
              <a:xfrm>
                <a:off x="4155441" y="5888779"/>
                <a:ext cx="1358766"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Control Unit</a:t>
                </a:r>
                <a:b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(CU)</a:t>
                </a:r>
              </a:p>
            </p:txBody>
          </p:sp>
          <p:sp>
            <p:nvSpPr>
              <p:cNvPr id="9" name="Rectangle 8"/>
              <p:cNvSpPr/>
              <p:nvPr/>
            </p:nvSpPr>
            <p:spPr>
              <a:xfrm>
                <a:off x="5870074" y="5888779"/>
                <a:ext cx="1929865"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Arithmetic Logic Unit</a:t>
                </a:r>
                <a:b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(ALU)</a:t>
                </a:r>
              </a:p>
            </p:txBody>
          </p:sp>
          <p:cxnSp>
            <p:nvCxnSpPr>
              <p:cNvPr id="12" name="Straight Arrow Connector 11"/>
              <p:cNvCxnSpPr/>
              <p:nvPr/>
            </p:nvCxnSpPr>
            <p:spPr>
              <a:xfrm>
                <a:off x="4943450" y="5526739"/>
                <a:ext cx="1630" cy="36204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092836" y="4930999"/>
                <a:ext cx="3765924" cy="1591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Arrow Connector 14"/>
              <p:cNvCxnSpPr/>
              <p:nvPr/>
            </p:nvCxnSpPr>
            <p:spPr>
              <a:xfrm>
                <a:off x="6386488" y="5526738"/>
                <a:ext cx="4762" cy="362041"/>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7010376" y="5526738"/>
                <a:ext cx="42" cy="347754"/>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504861" y="6037227"/>
                <a:ext cx="365213" cy="4432"/>
              </a:xfrm>
              <a:prstGeom prst="straightConnector1">
                <a:avLst/>
              </a:prstGeom>
              <a:ln w="28575">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504861" y="6311514"/>
                <a:ext cx="365213" cy="4432"/>
              </a:xfrm>
              <a:prstGeom prst="straightConnector1">
                <a:avLst/>
              </a:prstGeom>
              <a:ln w="28575">
                <a:solidFill>
                  <a:srgbClr val="FFC000"/>
                </a:solidFill>
                <a:prstDash val="sysDot"/>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000237" y="3812430"/>
              <a:ext cx="1736416" cy="307777"/>
              <a:chOff x="7980677" y="3424657"/>
              <a:chExt cx="1736416" cy="307777"/>
            </a:xfrm>
          </p:grpSpPr>
          <p:cxnSp>
            <p:nvCxnSpPr>
              <p:cNvPr id="35" name="Straight Arrow Connector 34"/>
              <p:cNvCxnSpPr/>
              <p:nvPr/>
            </p:nvCxnSpPr>
            <p:spPr>
              <a:xfrm>
                <a:off x="7980677" y="3606783"/>
                <a:ext cx="797560" cy="508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849291" y="3424657"/>
                <a:ext cx="86780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data flow</a:t>
                </a:r>
              </a:p>
            </p:txBody>
          </p:sp>
        </p:grpSp>
        <p:grpSp>
          <p:nvGrpSpPr>
            <p:cNvPr id="26" name="Group 25"/>
            <p:cNvGrpSpPr/>
            <p:nvPr/>
          </p:nvGrpSpPr>
          <p:grpSpPr>
            <a:xfrm>
              <a:off x="7000237" y="3518759"/>
              <a:ext cx="2228505" cy="307777"/>
              <a:chOff x="7980677" y="2919319"/>
              <a:chExt cx="2228505" cy="307777"/>
            </a:xfrm>
          </p:grpSpPr>
          <p:cxnSp>
            <p:nvCxnSpPr>
              <p:cNvPr id="31" name="Straight Arrow Connector 30"/>
              <p:cNvCxnSpPr/>
              <p:nvPr/>
            </p:nvCxnSpPr>
            <p:spPr>
              <a:xfrm>
                <a:off x="7980677" y="3101445"/>
                <a:ext cx="797560" cy="508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8805721" y="2919319"/>
                <a:ext cx="140346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instructions flow</a:t>
                </a:r>
              </a:p>
            </p:txBody>
          </p:sp>
        </p:grpSp>
        <p:grpSp>
          <p:nvGrpSpPr>
            <p:cNvPr id="22" name="Group 21"/>
            <p:cNvGrpSpPr/>
            <p:nvPr/>
          </p:nvGrpSpPr>
          <p:grpSpPr>
            <a:xfrm>
              <a:off x="6990149" y="4399772"/>
              <a:ext cx="2983232" cy="307777"/>
              <a:chOff x="7970589" y="4303252"/>
              <a:chExt cx="2983232" cy="307777"/>
            </a:xfrm>
          </p:grpSpPr>
          <p:cxnSp>
            <p:nvCxnSpPr>
              <p:cNvPr id="39" name="Straight Arrow Connector 38"/>
              <p:cNvCxnSpPr/>
              <p:nvPr/>
            </p:nvCxnSpPr>
            <p:spPr>
              <a:xfrm>
                <a:off x="7970589" y="4485378"/>
                <a:ext cx="797560" cy="5080"/>
              </a:xfrm>
              <a:prstGeom prst="straightConnector1">
                <a:avLst/>
              </a:prstGeom>
              <a:ln w="28575">
                <a:solidFill>
                  <a:srgbClr val="FFC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839203" y="4303252"/>
                <a:ext cx="211461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internal consumption data</a:t>
                </a:r>
              </a:p>
            </p:txBody>
          </p:sp>
        </p:grpSp>
        <p:grpSp>
          <p:nvGrpSpPr>
            <p:cNvPr id="23" name="Group 22"/>
            <p:cNvGrpSpPr/>
            <p:nvPr/>
          </p:nvGrpSpPr>
          <p:grpSpPr>
            <a:xfrm>
              <a:off x="6990149" y="4106101"/>
              <a:ext cx="2920939" cy="307777"/>
              <a:chOff x="7970589" y="3929995"/>
              <a:chExt cx="2920939" cy="307777"/>
            </a:xfrm>
          </p:grpSpPr>
          <p:cxnSp>
            <p:nvCxnSpPr>
              <p:cNvPr id="38" name="Straight Arrow Connector 37"/>
              <p:cNvCxnSpPr/>
              <p:nvPr/>
            </p:nvCxnSpPr>
            <p:spPr>
              <a:xfrm>
                <a:off x="7970589" y="4112121"/>
                <a:ext cx="797560" cy="5080"/>
              </a:xfrm>
              <a:prstGeom prst="straightConnector1">
                <a:avLst/>
              </a:prstGeom>
              <a:ln w="28575">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795633" y="3929995"/>
                <a:ext cx="209589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internal commands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(uops)</a:t>
                </a:r>
              </a:p>
            </p:txBody>
          </p:sp>
        </p:grpSp>
        <p:sp>
          <p:nvSpPr>
            <p:cNvPr id="5" name="Rectangle 4"/>
            <p:cNvSpPr/>
            <p:nvPr/>
          </p:nvSpPr>
          <p:spPr>
            <a:xfrm>
              <a:off x="2320394" y="3023644"/>
              <a:ext cx="1172280" cy="5146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Instructions</a:t>
              </a:r>
            </a:p>
          </p:txBody>
        </p:sp>
        <p:sp>
          <p:nvSpPr>
            <p:cNvPr id="25" name="Rectangle 24"/>
            <p:cNvSpPr/>
            <p:nvPr/>
          </p:nvSpPr>
          <p:spPr>
            <a:xfrm>
              <a:off x="3563727" y="3023644"/>
              <a:ext cx="2307905" cy="51463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19" name="Rectangle 18"/>
            <p:cNvSpPr/>
            <p:nvPr/>
          </p:nvSpPr>
          <p:spPr>
            <a:xfrm>
              <a:off x="6139505" y="3054117"/>
              <a:ext cx="177907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[Cache] Memory</a:t>
              </a:r>
            </a:p>
          </p:txBody>
        </p:sp>
        <p:sp>
          <p:nvSpPr>
            <p:cNvPr id="21" name="Left Brace 20"/>
            <p:cNvSpPr/>
            <p:nvPr/>
          </p:nvSpPr>
          <p:spPr>
            <a:xfrm flipH="1">
              <a:off x="6079515" y="2993638"/>
              <a:ext cx="79375" cy="574643"/>
            </a:xfrm>
            <a:prstGeom prst="leftBrace">
              <a:avLst>
                <a:gd name="adj1" fmla="val 80333"/>
                <a:gd name="adj2" fmla="val 43274"/>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eft Brace 33"/>
            <p:cNvSpPr/>
            <p:nvPr/>
          </p:nvSpPr>
          <p:spPr>
            <a:xfrm>
              <a:off x="1726988" y="2942537"/>
              <a:ext cx="131780" cy="1591143"/>
            </a:xfrm>
            <a:prstGeom prst="leftBrace">
              <a:avLst>
                <a:gd name="adj1" fmla="val 80333"/>
                <a:gd name="adj2" fmla="val 43274"/>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41"/>
            <p:cNvSpPr/>
            <p:nvPr/>
          </p:nvSpPr>
          <p:spPr>
            <a:xfrm>
              <a:off x="434579" y="3272073"/>
              <a:ext cx="1109984" cy="64633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Processor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(Chip)</a:t>
              </a:r>
            </a:p>
          </p:txBody>
        </p:sp>
      </p:grpSp>
    </p:spTree>
    <p:extLst>
      <p:ext uri="{BB962C8B-B14F-4D97-AF65-F5344CB8AC3E}">
        <p14:creationId xmlns:p14="http://schemas.microsoft.com/office/powerpoint/2010/main" val="4247453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6B30-2CCF-4828-8A35-31D36183B093}"/>
              </a:ext>
            </a:extLst>
          </p:cNvPr>
          <p:cNvSpPr>
            <a:spLocks noGrp="1"/>
          </p:cNvSpPr>
          <p:nvPr>
            <p:ph type="title"/>
          </p:nvPr>
        </p:nvSpPr>
        <p:spPr>
          <a:xfrm>
            <a:off x="780757" y="4058529"/>
            <a:ext cx="6836898" cy="823393"/>
          </a:xfrm>
        </p:spPr>
        <p:txBody>
          <a:bodyPr/>
          <a:lstStyle/>
          <a:p>
            <a:r>
              <a:rPr lang="en-US" dirty="0"/>
              <a:t>Big New Topic: Memory Aspects</a:t>
            </a:r>
          </a:p>
        </p:txBody>
      </p:sp>
      <p:sp>
        <p:nvSpPr>
          <p:cNvPr id="4" name="Slide Number Placeholder 3">
            <a:extLst>
              <a:ext uri="{FF2B5EF4-FFF2-40B4-BE49-F238E27FC236}">
                <a16:creationId xmlns:a16="http://schemas.microsoft.com/office/drawing/2014/main" id="{9D7B6CC7-984D-4C25-9A74-92EAFAA2E1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957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SRAM vs. DRAM: wrap-up </a:t>
            </a:r>
          </a:p>
        </p:txBody>
      </p:sp>
      <p:sp>
        <p:nvSpPr>
          <p:cNvPr id="3" name="Content Placeholder 2"/>
          <p:cNvSpPr>
            <a:spLocks noGrp="1"/>
          </p:cNvSpPr>
          <p:nvPr>
            <p:ph idx="1"/>
          </p:nvPr>
        </p:nvSpPr>
        <p:spPr>
          <a:xfrm>
            <a:off x="147344" y="1173707"/>
            <a:ext cx="11960872" cy="5254564"/>
          </a:xfrm>
        </p:spPr>
        <p:txBody>
          <a:bodyPr>
            <a:normAutofit/>
          </a:bodyPr>
          <a:lstStyle/>
          <a:p>
            <a:r>
              <a:rPr lang="en-US" sz="1800" dirty="0"/>
              <a:t>Order of the SRAM access time: 4 to 5 cycles (nanoseconds)</a:t>
            </a:r>
          </a:p>
          <a:p>
            <a:pPr lvl="1"/>
            <a:r>
              <a:rPr lang="en-US" sz="1600" dirty="0"/>
              <a:t>Expensive but fast </a:t>
            </a:r>
          </a:p>
          <a:p>
            <a:pPr lvl="1"/>
            <a:r>
              <a:rPr lang="en-US" sz="1600" dirty="0"/>
              <a:t>Transistor hog</a:t>
            </a:r>
          </a:p>
          <a:p>
            <a:pPr lvl="1"/>
            <a:r>
              <a:rPr lang="en-US" sz="1600" dirty="0"/>
              <a:t>Needs no refresh</a:t>
            </a:r>
          </a:p>
          <a:p>
            <a:pPr lvl="3"/>
            <a:endParaRPr lang="en-US" sz="1100" dirty="0"/>
          </a:p>
          <a:p>
            <a:r>
              <a:rPr lang="en-US" sz="1800" dirty="0"/>
              <a:t>Order of the DRAM access time: 10s of cycles </a:t>
            </a:r>
          </a:p>
          <a:p>
            <a:pPr lvl="1"/>
            <a:r>
              <a:rPr lang="en-US" sz="1400" dirty="0"/>
              <a:t>The information stored as a charge in a </a:t>
            </a:r>
            <a:r>
              <a:rPr lang="en-US" sz="1400" dirty="0">
                <a:solidFill>
                  <a:srgbClr val="C00000"/>
                </a:solidFill>
              </a:rPr>
              <a:t>capacitor</a:t>
            </a:r>
            <a:endParaRPr lang="en-US" sz="1400" dirty="0"/>
          </a:p>
          <a:p>
            <a:pPr lvl="1"/>
            <a:r>
              <a:rPr lang="en-US" sz="1600" dirty="0"/>
              <a:t>Less expensive but slow</a:t>
            </a:r>
          </a:p>
          <a:p>
            <a:pPr lvl="1"/>
            <a:r>
              <a:rPr lang="en-US" sz="1600" dirty="0"/>
              <a:t>Requires one capacitor and one transistor, might have capacitor leak</a:t>
            </a:r>
          </a:p>
          <a:p>
            <a:pPr lvl="1"/>
            <a:r>
              <a:rPr lang="en-US" sz="1600" dirty="0"/>
              <a:t>Higher capacity per unit area</a:t>
            </a:r>
          </a:p>
          <a:p>
            <a:pPr lvl="1"/>
            <a:r>
              <a:rPr lang="en-US" sz="1600" dirty="0"/>
              <a:t>Needs refresh every 10-100 </a:t>
            </a:r>
            <a:r>
              <a:rPr lang="en-US" sz="1600" dirty="0" err="1"/>
              <a:t>ms</a:t>
            </a:r>
            <a:r>
              <a:rPr lang="en-US" sz="1600" dirty="0"/>
              <a:t> (a small overhead in memory access – around 0.1%)</a:t>
            </a:r>
          </a:p>
          <a:p>
            <a:pPr lvl="1"/>
            <a:r>
              <a:rPr lang="en-US" sz="1600" dirty="0"/>
              <a:t>Sensitive to disturbances</a:t>
            </a:r>
          </a:p>
          <a:p>
            <a:pPr lvl="3"/>
            <a:endParaRPr lang="en-US" sz="1100" dirty="0"/>
          </a:p>
          <a:p>
            <a:r>
              <a:rPr lang="en-US" sz="1800" dirty="0"/>
              <a:t>Limit case: a 10X - 100X speedup </a:t>
            </a:r>
          </a:p>
          <a:p>
            <a:pPr marL="0" indent="0">
              <a:buNone/>
            </a:pPr>
            <a:r>
              <a:rPr lang="en-US" sz="1800" dirty="0"/>
              <a:t>                        if you can work off the SRAM</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9431878" y="6414421"/>
            <a:ext cx="13474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a:t>
            </a:r>
            <a:r>
              <a:rPr kumimoji="0" lang="en-US" sz="800" b="0" i="0" u="none" strike="noStrike" kern="1200" cap="none" spc="0" normalizeH="0" baseline="0" noProof="0" dirty="0" err="1">
                <a:ln>
                  <a:noFill/>
                </a:ln>
                <a:solidFill>
                  <a:prstClr val="black"/>
                </a:solidFill>
                <a:effectLst/>
                <a:uLnTx/>
                <a:uFillTx/>
                <a:latin typeface="Calibri Light" panose="020F0302020204030204"/>
                <a:ea typeface="+mn-ea"/>
                <a:cs typeface="+mn-cs"/>
              </a:rPr>
              <a:t>Rauber&amp;Runger</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aphicFrame>
        <p:nvGraphicFramePr>
          <p:cNvPr id="9" name="Table 8"/>
          <p:cNvGraphicFramePr>
            <a:graphicFrameLocks noGrp="1"/>
          </p:cNvGraphicFramePr>
          <p:nvPr>
            <p:extLst>
              <p:ext uri="{D42A27DB-BD31-4B8C-83A1-F6EECF244321}">
                <p14:modId xmlns:p14="http://schemas.microsoft.com/office/powerpoint/2010/main" val="1570229086"/>
              </p:ext>
            </p:extLst>
          </p:nvPr>
        </p:nvGraphicFramePr>
        <p:xfrm>
          <a:off x="3041679" y="1459626"/>
          <a:ext cx="8762999" cy="1136385"/>
        </p:xfrm>
        <a:graphic>
          <a:graphicData uri="http://schemas.openxmlformats.org/drawingml/2006/table">
            <a:tbl>
              <a:tblPr firstRow="1" bandRow="1">
                <a:tableStyleId>{5C22544A-7EE6-4342-B048-85BDC9FD1C3A}</a:tableStyleId>
              </a:tblPr>
              <a:tblGrid>
                <a:gridCol w="728869">
                  <a:extLst>
                    <a:ext uri="{9D8B030D-6E8A-4147-A177-3AD203B41FA5}">
                      <a16:colId xmlns:a16="http://schemas.microsoft.com/office/drawing/2014/main" val="20000"/>
                    </a:ext>
                  </a:extLst>
                </a:gridCol>
                <a:gridCol w="1872532">
                  <a:extLst>
                    <a:ext uri="{9D8B030D-6E8A-4147-A177-3AD203B41FA5}">
                      <a16:colId xmlns:a16="http://schemas.microsoft.com/office/drawing/2014/main" val="20001"/>
                    </a:ext>
                  </a:extLst>
                </a:gridCol>
                <a:gridCol w="1304014">
                  <a:extLst>
                    <a:ext uri="{9D8B030D-6E8A-4147-A177-3AD203B41FA5}">
                      <a16:colId xmlns:a16="http://schemas.microsoft.com/office/drawing/2014/main" val="20002"/>
                    </a:ext>
                  </a:extLst>
                </a:gridCol>
                <a:gridCol w="1133061">
                  <a:extLst>
                    <a:ext uri="{9D8B030D-6E8A-4147-A177-3AD203B41FA5}">
                      <a16:colId xmlns:a16="http://schemas.microsoft.com/office/drawing/2014/main" val="20003"/>
                    </a:ext>
                  </a:extLst>
                </a:gridCol>
                <a:gridCol w="1133723">
                  <a:extLst>
                    <a:ext uri="{9D8B030D-6E8A-4147-A177-3AD203B41FA5}">
                      <a16:colId xmlns:a16="http://schemas.microsoft.com/office/drawing/2014/main" val="20004"/>
                    </a:ext>
                  </a:extLst>
                </a:gridCol>
                <a:gridCol w="838201">
                  <a:extLst>
                    <a:ext uri="{9D8B030D-6E8A-4147-A177-3AD203B41FA5}">
                      <a16:colId xmlns:a16="http://schemas.microsoft.com/office/drawing/2014/main" val="20005"/>
                    </a:ext>
                  </a:extLst>
                </a:gridCol>
                <a:gridCol w="1752599">
                  <a:extLst>
                    <a:ext uri="{9D8B030D-6E8A-4147-A177-3AD203B41FA5}">
                      <a16:colId xmlns:a16="http://schemas.microsoft.com/office/drawing/2014/main" val="20006"/>
                    </a:ext>
                  </a:extLst>
                </a:gridCol>
              </a:tblGrid>
              <a:tr h="411360">
                <a:tc>
                  <a:txBody>
                    <a:bodyPr/>
                    <a:lstStyle/>
                    <a:p>
                      <a:pPr algn="ctr"/>
                      <a:endParaRPr lang="en-US" sz="1600" dirty="0"/>
                    </a:p>
                  </a:txBody>
                  <a:tcPr anchor="ctr"/>
                </a:tc>
                <a:tc>
                  <a:txBody>
                    <a:bodyPr/>
                    <a:lstStyle/>
                    <a:p>
                      <a:pPr algn="ctr"/>
                      <a:r>
                        <a:rPr lang="en-US" sz="1600" dirty="0"/>
                        <a:t>Transistors</a:t>
                      </a:r>
                      <a:r>
                        <a:rPr lang="en-US" sz="1600" baseline="0" dirty="0"/>
                        <a:t> per </a:t>
                      </a:r>
                      <a:r>
                        <a:rPr lang="en-US" sz="1600" dirty="0"/>
                        <a:t>bit</a:t>
                      </a:r>
                    </a:p>
                  </a:txBody>
                  <a:tcPr anchor="ctr"/>
                </a:tc>
                <a:tc>
                  <a:txBody>
                    <a:bodyPr/>
                    <a:lstStyle/>
                    <a:p>
                      <a:pPr algn="ctr"/>
                      <a:r>
                        <a:rPr lang="en-US" sz="1600" dirty="0"/>
                        <a:t>Access Time</a:t>
                      </a:r>
                    </a:p>
                  </a:txBody>
                  <a:tcPr anchor="ctr"/>
                </a:tc>
                <a:tc>
                  <a:txBody>
                    <a:bodyPr/>
                    <a:lstStyle/>
                    <a:p>
                      <a:pPr algn="ctr"/>
                      <a:r>
                        <a:rPr lang="en-US" sz="1600" dirty="0"/>
                        <a:t>Persistent?</a:t>
                      </a:r>
                    </a:p>
                  </a:txBody>
                  <a:tcPr anchor="ctr"/>
                </a:tc>
                <a:tc>
                  <a:txBody>
                    <a:bodyPr/>
                    <a:lstStyle/>
                    <a:p>
                      <a:pPr algn="ctr"/>
                      <a:r>
                        <a:rPr lang="en-US" sz="1600" dirty="0"/>
                        <a:t>Sensitive?</a:t>
                      </a:r>
                    </a:p>
                  </a:txBody>
                  <a:tcPr anchor="ctr"/>
                </a:tc>
                <a:tc>
                  <a:txBody>
                    <a:bodyPr/>
                    <a:lstStyle/>
                    <a:p>
                      <a:pPr algn="ctr"/>
                      <a:r>
                        <a:rPr lang="en-US" sz="1600" dirty="0"/>
                        <a:t>Price</a:t>
                      </a:r>
                    </a:p>
                  </a:txBody>
                  <a:tcPr anchor="ctr"/>
                </a:tc>
                <a:tc>
                  <a:txBody>
                    <a:bodyPr/>
                    <a:lstStyle/>
                    <a:p>
                      <a:pPr algn="ctr"/>
                      <a:r>
                        <a:rPr lang="en-US" sz="1600" dirty="0"/>
                        <a:t>Applications</a:t>
                      </a:r>
                    </a:p>
                  </a:txBody>
                  <a:tcPr anchor="ctr"/>
                </a:tc>
                <a:extLst>
                  <a:ext uri="{0D108BD9-81ED-4DB2-BD59-A6C34878D82A}">
                    <a16:rowId xmlns:a16="http://schemas.microsoft.com/office/drawing/2014/main" val="10000"/>
                  </a:ext>
                </a:extLst>
              </a:tr>
              <a:tr h="387877">
                <a:tc>
                  <a:txBody>
                    <a:bodyPr/>
                    <a:lstStyle/>
                    <a:p>
                      <a:pPr algn="ctr"/>
                      <a:r>
                        <a:rPr lang="en-US" sz="1600" dirty="0"/>
                        <a:t>SRAM</a:t>
                      </a:r>
                    </a:p>
                  </a:txBody>
                  <a:tcPr anchor="ctr"/>
                </a:tc>
                <a:tc>
                  <a:txBody>
                    <a:bodyPr/>
                    <a:lstStyle/>
                    <a:p>
                      <a:pPr algn="ctr"/>
                      <a:r>
                        <a:rPr lang="en-US" sz="1600" dirty="0"/>
                        <a:t>6</a:t>
                      </a:r>
                    </a:p>
                  </a:txBody>
                  <a:tcPr anchor="ctr"/>
                </a:tc>
                <a:tc>
                  <a:txBody>
                    <a:bodyPr/>
                    <a:lstStyle/>
                    <a:p>
                      <a:pPr algn="ctr"/>
                      <a:r>
                        <a:rPr lang="en-US" sz="1600" dirty="0"/>
                        <a:t>1X</a:t>
                      </a:r>
                    </a:p>
                  </a:txBody>
                  <a:tcPr anchor="ctr"/>
                </a:tc>
                <a:tc>
                  <a:txBody>
                    <a:bodyPr/>
                    <a:lstStyle/>
                    <a:p>
                      <a:pPr algn="ctr"/>
                      <a:r>
                        <a:rPr lang="en-US" sz="1600" dirty="0"/>
                        <a:t>Yes</a:t>
                      </a:r>
                    </a:p>
                  </a:txBody>
                  <a:tcPr anchor="ctr"/>
                </a:tc>
                <a:tc>
                  <a:txBody>
                    <a:bodyPr/>
                    <a:lstStyle/>
                    <a:p>
                      <a:pPr algn="ctr"/>
                      <a:r>
                        <a:rPr lang="en-US" sz="1600" dirty="0"/>
                        <a:t>No</a:t>
                      </a:r>
                    </a:p>
                  </a:txBody>
                  <a:tcPr anchor="ctr"/>
                </a:tc>
                <a:tc>
                  <a:txBody>
                    <a:bodyPr/>
                    <a:lstStyle/>
                    <a:p>
                      <a:pPr algn="ctr"/>
                      <a:r>
                        <a:rPr lang="en-US" sz="1600" dirty="0"/>
                        <a:t>100X</a:t>
                      </a:r>
                    </a:p>
                  </a:txBody>
                  <a:tcPr anchor="ctr"/>
                </a:tc>
                <a:tc>
                  <a:txBody>
                    <a:bodyPr/>
                    <a:lstStyle/>
                    <a:p>
                      <a:pPr algn="ctr"/>
                      <a:r>
                        <a:rPr lang="en-US" sz="1600" dirty="0"/>
                        <a:t>Cache memories</a:t>
                      </a:r>
                    </a:p>
                  </a:txBody>
                  <a:tcPr anchor="ctr"/>
                </a:tc>
                <a:extLst>
                  <a:ext uri="{0D108BD9-81ED-4DB2-BD59-A6C34878D82A}">
                    <a16:rowId xmlns:a16="http://schemas.microsoft.com/office/drawing/2014/main" val="10001"/>
                  </a:ext>
                </a:extLst>
              </a:tr>
              <a:tr h="337148">
                <a:tc>
                  <a:txBody>
                    <a:bodyPr/>
                    <a:lstStyle/>
                    <a:p>
                      <a:pPr algn="ctr"/>
                      <a:r>
                        <a:rPr lang="en-US" sz="1600" dirty="0"/>
                        <a:t>DRAM</a:t>
                      </a:r>
                    </a:p>
                  </a:txBody>
                  <a:tcPr anchor="ctr"/>
                </a:tc>
                <a:tc>
                  <a:txBody>
                    <a:bodyPr/>
                    <a:lstStyle/>
                    <a:p>
                      <a:pPr algn="ctr"/>
                      <a:r>
                        <a:rPr lang="en-US" sz="1600" dirty="0"/>
                        <a:t>1</a:t>
                      </a:r>
                    </a:p>
                  </a:txBody>
                  <a:tcPr anchor="ctr"/>
                </a:tc>
                <a:tc>
                  <a:txBody>
                    <a:bodyPr/>
                    <a:lstStyle/>
                    <a:p>
                      <a:pPr algn="ctr"/>
                      <a:r>
                        <a:rPr lang="en-US" sz="1600" dirty="0"/>
                        <a:t>10s X</a:t>
                      </a:r>
                    </a:p>
                  </a:txBody>
                  <a:tcPr anchor="ctr"/>
                </a:tc>
                <a:tc>
                  <a:txBody>
                    <a:bodyPr/>
                    <a:lstStyle/>
                    <a:p>
                      <a:pPr algn="ctr"/>
                      <a:r>
                        <a:rPr lang="en-US" sz="1600" dirty="0"/>
                        <a:t>No</a:t>
                      </a:r>
                    </a:p>
                  </a:txBody>
                  <a:tcPr anchor="ctr"/>
                </a:tc>
                <a:tc>
                  <a:txBody>
                    <a:bodyPr/>
                    <a:lstStyle/>
                    <a:p>
                      <a:pPr algn="ctr"/>
                      <a:r>
                        <a:rPr lang="en-US" sz="1600" dirty="0"/>
                        <a:t>Yes</a:t>
                      </a:r>
                    </a:p>
                  </a:txBody>
                  <a:tcPr anchor="ctr"/>
                </a:tc>
                <a:tc>
                  <a:txBody>
                    <a:bodyPr/>
                    <a:lstStyle/>
                    <a:p>
                      <a:pPr algn="ctr"/>
                      <a:r>
                        <a:rPr lang="en-US" sz="1600" dirty="0"/>
                        <a:t>1X</a:t>
                      </a:r>
                    </a:p>
                  </a:txBody>
                  <a:tcPr anchor="ctr"/>
                </a:tc>
                <a:tc>
                  <a:txBody>
                    <a:bodyPr/>
                    <a:lstStyle/>
                    <a:p>
                      <a:pPr algn="ctr"/>
                      <a:r>
                        <a:rPr lang="en-US" sz="1600" dirty="0"/>
                        <a:t>Main Memory</a:t>
                      </a:r>
                    </a:p>
                  </a:txBody>
                  <a:tcPr anchor="ctr"/>
                </a:tc>
                <a:extLst>
                  <a:ext uri="{0D108BD9-81ED-4DB2-BD59-A6C34878D82A}">
                    <a16:rowId xmlns:a16="http://schemas.microsoft.com/office/drawing/2014/main" val="10002"/>
                  </a:ext>
                </a:extLst>
              </a:tr>
            </a:tbl>
          </a:graphicData>
        </a:graphic>
      </p:graphicFrame>
      <p:graphicFrame>
        <p:nvGraphicFramePr>
          <p:cNvPr id="4" name="Table 3">
            <a:extLst>
              <a:ext uri="{FF2B5EF4-FFF2-40B4-BE49-F238E27FC236}">
                <a16:creationId xmlns:a16="http://schemas.microsoft.com/office/drawing/2014/main" id="{461AD4BA-F592-24DE-F27B-F085D41EAAD1}"/>
              </a:ext>
            </a:extLst>
          </p:cNvPr>
          <p:cNvGraphicFramePr>
            <a:graphicFrameLocks noGrp="1"/>
          </p:cNvGraphicFramePr>
          <p:nvPr>
            <p:extLst>
              <p:ext uri="{D42A27DB-BD31-4B8C-83A1-F6EECF244321}">
                <p14:modId xmlns:p14="http://schemas.microsoft.com/office/powerpoint/2010/main" val="3056632247"/>
              </p:ext>
            </p:extLst>
          </p:nvPr>
        </p:nvGraphicFramePr>
        <p:xfrm>
          <a:off x="4338790" y="4413530"/>
          <a:ext cx="7465888" cy="2346960"/>
        </p:xfrm>
        <a:graphic>
          <a:graphicData uri="http://schemas.openxmlformats.org/drawingml/2006/table">
            <a:tbl>
              <a:tblPr firstRow="1" bandRow="1">
                <a:tableStyleId>{5C22544A-7EE6-4342-B048-85BDC9FD1C3A}</a:tableStyleId>
              </a:tblPr>
              <a:tblGrid>
                <a:gridCol w="1866472">
                  <a:extLst>
                    <a:ext uri="{9D8B030D-6E8A-4147-A177-3AD203B41FA5}">
                      <a16:colId xmlns:a16="http://schemas.microsoft.com/office/drawing/2014/main" val="20000"/>
                    </a:ext>
                  </a:extLst>
                </a:gridCol>
                <a:gridCol w="1866472">
                  <a:extLst>
                    <a:ext uri="{9D8B030D-6E8A-4147-A177-3AD203B41FA5}">
                      <a16:colId xmlns:a16="http://schemas.microsoft.com/office/drawing/2014/main" val="20001"/>
                    </a:ext>
                  </a:extLst>
                </a:gridCol>
                <a:gridCol w="1866472">
                  <a:extLst>
                    <a:ext uri="{9D8B030D-6E8A-4147-A177-3AD203B41FA5}">
                      <a16:colId xmlns:a16="http://schemas.microsoft.com/office/drawing/2014/main" val="20002"/>
                    </a:ext>
                  </a:extLst>
                </a:gridCol>
                <a:gridCol w="1866472">
                  <a:extLst>
                    <a:ext uri="{9D8B030D-6E8A-4147-A177-3AD203B41FA5}">
                      <a16:colId xmlns:a16="http://schemas.microsoft.com/office/drawing/2014/main" val="20003"/>
                    </a:ext>
                  </a:extLst>
                </a:gridCol>
              </a:tblGrid>
              <a:tr h="299961">
                <a:tc>
                  <a:txBody>
                    <a:bodyPr/>
                    <a:lstStyle/>
                    <a:p>
                      <a:pPr algn="ctr"/>
                      <a:endParaRPr lang="en-US" sz="1400" dirty="0"/>
                    </a:p>
                  </a:txBody>
                  <a:tcPr anchor="ctr"/>
                </a:tc>
                <a:tc>
                  <a:txBody>
                    <a:bodyPr/>
                    <a:lstStyle/>
                    <a:p>
                      <a:pPr algn="ctr"/>
                      <a:r>
                        <a:rPr lang="en-US" sz="1400" b="1" dirty="0">
                          <a:solidFill>
                            <a:srgbClr val="FFC000"/>
                          </a:solidFill>
                        </a:rPr>
                        <a:t>SRAM</a:t>
                      </a:r>
                    </a:p>
                  </a:txBody>
                  <a:tcPr anchor="ctr"/>
                </a:tc>
                <a:tc>
                  <a:txBody>
                    <a:bodyPr/>
                    <a:lstStyle/>
                    <a:p>
                      <a:pPr algn="ctr"/>
                      <a:r>
                        <a:rPr lang="en-US" sz="1400" b="1" dirty="0">
                          <a:solidFill>
                            <a:srgbClr val="FFC000"/>
                          </a:solidFill>
                        </a:rPr>
                        <a:t>DRAM</a:t>
                      </a:r>
                    </a:p>
                  </a:txBody>
                  <a:tcPr anchor="ctr"/>
                </a:tc>
                <a:tc>
                  <a:txBody>
                    <a:bodyPr/>
                    <a:lstStyle/>
                    <a:p>
                      <a:pPr algn="ctr"/>
                      <a:r>
                        <a:rPr lang="en-US" sz="1400" b="1" dirty="0">
                          <a:solidFill>
                            <a:srgbClr val="FFC000"/>
                          </a:solidFill>
                        </a:rPr>
                        <a:t>Flash</a:t>
                      </a:r>
                    </a:p>
                  </a:txBody>
                  <a:tcPr anchor="ctr"/>
                </a:tc>
                <a:extLst>
                  <a:ext uri="{0D108BD9-81ED-4DB2-BD59-A6C34878D82A}">
                    <a16:rowId xmlns:a16="http://schemas.microsoft.com/office/drawing/2014/main" val="10000"/>
                  </a:ext>
                </a:extLst>
              </a:tr>
              <a:tr h="299961">
                <a:tc>
                  <a:txBody>
                    <a:bodyPr/>
                    <a:lstStyle/>
                    <a:p>
                      <a:pPr algn="ctr"/>
                      <a:r>
                        <a:rPr lang="en-US" sz="1400" b="1" dirty="0">
                          <a:solidFill>
                            <a:srgbClr val="0070C0"/>
                          </a:solidFill>
                        </a:rPr>
                        <a:t>Speed</a:t>
                      </a:r>
                    </a:p>
                  </a:txBody>
                  <a:tcPr anchor="ctr"/>
                </a:tc>
                <a:tc>
                  <a:txBody>
                    <a:bodyPr/>
                    <a:lstStyle/>
                    <a:p>
                      <a:pPr algn="ctr"/>
                      <a:r>
                        <a:rPr lang="en-US" sz="1400" dirty="0"/>
                        <a:t>Very fast</a:t>
                      </a:r>
                    </a:p>
                  </a:txBody>
                  <a:tcPr anchor="ctr"/>
                </a:tc>
                <a:tc>
                  <a:txBody>
                    <a:bodyPr/>
                    <a:lstStyle/>
                    <a:p>
                      <a:pPr algn="ctr"/>
                      <a:r>
                        <a:rPr lang="en-US" sz="1400" dirty="0"/>
                        <a:t>Fast</a:t>
                      </a:r>
                    </a:p>
                  </a:txBody>
                  <a:tcPr anchor="ctr"/>
                </a:tc>
                <a:tc>
                  <a:txBody>
                    <a:bodyPr/>
                    <a:lstStyle/>
                    <a:p>
                      <a:pPr algn="ctr"/>
                      <a:r>
                        <a:rPr lang="en-US" sz="1400" dirty="0"/>
                        <a:t>Very slow</a:t>
                      </a:r>
                    </a:p>
                  </a:txBody>
                  <a:tcPr anchor="ctr"/>
                </a:tc>
                <a:extLst>
                  <a:ext uri="{0D108BD9-81ED-4DB2-BD59-A6C34878D82A}">
                    <a16:rowId xmlns:a16="http://schemas.microsoft.com/office/drawing/2014/main" val="10001"/>
                  </a:ext>
                </a:extLst>
              </a:tr>
              <a:tr h="299961">
                <a:tc>
                  <a:txBody>
                    <a:bodyPr/>
                    <a:lstStyle/>
                    <a:p>
                      <a:pPr algn="ctr"/>
                      <a:r>
                        <a:rPr lang="en-US" sz="1400" b="1" dirty="0">
                          <a:solidFill>
                            <a:srgbClr val="0070C0"/>
                          </a:solidFill>
                        </a:rPr>
                        <a:t>Density</a:t>
                      </a:r>
                    </a:p>
                  </a:txBody>
                  <a:tcPr anchor="ctr"/>
                </a:tc>
                <a:tc>
                  <a:txBody>
                    <a:bodyPr/>
                    <a:lstStyle/>
                    <a:p>
                      <a:pPr algn="ctr"/>
                      <a:r>
                        <a:rPr lang="en-US" sz="1400" dirty="0"/>
                        <a:t>Low</a:t>
                      </a:r>
                    </a:p>
                  </a:txBody>
                  <a:tcPr anchor="ctr"/>
                </a:tc>
                <a:tc>
                  <a:txBody>
                    <a:bodyPr/>
                    <a:lstStyle/>
                    <a:p>
                      <a:pPr algn="ctr"/>
                      <a:r>
                        <a:rPr lang="en-US" sz="1400" dirty="0"/>
                        <a:t>High</a:t>
                      </a:r>
                    </a:p>
                  </a:txBody>
                  <a:tcPr anchor="ctr"/>
                </a:tc>
                <a:tc>
                  <a:txBody>
                    <a:bodyPr/>
                    <a:lstStyle/>
                    <a:p>
                      <a:pPr algn="ctr"/>
                      <a:r>
                        <a:rPr lang="en-US" sz="1400" dirty="0"/>
                        <a:t>Very high</a:t>
                      </a:r>
                    </a:p>
                  </a:txBody>
                  <a:tcPr anchor="ctr"/>
                </a:tc>
                <a:extLst>
                  <a:ext uri="{0D108BD9-81ED-4DB2-BD59-A6C34878D82A}">
                    <a16:rowId xmlns:a16="http://schemas.microsoft.com/office/drawing/2014/main" val="10002"/>
                  </a:ext>
                </a:extLst>
              </a:tr>
              <a:tr h="299961">
                <a:tc>
                  <a:txBody>
                    <a:bodyPr/>
                    <a:lstStyle/>
                    <a:p>
                      <a:pPr algn="ctr"/>
                      <a:r>
                        <a:rPr lang="en-US" sz="1400" b="1" dirty="0">
                          <a:solidFill>
                            <a:srgbClr val="0070C0"/>
                          </a:solidFill>
                        </a:rPr>
                        <a:t>Power</a:t>
                      </a:r>
                    </a:p>
                  </a:txBody>
                  <a:tcPr anchor="ctr"/>
                </a:tc>
                <a:tc>
                  <a:txBody>
                    <a:bodyPr/>
                    <a:lstStyle/>
                    <a:p>
                      <a:pPr algn="ctr"/>
                      <a:r>
                        <a:rPr lang="en-US" sz="1400" dirty="0"/>
                        <a:t>Low</a:t>
                      </a:r>
                    </a:p>
                  </a:txBody>
                  <a:tcPr anchor="ctr"/>
                </a:tc>
                <a:tc>
                  <a:txBody>
                    <a:bodyPr/>
                    <a:lstStyle/>
                    <a:p>
                      <a:pPr algn="ctr"/>
                      <a:r>
                        <a:rPr lang="en-US" sz="1400" dirty="0"/>
                        <a:t>High</a:t>
                      </a:r>
                    </a:p>
                  </a:txBody>
                  <a:tcPr anchor="ctr"/>
                </a:tc>
                <a:tc>
                  <a:txBody>
                    <a:bodyPr/>
                    <a:lstStyle/>
                    <a:p>
                      <a:pPr algn="ctr"/>
                      <a:r>
                        <a:rPr lang="en-US" sz="1400" dirty="0"/>
                        <a:t>Very low</a:t>
                      </a:r>
                    </a:p>
                  </a:txBody>
                  <a:tcPr anchor="ctr"/>
                </a:tc>
                <a:extLst>
                  <a:ext uri="{0D108BD9-81ED-4DB2-BD59-A6C34878D82A}">
                    <a16:rowId xmlns:a16="http://schemas.microsoft.com/office/drawing/2014/main" val="10003"/>
                  </a:ext>
                </a:extLst>
              </a:tr>
              <a:tr h="299961">
                <a:tc>
                  <a:txBody>
                    <a:bodyPr/>
                    <a:lstStyle/>
                    <a:p>
                      <a:pPr algn="ctr"/>
                      <a:r>
                        <a:rPr lang="en-US" sz="1400" b="1" dirty="0">
                          <a:solidFill>
                            <a:srgbClr val="0070C0"/>
                          </a:solidFill>
                        </a:rPr>
                        <a:t>Refresh</a:t>
                      </a:r>
                    </a:p>
                  </a:txBody>
                  <a:tcPr anchor="ctr"/>
                </a:tc>
                <a:tc>
                  <a:txBody>
                    <a:bodyPr/>
                    <a:lstStyle/>
                    <a:p>
                      <a:pPr algn="ctr"/>
                      <a:r>
                        <a:rPr lang="en-US" sz="1400" dirty="0"/>
                        <a:t>No</a:t>
                      </a:r>
                    </a:p>
                  </a:txBody>
                  <a:tcPr anchor="ctr"/>
                </a:tc>
                <a:tc>
                  <a:txBody>
                    <a:bodyPr/>
                    <a:lstStyle/>
                    <a:p>
                      <a:pPr algn="ctr"/>
                      <a:r>
                        <a:rPr lang="en-US" sz="1400" dirty="0"/>
                        <a:t>Yes</a:t>
                      </a:r>
                    </a:p>
                  </a:txBody>
                  <a:tcPr anchor="ctr"/>
                </a:tc>
                <a:tc>
                  <a:txBody>
                    <a:bodyPr/>
                    <a:lstStyle/>
                    <a:p>
                      <a:pPr algn="ctr"/>
                      <a:r>
                        <a:rPr lang="en-US" sz="1400" dirty="0"/>
                        <a:t>No</a:t>
                      </a:r>
                    </a:p>
                  </a:txBody>
                  <a:tcPr anchor="ctr"/>
                </a:tc>
                <a:extLst>
                  <a:ext uri="{0D108BD9-81ED-4DB2-BD59-A6C34878D82A}">
                    <a16:rowId xmlns:a16="http://schemas.microsoft.com/office/drawing/2014/main" val="10004"/>
                  </a:ext>
                </a:extLst>
              </a:tr>
              <a:tr h="299961">
                <a:tc>
                  <a:txBody>
                    <a:bodyPr/>
                    <a:lstStyle/>
                    <a:p>
                      <a:pPr algn="ctr"/>
                      <a:r>
                        <a:rPr lang="en-US" sz="1400" b="1" dirty="0">
                          <a:solidFill>
                            <a:srgbClr val="0070C0"/>
                          </a:solidFill>
                        </a:rPr>
                        <a:t>Retention</a:t>
                      </a:r>
                    </a:p>
                  </a:txBody>
                  <a:tcPr anchor="ctr"/>
                </a:tc>
                <a:tc>
                  <a:txBody>
                    <a:bodyPr/>
                    <a:lstStyle/>
                    <a:p>
                      <a:pPr algn="ctr"/>
                      <a:r>
                        <a:rPr lang="en-US" sz="1400" dirty="0"/>
                        <a:t>Volatile</a:t>
                      </a:r>
                    </a:p>
                  </a:txBody>
                  <a:tcPr anchor="ctr"/>
                </a:tc>
                <a:tc>
                  <a:txBody>
                    <a:bodyPr/>
                    <a:lstStyle/>
                    <a:p>
                      <a:pPr algn="ctr"/>
                      <a:r>
                        <a:rPr lang="en-US" sz="1400" dirty="0"/>
                        <a:t>Volatile</a:t>
                      </a:r>
                    </a:p>
                  </a:txBody>
                  <a:tcPr anchor="ctr"/>
                </a:tc>
                <a:tc>
                  <a:txBody>
                    <a:bodyPr/>
                    <a:lstStyle/>
                    <a:p>
                      <a:pPr algn="ctr"/>
                      <a:r>
                        <a:rPr lang="en-US" sz="1400" dirty="0"/>
                        <a:t>Non-volatile</a:t>
                      </a:r>
                    </a:p>
                  </a:txBody>
                  <a:tcPr anchor="ctr"/>
                </a:tc>
                <a:extLst>
                  <a:ext uri="{0D108BD9-81ED-4DB2-BD59-A6C34878D82A}">
                    <a16:rowId xmlns:a16="http://schemas.microsoft.com/office/drawing/2014/main" val="10005"/>
                  </a:ext>
                </a:extLst>
              </a:tr>
              <a:tr h="5181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70C0"/>
                          </a:solidFill>
                        </a:rPr>
                        <a:t>Mechanism</a:t>
                      </a:r>
                    </a:p>
                  </a:txBody>
                  <a:tcPr anchor="ctr"/>
                </a:tc>
                <a:tc>
                  <a:txBody>
                    <a:bodyPr/>
                    <a:lstStyle/>
                    <a:p>
                      <a:pPr algn="ctr"/>
                      <a:r>
                        <a:rPr lang="en-US" sz="1400" dirty="0"/>
                        <a:t>Bi-stable Latch</a:t>
                      </a:r>
                    </a:p>
                  </a:txBody>
                  <a:tcPr anchor="ctr"/>
                </a:tc>
                <a:tc>
                  <a:txBody>
                    <a:bodyPr/>
                    <a:lstStyle/>
                    <a:p>
                      <a:pPr algn="ctr"/>
                      <a:r>
                        <a:rPr lang="en-US" sz="1400" dirty="0"/>
                        <a:t>Capacitor</a:t>
                      </a:r>
                    </a:p>
                  </a:txBody>
                  <a:tcPr anchor="ctr"/>
                </a:tc>
                <a:tc>
                  <a:txBody>
                    <a:bodyPr/>
                    <a:lstStyle/>
                    <a:p>
                      <a:pPr algn="ctr"/>
                      <a:r>
                        <a:rPr lang="en-US" sz="1400" dirty="0"/>
                        <a:t>Fowler-</a:t>
                      </a:r>
                      <a:r>
                        <a:rPr lang="en-US" sz="1400" dirty="0" err="1"/>
                        <a:t>Nordheim</a:t>
                      </a:r>
                      <a:r>
                        <a:rPr lang="en-US" sz="1400" dirty="0"/>
                        <a:t> tunneling</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013847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Topic: The Memory Hierarchy</a:t>
            </a:r>
          </a:p>
        </p:txBody>
      </p:sp>
      <p:sp>
        <p:nvSpPr>
          <p:cNvPr id="3" name="Content Placeholder 2"/>
          <p:cNvSpPr>
            <a:spLocks noGrp="1"/>
          </p:cNvSpPr>
          <p:nvPr>
            <p:ph idx="1"/>
          </p:nvPr>
        </p:nvSpPr>
        <p:spPr>
          <a:xfrm>
            <a:off x="147344" y="1068512"/>
            <a:ext cx="11960872" cy="5548045"/>
          </a:xfrm>
        </p:spPr>
        <p:txBody>
          <a:bodyPr>
            <a:normAutofit fontScale="92500" lnSpcReduction="20000"/>
          </a:bodyPr>
          <a:lstStyle/>
          <a:p>
            <a:r>
              <a:rPr kumimoji="0" lang="en-US" sz="2000" b="0" i="0" u="none" strike="noStrike" kern="1200" cap="none" spc="0" normalizeH="0" baseline="0" noProof="0" dirty="0">
                <a:ln>
                  <a:noFill/>
                </a:ln>
                <a:solidFill>
                  <a:srgbClr val="00B050"/>
                </a:solidFill>
                <a:effectLst/>
                <a:uLnTx/>
                <a:uFillTx/>
                <a:latin typeface="Calibri" panose="020F0502020204030204"/>
                <a:ea typeface="+mn-ea"/>
                <a:cs typeface="+mn-cs"/>
              </a:rPr>
              <a:t>Observation 1</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over time, speed of data processing increased faster than speed at which we could bring over data to be processed</a:t>
            </a:r>
          </a:p>
          <a:p>
            <a:r>
              <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rPr>
              <a:t>Observation 2</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the bigger the memory used to store data, the longer it takes to find/access an entry therein</a:t>
            </a:r>
          </a:p>
          <a:p>
            <a:pPr lvl="1"/>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Compromise between size and speed of access</a:t>
            </a:r>
          </a:p>
          <a:p>
            <a:pPr marL="457200" lvl="1" indent="0">
              <a:buNone/>
            </a:pPr>
            <a:endParaRPr lang="en-US" sz="1600" dirty="0"/>
          </a:p>
          <a:p>
            <a:pPr marL="457200" lvl="1" indent="0">
              <a:buNone/>
            </a:pPr>
            <a:endParaRPr lang="en-US" sz="1600" dirty="0"/>
          </a:p>
          <a:p>
            <a:r>
              <a:rPr lang="en-US" sz="2000" dirty="0"/>
              <a:t>Consequences of Observations 1 &amp; 2: a </a:t>
            </a:r>
            <a:r>
              <a:rPr lang="en-US" sz="2000" dirty="0">
                <a:solidFill>
                  <a:srgbClr val="0070C0"/>
                </a:solidFill>
              </a:rPr>
              <a:t>hierarchy of memories</a:t>
            </a:r>
            <a:r>
              <a:rPr lang="en-US" sz="2000" dirty="0"/>
              <a:t> has emerged</a:t>
            </a:r>
          </a:p>
          <a:p>
            <a:r>
              <a:rPr lang="en-US" sz="2000" dirty="0"/>
              <a:t>Managing memory hierarchy not trivial → a dedicated hardware asset called </a:t>
            </a:r>
            <a:r>
              <a:rPr lang="en-US" sz="2000" dirty="0">
                <a:solidFill>
                  <a:srgbClr val="0070C0"/>
                </a:solidFill>
              </a:rPr>
              <a:t>MMU (memory management unit)</a:t>
            </a:r>
            <a:r>
              <a:rPr lang="en-US" sz="2000" dirty="0"/>
              <a:t> handling this task</a:t>
            </a:r>
          </a:p>
          <a:p>
            <a:pPr lvl="1"/>
            <a:r>
              <a:rPr lang="en-US" sz="1800" dirty="0"/>
              <a:t>MMU’s purview: virtual memory management, cache control, memory protection, bus arbitration, etc.</a:t>
            </a:r>
          </a:p>
          <a:p>
            <a:endParaRPr lang="en-US" sz="2000" dirty="0"/>
          </a:p>
          <a:p>
            <a:r>
              <a:rPr lang="en-US" sz="2000" dirty="0"/>
              <a:t>Compromise: </a:t>
            </a:r>
          </a:p>
          <a:p>
            <a:pPr lvl="1"/>
            <a:r>
              <a:rPr lang="en-US" sz="1800" dirty="0"/>
              <a:t>Have some SRAM on-chip, making up what is called the “</a:t>
            </a:r>
            <a:r>
              <a:rPr lang="en-US" sz="1800" dirty="0">
                <a:solidFill>
                  <a:srgbClr val="0070C0"/>
                </a:solidFill>
              </a:rPr>
              <a:t>cache</a:t>
            </a:r>
            <a:r>
              <a:rPr lang="en-US" sz="1800" dirty="0"/>
              <a:t>”</a:t>
            </a:r>
          </a:p>
          <a:p>
            <a:pPr lvl="1"/>
            <a:r>
              <a:rPr lang="en-US" sz="1800" dirty="0"/>
              <a:t>Have a lot of inexpensive DRAM off-chip, making up the “</a:t>
            </a:r>
            <a:r>
              <a:rPr lang="en-US" sz="1800" dirty="0">
                <a:solidFill>
                  <a:srgbClr val="0070C0"/>
                </a:solidFill>
              </a:rPr>
              <a:t>main memory</a:t>
            </a:r>
            <a:r>
              <a:rPr lang="en-US" sz="1800" dirty="0"/>
              <a:t>”</a:t>
            </a:r>
          </a:p>
          <a:p>
            <a:pPr lvl="2"/>
            <a:r>
              <a:rPr lang="en-US" sz="1500" dirty="0"/>
              <a:t>This is what people have in mind when they ask you “How much memory does your system have”?</a:t>
            </a:r>
          </a:p>
          <a:p>
            <a:r>
              <a:rPr lang="en-US" sz="2000" dirty="0"/>
              <a:t>In our code, we hope to have low “average memory access time” by hitting the </a:t>
            </a:r>
            <a:r>
              <a:rPr lang="en-US" sz="2000" dirty="0">
                <a:solidFill>
                  <a:srgbClr val="0070C0"/>
                </a:solidFill>
              </a:rPr>
              <a:t>cache</a:t>
            </a:r>
            <a:r>
              <a:rPr lang="en-US" sz="2000" dirty="0"/>
              <a:t> repeatedly instead of taking costly trips to </a:t>
            </a:r>
            <a:r>
              <a:rPr lang="en-US" sz="2000" dirty="0">
                <a:solidFill>
                  <a:srgbClr val="0070C0"/>
                </a:solidFill>
              </a:rPr>
              <a:t>main memory</a:t>
            </a:r>
          </a:p>
          <a:p>
            <a:pPr marL="0" indent="0">
              <a:buNone/>
            </a:pPr>
            <a:endParaRPr lang="en-US" sz="2000" dirty="0">
              <a:solidFill>
                <a:srgbClr val="0070C0"/>
              </a:solidFill>
            </a:endParaRPr>
          </a:p>
          <a:p>
            <a:r>
              <a:rPr lang="en-US" sz="2000" dirty="0"/>
              <a:t>All caches are typically </a:t>
            </a:r>
            <a:r>
              <a:rPr lang="en-US" sz="2000" u="sng" dirty="0"/>
              <a:t>on the chip</a:t>
            </a:r>
            <a:r>
              <a:rPr lang="en-US" sz="2000" dirty="0"/>
              <a:t> and are SRAM</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007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Hierarchy</a:t>
            </a: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686" y="2300518"/>
            <a:ext cx="8062312" cy="4071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330466" y="5334788"/>
            <a:ext cx="3121367" cy="369332"/>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Moving on to talk about caches</a:t>
            </a:r>
          </a:p>
        </p:txBody>
      </p:sp>
      <p:cxnSp>
        <p:nvCxnSpPr>
          <p:cNvPr id="7" name="Straight Arrow Connector 6"/>
          <p:cNvCxnSpPr/>
          <p:nvPr/>
        </p:nvCxnSpPr>
        <p:spPr>
          <a:xfrm flipH="1" flipV="1">
            <a:off x="6025666" y="3886200"/>
            <a:ext cx="1849453" cy="14485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 name="Rectangle 29"/>
          <p:cNvSpPr>
            <a:spLocks noChangeArrowheads="1"/>
          </p:cNvSpPr>
          <p:nvPr/>
        </p:nvSpPr>
        <p:spPr bwMode="auto">
          <a:xfrm>
            <a:off x="3677520" y="547575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069EF64-0D84-473D-B32E-567206DFE3DF}"/>
              </a:ext>
            </a:extLst>
          </p:cNvPr>
          <p:cNvSpPr txBox="1"/>
          <p:nvPr/>
        </p:nvSpPr>
        <p:spPr>
          <a:xfrm>
            <a:off x="3352800" y="1338546"/>
            <a:ext cx="5354543" cy="369332"/>
          </a:xfrm>
          <a:prstGeom prst="rect">
            <a:avLst/>
          </a:prstGeom>
          <a:solidFill>
            <a:srgbClr val="FFC000"/>
          </a:solidFill>
        </p:spPr>
        <p:txBody>
          <a:bodyPr wrap="none">
            <a:spAutoFit/>
          </a:bodyPr>
          <a:lstStyle>
            <a:defPPr>
              <a:defRPr lang="en-US"/>
            </a:defPPr>
            <a:lvl1pPr>
              <a:defRPr>
                <a:solidFill>
                  <a:srgbClr val="00206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The collection of all registers is called “</a:t>
            </a: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the register file</a:t>
            </a: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a:t>
            </a:r>
          </a:p>
        </p:txBody>
      </p:sp>
      <p:cxnSp>
        <p:nvCxnSpPr>
          <p:cNvPr id="10" name="Straight Arrow Connector 9">
            <a:extLst>
              <a:ext uri="{FF2B5EF4-FFF2-40B4-BE49-F238E27FC236}">
                <a16:creationId xmlns:a16="http://schemas.microsoft.com/office/drawing/2014/main" id="{45201425-C31F-47D7-A61D-DA15D8325BB7}"/>
              </a:ext>
            </a:extLst>
          </p:cNvPr>
          <p:cNvCxnSpPr>
            <a:cxnSpLocks/>
          </p:cNvCxnSpPr>
          <p:nvPr/>
        </p:nvCxnSpPr>
        <p:spPr>
          <a:xfrm flipV="1">
            <a:off x="3352800" y="1707878"/>
            <a:ext cx="195385" cy="91343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880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23" name="Rectangle 31"/>
          <p:cNvSpPr>
            <a:spLocks noGrp="1" noChangeArrowheads="1"/>
          </p:cNvSpPr>
          <p:nvPr>
            <p:ph type="title"/>
          </p:nvPr>
        </p:nvSpPr>
        <p:spPr/>
        <p:txBody>
          <a:bodyPr/>
          <a:lstStyle/>
          <a:p>
            <a:r>
              <a:rPr lang="en-US" dirty="0"/>
              <a:t>Cache Memories</a:t>
            </a:r>
          </a:p>
        </p:txBody>
      </p:sp>
      <p:sp>
        <p:nvSpPr>
          <p:cNvPr id="187424" name="Rectangle 32"/>
          <p:cNvSpPr>
            <a:spLocks noGrp="1" noChangeArrowheads="1"/>
          </p:cNvSpPr>
          <p:nvPr>
            <p:ph idx="1"/>
          </p:nvPr>
        </p:nvSpPr>
        <p:spPr/>
        <p:txBody>
          <a:bodyPr/>
          <a:lstStyle/>
          <a:p>
            <a:r>
              <a:rPr lang="en-US" dirty="0">
                <a:solidFill>
                  <a:srgbClr val="C00000"/>
                </a:solidFill>
              </a:rPr>
              <a:t>Cache memories </a:t>
            </a:r>
            <a:r>
              <a:rPr lang="en-US" dirty="0"/>
              <a:t>are small, fast, </a:t>
            </a:r>
            <a:r>
              <a:rPr lang="en-US" dirty="0">
                <a:solidFill>
                  <a:srgbClr val="0070C0"/>
                </a:solidFill>
              </a:rPr>
              <a:t>on-chip</a:t>
            </a:r>
            <a:r>
              <a:rPr lang="en-US" dirty="0"/>
              <a:t> SRAM-based memories</a:t>
            </a:r>
          </a:p>
          <a:p>
            <a:pPr lvl="1"/>
            <a:r>
              <a:rPr lang="en-US" dirty="0"/>
              <a:t>Purpose: to store close to the CU/ALU frequently accessed blocks of main (aka “system”) memory</a:t>
            </a:r>
          </a:p>
          <a:p>
            <a:endParaRPr lang="en-US" dirty="0"/>
          </a:p>
          <a:p>
            <a:r>
              <a:rPr lang="en-US" dirty="0"/>
              <a:t>Schematic of chip’s datapath (chip=datapath + CU), and where cache fits in the big pic:</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284ED8CD-A408-8EC0-A96C-264FF492692D}"/>
              </a:ext>
            </a:extLst>
          </p:cNvPr>
          <p:cNvGrpSpPr/>
          <p:nvPr/>
        </p:nvGrpSpPr>
        <p:grpSpPr>
          <a:xfrm>
            <a:off x="2551534" y="3429325"/>
            <a:ext cx="7112230" cy="2514017"/>
            <a:chOff x="2551534" y="3429325"/>
            <a:chExt cx="7112230" cy="2514017"/>
          </a:xfrm>
        </p:grpSpPr>
        <p:sp>
          <p:nvSpPr>
            <p:cNvPr id="48" name="Rectangle 223"/>
            <p:cNvSpPr>
              <a:spLocks noChangeAspect="1" noChangeArrowheads="1"/>
            </p:cNvSpPr>
            <p:nvPr/>
          </p:nvSpPr>
          <p:spPr bwMode="auto">
            <a:xfrm>
              <a:off x="2783539" y="3746241"/>
              <a:ext cx="3379788" cy="2197100"/>
            </a:xfrm>
            <a:prstGeom prst="rect">
              <a:avLst/>
            </a:prstGeom>
            <a:solidFill>
              <a:schemeClr val="bg2">
                <a:lumMod val="20000"/>
                <a:lumOff val="80000"/>
              </a:schemeClr>
            </a:solidFill>
            <a:ln w="12700" cap="rnd">
              <a:solidFill>
                <a:schemeClr val="tx1"/>
              </a:solidFill>
              <a:prstDash val="solid"/>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3" name="Rectangle 146"/>
            <p:cNvSpPr>
              <a:spLocks noChangeAspect="1" noChangeArrowheads="1"/>
            </p:cNvSpPr>
            <p:nvPr/>
          </p:nvSpPr>
          <p:spPr bwMode="auto">
            <a:xfrm>
              <a:off x="8844614" y="5119429"/>
              <a:ext cx="819150" cy="823913"/>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memory</a:t>
              </a:r>
            </a:p>
          </p:txBody>
        </p:sp>
        <p:sp>
          <p:nvSpPr>
            <p:cNvPr id="34" name="AutoShape 201"/>
            <p:cNvSpPr>
              <a:spLocks noChangeAspect="1" noChangeArrowheads="1"/>
            </p:cNvSpPr>
            <p:nvPr/>
          </p:nvSpPr>
          <p:spPr bwMode="auto">
            <a:xfrm>
              <a:off x="7471427" y="5255954"/>
              <a:ext cx="1344612" cy="481013"/>
            </a:xfrm>
            <a:prstGeom prst="leftRightArrow">
              <a:avLst>
                <a:gd name="adj1" fmla="val 50000"/>
                <a:gd name="adj2" fmla="val 55908"/>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5" name="Rectangle 202"/>
            <p:cNvSpPr>
              <a:spLocks noChangeAspect="1" noChangeArrowheads="1"/>
            </p:cNvSpPr>
            <p:nvPr/>
          </p:nvSpPr>
          <p:spPr bwMode="auto">
            <a:xfrm>
              <a:off x="6647514" y="5284528"/>
              <a:ext cx="819150" cy="520700"/>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bridge</a:t>
              </a:r>
            </a:p>
          </p:txBody>
        </p:sp>
        <p:sp>
          <p:nvSpPr>
            <p:cNvPr id="37" name="Rectangle 206"/>
            <p:cNvSpPr>
              <a:spLocks noChangeAspect="1" noChangeArrowheads="1"/>
            </p:cNvSpPr>
            <p:nvPr/>
          </p:nvSpPr>
          <p:spPr bwMode="auto">
            <a:xfrm>
              <a:off x="2935939" y="5284528"/>
              <a:ext cx="2374900" cy="520700"/>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Bus interface</a:t>
              </a:r>
            </a:p>
          </p:txBody>
        </p:sp>
        <p:sp>
          <p:nvSpPr>
            <p:cNvPr id="38" name="Rectangle 207"/>
            <p:cNvSpPr>
              <a:spLocks noChangeAspect="1" noChangeArrowheads="1"/>
            </p:cNvSpPr>
            <p:nvPr/>
          </p:nvSpPr>
          <p:spPr bwMode="auto">
            <a:xfrm>
              <a:off x="4448827" y="4089141"/>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9" name="Rectangle 208"/>
            <p:cNvSpPr>
              <a:spLocks noChangeAspect="1" noChangeArrowheads="1"/>
            </p:cNvSpPr>
            <p:nvPr/>
          </p:nvSpPr>
          <p:spPr bwMode="auto">
            <a:xfrm>
              <a:off x="4448827" y="4227254"/>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0" name="Rectangle 210"/>
            <p:cNvSpPr>
              <a:spLocks noChangeAspect="1" noChangeArrowheads="1"/>
            </p:cNvSpPr>
            <p:nvPr/>
          </p:nvSpPr>
          <p:spPr bwMode="auto">
            <a:xfrm>
              <a:off x="4448827" y="4363779"/>
              <a:ext cx="615950" cy="138113"/>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 name="Rectangle 211"/>
            <p:cNvSpPr>
              <a:spLocks noChangeAspect="1" noChangeArrowheads="1"/>
            </p:cNvSpPr>
            <p:nvPr/>
          </p:nvSpPr>
          <p:spPr bwMode="auto">
            <a:xfrm>
              <a:off x="4448827" y="4501892"/>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2" name="Rectangle 212"/>
            <p:cNvSpPr>
              <a:spLocks noChangeAspect="1" noChangeArrowheads="1"/>
            </p:cNvSpPr>
            <p:nvPr/>
          </p:nvSpPr>
          <p:spPr bwMode="auto">
            <a:xfrm>
              <a:off x="4448827" y="4638416"/>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3" name="AutoShape 214"/>
            <p:cNvSpPr>
              <a:spLocks noChangeAspect="1" noChangeArrowheads="1"/>
            </p:cNvSpPr>
            <p:nvPr/>
          </p:nvSpPr>
          <p:spPr bwMode="auto">
            <a:xfrm>
              <a:off x="5145739" y="4089141"/>
              <a:ext cx="400050" cy="3429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4" name="AutoShape 215"/>
            <p:cNvSpPr>
              <a:spLocks noChangeAspect="1" noChangeArrowheads="1"/>
            </p:cNvSpPr>
            <p:nvPr/>
          </p:nvSpPr>
          <p:spPr bwMode="auto">
            <a:xfrm flipH="1">
              <a:off x="5064777" y="4432042"/>
              <a:ext cx="400050" cy="344487"/>
            </a:xfrm>
            <a:prstGeom prst="rightArrow">
              <a:avLst>
                <a:gd name="adj1" fmla="val 50000"/>
                <a:gd name="adj2" fmla="val 29032"/>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5" name="Rectangle 220"/>
            <p:cNvSpPr>
              <a:spLocks noChangeAspect="1" noChangeArrowheads="1"/>
            </p:cNvSpPr>
            <p:nvPr/>
          </p:nvSpPr>
          <p:spPr bwMode="auto">
            <a:xfrm>
              <a:off x="5545790" y="3952617"/>
              <a:ext cx="479425" cy="960437"/>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ALU</a:t>
              </a:r>
            </a:p>
          </p:txBody>
        </p:sp>
        <p:sp>
          <p:nvSpPr>
            <p:cNvPr id="46" name="Text Box 221"/>
            <p:cNvSpPr txBox="1">
              <a:spLocks noChangeAspect="1" noChangeArrowheads="1"/>
            </p:cNvSpPr>
            <p:nvPr/>
          </p:nvSpPr>
          <p:spPr bwMode="auto">
            <a:xfrm>
              <a:off x="4180906" y="3783339"/>
              <a:ext cx="1185133"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Register file</a:t>
              </a:r>
            </a:p>
          </p:txBody>
        </p:sp>
        <p:sp>
          <p:nvSpPr>
            <p:cNvPr id="47" name="AutoShape 222"/>
            <p:cNvSpPr>
              <a:spLocks noChangeAspect="1" noChangeArrowheads="1"/>
            </p:cNvSpPr>
            <p:nvPr/>
          </p:nvSpPr>
          <p:spPr bwMode="auto">
            <a:xfrm>
              <a:off x="4515503" y="4844791"/>
              <a:ext cx="549275" cy="411162"/>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9" name="Text Box 225"/>
            <p:cNvSpPr txBox="1">
              <a:spLocks noChangeAspect="1" noChangeArrowheads="1"/>
            </p:cNvSpPr>
            <p:nvPr/>
          </p:nvSpPr>
          <p:spPr bwMode="auto">
            <a:xfrm>
              <a:off x="2551534" y="3429325"/>
              <a:ext cx="1436099"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The DATAPATH</a:t>
              </a:r>
            </a:p>
          </p:txBody>
        </p:sp>
        <p:sp>
          <p:nvSpPr>
            <p:cNvPr id="50" name="Text Box 229"/>
            <p:cNvSpPr txBox="1">
              <a:spLocks noChangeAspect="1" noChangeArrowheads="1"/>
            </p:cNvSpPr>
            <p:nvPr/>
          </p:nvSpPr>
          <p:spPr bwMode="auto">
            <a:xfrm>
              <a:off x="6236702" y="4621539"/>
              <a:ext cx="1142300"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System bus</a:t>
              </a:r>
            </a:p>
          </p:txBody>
        </p:sp>
        <p:sp>
          <p:nvSpPr>
            <p:cNvPr id="51" name="Line 230"/>
            <p:cNvSpPr>
              <a:spLocks noChangeAspect="1" noChangeShapeType="1"/>
            </p:cNvSpPr>
            <p:nvPr/>
          </p:nvSpPr>
          <p:spPr bwMode="auto">
            <a:xfrm flipH="1">
              <a:off x="6025215" y="4913053"/>
              <a:ext cx="619125"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2" name="Text Box 231"/>
            <p:cNvSpPr txBox="1">
              <a:spLocks noChangeAspect="1" noChangeArrowheads="1"/>
            </p:cNvSpPr>
            <p:nvPr/>
          </p:nvSpPr>
          <p:spPr bwMode="auto">
            <a:xfrm>
              <a:off x="7517883" y="4621539"/>
              <a:ext cx="1265989"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Memory bus</a:t>
              </a:r>
            </a:p>
          </p:txBody>
        </p:sp>
        <p:sp>
          <p:nvSpPr>
            <p:cNvPr id="53" name="Line 232"/>
            <p:cNvSpPr>
              <a:spLocks noChangeAspect="1" noChangeShapeType="1"/>
            </p:cNvSpPr>
            <p:nvPr/>
          </p:nvSpPr>
          <p:spPr bwMode="auto">
            <a:xfrm>
              <a:off x="8117539" y="4913053"/>
              <a:ext cx="0"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4" name="Rectangle 233"/>
            <p:cNvSpPr>
              <a:spLocks noChangeAspect="1" noChangeArrowheads="1"/>
            </p:cNvSpPr>
            <p:nvPr/>
          </p:nvSpPr>
          <p:spPr bwMode="auto">
            <a:xfrm>
              <a:off x="2935939" y="4185978"/>
              <a:ext cx="1066800" cy="5207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Cache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memory</a:t>
              </a:r>
            </a:p>
          </p:txBody>
        </p:sp>
        <p:sp>
          <p:nvSpPr>
            <p:cNvPr id="55" name="AutoShape 234"/>
            <p:cNvSpPr>
              <a:spLocks noChangeAspect="1" noChangeArrowheads="1"/>
            </p:cNvSpPr>
            <p:nvPr/>
          </p:nvSpPr>
          <p:spPr bwMode="auto">
            <a:xfrm>
              <a:off x="3164540" y="4706679"/>
              <a:ext cx="549275" cy="549275"/>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6" name="AutoShape 236"/>
            <p:cNvSpPr>
              <a:spLocks noChangeAspect="1" noChangeArrowheads="1"/>
            </p:cNvSpPr>
            <p:nvPr/>
          </p:nvSpPr>
          <p:spPr bwMode="auto">
            <a:xfrm flipH="1">
              <a:off x="4028139" y="4233603"/>
              <a:ext cx="400050" cy="344488"/>
            </a:xfrm>
            <a:prstGeom prst="leftRightArrow">
              <a:avLst>
                <a:gd name="adj1" fmla="val 50000"/>
                <a:gd name="adj2" fmla="val 23226"/>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6" name="AutoShape 205"/>
            <p:cNvSpPr>
              <a:spLocks noChangeAspect="1" noChangeArrowheads="1"/>
            </p:cNvSpPr>
            <p:nvPr/>
          </p:nvSpPr>
          <p:spPr bwMode="auto">
            <a:xfrm>
              <a:off x="5334653" y="5255954"/>
              <a:ext cx="1309687" cy="481013"/>
            </a:xfrm>
            <a:prstGeom prst="leftRightArrow">
              <a:avLst>
                <a:gd name="adj1" fmla="val 50000"/>
                <a:gd name="adj2" fmla="val 54455"/>
              </a:avLst>
            </a:prstGeom>
            <a:solidFill>
              <a:schemeClr val="bg1"/>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grpSp>
      <p:sp>
        <p:nvSpPr>
          <p:cNvPr id="28" name="Rectangle 27"/>
          <p:cNvSpPr/>
          <p:nvPr/>
        </p:nvSpPr>
        <p:spPr>
          <a:xfrm>
            <a:off x="74596" y="6590759"/>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cxnSp>
        <p:nvCxnSpPr>
          <p:cNvPr id="4" name="Straight Arrow Connector 3">
            <a:extLst>
              <a:ext uri="{FF2B5EF4-FFF2-40B4-BE49-F238E27FC236}">
                <a16:creationId xmlns:a16="http://schemas.microsoft.com/office/drawing/2014/main" id="{8490D215-5023-45B5-A242-4CBC93D7A781}"/>
              </a:ext>
            </a:extLst>
          </p:cNvPr>
          <p:cNvCxnSpPr>
            <a:cxnSpLocks/>
          </p:cNvCxnSpPr>
          <p:nvPr/>
        </p:nvCxnSpPr>
        <p:spPr>
          <a:xfrm>
            <a:off x="8046720" y="2236461"/>
            <a:ext cx="986246" cy="2882968"/>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847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Cache Comes into Play</a:t>
            </a:r>
          </a:p>
        </p:txBody>
      </p:sp>
      <p:sp>
        <p:nvSpPr>
          <p:cNvPr id="3" name="Content Placeholder 2"/>
          <p:cNvSpPr>
            <a:spLocks noGrp="1"/>
          </p:cNvSpPr>
          <p:nvPr>
            <p:ph idx="1"/>
          </p:nvPr>
        </p:nvSpPr>
        <p:spPr/>
        <p:txBody>
          <a:bodyPr/>
          <a:lstStyle/>
          <a:p>
            <a:endParaRPr lang="en-US" dirty="0"/>
          </a:p>
          <a:p>
            <a:r>
              <a:rPr lang="en-US" u="sng" dirty="0">
                <a:solidFill>
                  <a:srgbClr val="C00000"/>
                </a:solidFill>
              </a:rPr>
              <a:t>All</a:t>
            </a:r>
            <a:r>
              <a:rPr lang="en-US" b="1" baseline="30000" dirty="0">
                <a:solidFill>
                  <a:srgbClr val="C00000"/>
                </a:solidFill>
              </a:rPr>
              <a:t>*</a:t>
            </a:r>
            <a:r>
              <a:rPr lang="en-US" dirty="0"/>
              <a:t> read/write operations go through cache</a:t>
            </a:r>
          </a:p>
          <a:p>
            <a:endParaRPr lang="en-US" dirty="0"/>
          </a:p>
          <a:p>
            <a:endParaRPr lang="en-US" dirty="0"/>
          </a:p>
          <a:p>
            <a:r>
              <a:rPr lang="en-US" dirty="0"/>
              <a:t>Caches used to hold both data and instructions</a:t>
            </a:r>
          </a:p>
          <a:p>
            <a:pPr lvl="1"/>
            <a:r>
              <a:rPr lang="en-US" dirty="0">
                <a:solidFill>
                  <a:srgbClr val="00B050"/>
                </a:solidFill>
              </a:rPr>
              <a:t>Data and instructions caches</a:t>
            </a:r>
            <a:r>
              <a:rPr lang="en-US" dirty="0"/>
              <a:t> are in general different </a:t>
            </a:r>
          </a:p>
          <a:p>
            <a:pPr lvl="2"/>
            <a:r>
              <a:rPr lang="en-US" sz="1700" dirty="0"/>
              <a:t>Intel: L1 DC (data cache) and L1 IC (instruction cache) have been distinct since about 1993</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3" name="Group 12"/>
          <p:cNvGrpSpPr/>
          <p:nvPr/>
        </p:nvGrpSpPr>
        <p:grpSpPr>
          <a:xfrm>
            <a:off x="4715136" y="4822035"/>
            <a:ext cx="3352800" cy="1149906"/>
            <a:chOff x="3124200" y="3876874"/>
            <a:chExt cx="3352800" cy="1149906"/>
          </a:xfrm>
        </p:grpSpPr>
        <p:sp>
          <p:nvSpPr>
            <p:cNvPr id="5" name="Rectangle 4"/>
            <p:cNvSpPr/>
            <p:nvPr/>
          </p:nvSpPr>
          <p:spPr>
            <a:xfrm>
              <a:off x="3925234" y="472198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Main Memory</a:t>
              </a:r>
            </a:p>
          </p:txBody>
        </p:sp>
        <p:sp>
          <p:nvSpPr>
            <p:cNvPr id="6" name="Rectangle 5"/>
            <p:cNvSpPr/>
            <p:nvPr/>
          </p:nvSpPr>
          <p:spPr>
            <a:xfrm>
              <a:off x="4800600" y="387687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Cache</a:t>
              </a:r>
            </a:p>
          </p:txBody>
        </p:sp>
        <p:sp>
          <p:nvSpPr>
            <p:cNvPr id="7" name="Rectangle 6"/>
            <p:cNvSpPr/>
            <p:nvPr/>
          </p:nvSpPr>
          <p:spPr>
            <a:xfrm>
              <a:off x="3315634" y="3876874"/>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cxnSp>
          <p:nvCxnSpPr>
            <p:cNvPr id="8" name="Straight Connector 7"/>
            <p:cNvCxnSpPr/>
            <p:nvPr/>
          </p:nvCxnSpPr>
          <p:spPr>
            <a:xfrm flipH="1" flipV="1">
              <a:off x="3124200" y="4419600"/>
              <a:ext cx="3352800" cy="3304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7" idx="3"/>
              <a:endCxn id="6" idx="1"/>
            </p:cNvCxnSpPr>
            <p:nvPr/>
          </p:nvCxnSpPr>
          <p:spPr>
            <a:xfrm>
              <a:off x="4534834" y="4029274"/>
              <a:ext cx="265766"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2"/>
            </p:cNvCxnSpPr>
            <p:nvPr/>
          </p:nvCxnSpPr>
          <p:spPr>
            <a:xfrm>
              <a:off x="5410200" y="4181674"/>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0"/>
            </p:cNvCxnSpPr>
            <p:nvPr/>
          </p:nvCxnSpPr>
          <p:spPr>
            <a:xfrm flipV="1">
              <a:off x="4534834" y="4436121"/>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002190" y="4419600"/>
              <a:ext cx="4010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Bus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spTree>
    <p:extLst>
      <p:ext uri="{BB962C8B-B14F-4D97-AF65-F5344CB8AC3E}">
        <p14:creationId xmlns:p14="http://schemas.microsoft.com/office/powerpoint/2010/main" val="1287588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Caches: Come In Two Flavors</a:t>
            </a:r>
          </a:p>
        </p:txBody>
      </p:sp>
      <p:sp>
        <p:nvSpPr>
          <p:cNvPr id="3" name="Content Placeholder 2"/>
          <p:cNvSpPr>
            <a:spLocks noGrp="1"/>
          </p:cNvSpPr>
          <p:nvPr>
            <p:ph idx="1"/>
          </p:nvPr>
        </p:nvSpPr>
        <p:spPr/>
        <p:txBody>
          <a:bodyPr/>
          <a:lstStyle/>
          <a:p>
            <a:endParaRPr lang="en-US" sz="2300" dirty="0"/>
          </a:p>
          <a:p>
            <a:r>
              <a:rPr lang="en-US" sz="2000" u="sng" dirty="0"/>
              <a:t>Data</a:t>
            </a:r>
            <a:r>
              <a:rPr lang="en-US" sz="2000" dirty="0"/>
              <a:t> caches feed processor with data manipulated during execution</a:t>
            </a:r>
          </a:p>
          <a:p>
            <a:pPr lvl="1"/>
            <a:r>
              <a:rPr lang="en-US" sz="1800" dirty="0"/>
              <a:t>If processor would rely on data provided by main memory the execution would be pitifully slow</a:t>
            </a:r>
          </a:p>
          <a:p>
            <a:pPr lvl="2"/>
            <a:r>
              <a:rPr lang="en-US" sz="1600" dirty="0"/>
              <a:t>“</a:t>
            </a:r>
            <a:r>
              <a:rPr lang="en-US" sz="1600" dirty="0">
                <a:solidFill>
                  <a:srgbClr val="00B050"/>
                </a:solidFill>
              </a:rPr>
              <a:t>Processor Clock</a:t>
            </a:r>
            <a:r>
              <a:rPr lang="en-US" sz="1600" dirty="0"/>
              <a:t>” much faster than the “</a:t>
            </a:r>
            <a:r>
              <a:rPr lang="en-US" sz="1600" dirty="0">
                <a:solidFill>
                  <a:srgbClr val="00B050"/>
                </a:solidFill>
              </a:rPr>
              <a:t>Memory Clock</a:t>
            </a:r>
            <a:r>
              <a:rPr lang="en-US" sz="1600" dirty="0"/>
              <a:t>”</a:t>
            </a:r>
          </a:p>
          <a:p>
            <a:pPr lvl="3"/>
            <a:r>
              <a:rPr lang="en-US" sz="1300" dirty="0"/>
              <a:t>Caches alleviate the memory pressure – processors are data hungry</a:t>
            </a:r>
          </a:p>
          <a:p>
            <a:endParaRPr lang="en-US" sz="2300" dirty="0"/>
          </a:p>
          <a:p>
            <a:endParaRPr lang="en-US" sz="2300" dirty="0"/>
          </a:p>
          <a:p>
            <a:r>
              <a:rPr lang="en-US" sz="2000" u="sng" dirty="0"/>
              <a:t>Instruction</a:t>
            </a:r>
            <a:r>
              <a:rPr lang="en-US" sz="2000" dirty="0"/>
              <a:t> caches: used to store instructions</a:t>
            </a:r>
          </a:p>
          <a:p>
            <a:pPr lvl="1"/>
            <a:r>
              <a:rPr lang="en-US" sz="1800" dirty="0"/>
              <a:t>Simpler to deal with compared to the data caches</a:t>
            </a:r>
          </a:p>
          <a:p>
            <a:pPr lvl="2"/>
            <a:r>
              <a:rPr lang="en-US" sz="1500" dirty="0"/>
              <a:t>By and large, instruction use is much more predictable than data use</a:t>
            </a:r>
          </a:p>
          <a:p>
            <a:endParaRPr lang="en-US" sz="23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8553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2"/>
          <a:stretch>
            <a:fillRect/>
          </a:stretch>
        </p:blipFill>
        <p:spPr>
          <a:xfrm>
            <a:off x="6345238" y="2013877"/>
            <a:ext cx="5640387" cy="4080183"/>
          </a:xfrm>
          <a:prstGeom prst="rect">
            <a:avLst/>
          </a:prstGeom>
          <a:ln>
            <a:noFill/>
          </a:ln>
        </p:spPr>
      </p:pic>
      <p:sp>
        <p:nvSpPr>
          <p:cNvPr id="5" name="Title 4"/>
          <p:cNvSpPr>
            <a:spLocks noGrp="1"/>
          </p:cNvSpPr>
          <p:nvPr>
            <p:ph type="title"/>
          </p:nvPr>
        </p:nvSpPr>
        <p:spPr/>
        <p:txBody>
          <a:bodyPr/>
          <a:lstStyle/>
          <a:p>
            <a:r>
              <a:rPr lang="en-US" dirty="0"/>
              <a:t>Processor Clock vs. Memory Clock </a:t>
            </a:r>
            <a:r>
              <a:rPr lang="en-US" sz="2000" dirty="0"/>
              <a:t>[important to understand]</a:t>
            </a:r>
            <a:endParaRPr lang="en-US" dirty="0"/>
          </a:p>
        </p:txBody>
      </p:sp>
      <p:sp>
        <p:nvSpPr>
          <p:cNvPr id="6" name="Content Placeholder 5"/>
          <p:cNvSpPr>
            <a:spLocks noGrp="1"/>
          </p:cNvSpPr>
          <p:nvPr>
            <p:ph sz="half" idx="1"/>
          </p:nvPr>
        </p:nvSpPr>
        <p:spPr/>
        <p:txBody>
          <a:bodyPr/>
          <a:lstStyle/>
          <a:p>
            <a:endParaRPr lang="en-US" dirty="0"/>
          </a:p>
          <a:p>
            <a:r>
              <a:rPr lang="en-US" dirty="0"/>
              <a:t>Processor Clock: (look for the box          )</a:t>
            </a:r>
          </a:p>
          <a:p>
            <a:pPr lvl="1"/>
            <a:r>
              <a:rPr lang="en-US" dirty="0"/>
              <a:t>Dictates/defines the frequency at which Functional Units operate</a:t>
            </a:r>
          </a:p>
          <a:p>
            <a:endParaRPr lang="en-US" dirty="0"/>
          </a:p>
          <a:p>
            <a:endParaRPr lang="en-US" dirty="0"/>
          </a:p>
          <a:p>
            <a:r>
              <a:rPr lang="en-US" dirty="0"/>
              <a:t>Memory Clock:</a:t>
            </a:r>
          </a:p>
          <a:p>
            <a:pPr lvl="1"/>
            <a:r>
              <a:rPr lang="en-US" dirty="0"/>
              <a:t>Dictates/defines the frequency used to move data into/out from main memory into cache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Right Arrow 8"/>
          <p:cNvSpPr/>
          <p:nvPr/>
        </p:nvSpPr>
        <p:spPr>
          <a:xfrm rot="5400000">
            <a:off x="11125200" y="1957255"/>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Arrow 9"/>
          <p:cNvSpPr/>
          <p:nvPr/>
        </p:nvSpPr>
        <p:spPr>
          <a:xfrm>
            <a:off x="2671878" y="4307541"/>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Arrow 10"/>
          <p:cNvSpPr/>
          <p:nvPr/>
        </p:nvSpPr>
        <p:spPr>
          <a:xfrm rot="5400000">
            <a:off x="10119043" y="5871928"/>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7623175" y="4138613"/>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8207990" y="4138613"/>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8775700" y="4136567"/>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936051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992822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1049593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p:cNvSpPr/>
          <p:nvPr/>
        </p:nvSpPr>
        <p:spPr>
          <a:xfrm>
            <a:off x="4911725" y="2229369"/>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p:cNvSpPr/>
          <p:nvPr/>
        </p:nvSpPr>
        <p:spPr>
          <a:xfrm>
            <a:off x="1139825" y="2965969"/>
            <a:ext cx="1730376" cy="278881"/>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10664577" y="1551240"/>
            <a:ext cx="118122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RAM</a:t>
            </a:r>
          </a:p>
        </p:txBody>
      </p:sp>
      <p:sp>
        <p:nvSpPr>
          <p:cNvPr id="21" name="Rectangle 20"/>
          <p:cNvSpPr/>
          <p:nvPr/>
        </p:nvSpPr>
        <p:spPr>
          <a:xfrm>
            <a:off x="9978777" y="6212820"/>
            <a:ext cx="148450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To/From RAM</a:t>
            </a:r>
          </a:p>
        </p:txBody>
      </p:sp>
      <p:sp>
        <p:nvSpPr>
          <p:cNvPr id="22" name="Right Arrow 21"/>
          <p:cNvSpPr/>
          <p:nvPr/>
        </p:nvSpPr>
        <p:spPr>
          <a:xfrm rot="16200000" flipV="1">
            <a:off x="10389297" y="5857501"/>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754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Levels of Cache</a:t>
            </a:r>
          </a:p>
        </p:txBody>
      </p:sp>
      <p:sp>
        <p:nvSpPr>
          <p:cNvPr id="3" name="Content Placeholder 2"/>
          <p:cNvSpPr>
            <a:spLocks noGrp="1"/>
          </p:cNvSpPr>
          <p:nvPr>
            <p:ph idx="1"/>
          </p:nvPr>
        </p:nvSpPr>
        <p:spPr/>
        <p:txBody>
          <a:bodyPr/>
          <a:lstStyle/>
          <a:p>
            <a:r>
              <a:rPr lang="en-US" dirty="0"/>
              <a:t>Typically, commodity chips today have 3 cache levels</a:t>
            </a:r>
          </a:p>
          <a:p>
            <a:pPr lvl="1"/>
            <a:r>
              <a:rPr lang="en-US" dirty="0"/>
              <a:t>(some chips have a fourth cache level, see previous slide)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7743707" y="510540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Main Memory</a:t>
            </a:r>
          </a:p>
        </p:txBody>
      </p:sp>
      <p:sp>
        <p:nvSpPr>
          <p:cNvPr id="7" name="Rectangle 6"/>
          <p:cNvSpPr/>
          <p:nvPr/>
        </p:nvSpPr>
        <p:spPr>
          <a:xfrm>
            <a:off x="8619073" y="426029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L3 Cache</a:t>
            </a:r>
          </a:p>
        </p:txBody>
      </p:sp>
      <p:cxnSp>
        <p:nvCxnSpPr>
          <p:cNvPr id="9" name="Straight Connector 8"/>
          <p:cNvCxnSpPr>
            <a:cxnSpLocks/>
          </p:cNvCxnSpPr>
          <p:nvPr/>
        </p:nvCxnSpPr>
        <p:spPr>
          <a:xfrm flipH="1" flipV="1">
            <a:off x="6888574" y="4818725"/>
            <a:ext cx="3406899" cy="17339"/>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7" idx="3"/>
            <a:endCxn id="14" idx="1"/>
          </p:cNvCxnSpPr>
          <p:nvPr/>
        </p:nvCxnSpPr>
        <p:spPr>
          <a:xfrm flipV="1">
            <a:off x="7933273" y="3904324"/>
            <a:ext cx="800100" cy="1"/>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2"/>
          </p:cNvCxnSpPr>
          <p:nvPr/>
        </p:nvCxnSpPr>
        <p:spPr>
          <a:xfrm>
            <a:off x="9228673" y="4565095"/>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0"/>
          </p:cNvCxnSpPr>
          <p:nvPr/>
        </p:nvCxnSpPr>
        <p:spPr>
          <a:xfrm flipV="1">
            <a:off x="8353307" y="4819542"/>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820663" y="4803021"/>
            <a:ext cx="4010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Bus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Rectangle 13"/>
          <p:cNvSpPr/>
          <p:nvPr/>
        </p:nvSpPr>
        <p:spPr>
          <a:xfrm>
            <a:off x="8733373" y="3796408"/>
            <a:ext cx="990600" cy="215832"/>
          </a:xfrm>
          <a:prstGeom prst="rect">
            <a:avLst/>
          </a:prstGeom>
          <a:solidFill>
            <a:srgbClr val="7DE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L2 Cache</a:t>
            </a:r>
          </a:p>
        </p:txBody>
      </p:sp>
      <p:sp>
        <p:nvSpPr>
          <p:cNvPr id="15" name="Rectangle 14"/>
          <p:cNvSpPr/>
          <p:nvPr/>
        </p:nvSpPr>
        <p:spPr>
          <a:xfrm>
            <a:off x="8923873" y="3343345"/>
            <a:ext cx="609600" cy="203163"/>
          </a:xfrm>
          <a:prstGeom prst="rect">
            <a:avLst/>
          </a:prstGeom>
          <a:solidFill>
            <a:srgbClr val="A5F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L1 D$</a:t>
            </a:r>
          </a:p>
        </p:txBody>
      </p:sp>
      <p:sp>
        <p:nvSpPr>
          <p:cNvPr id="16" name="Rectangle 15"/>
          <p:cNvSpPr/>
          <p:nvPr/>
        </p:nvSpPr>
        <p:spPr>
          <a:xfrm>
            <a:off x="7018873" y="3292526"/>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CPU Core</a:t>
            </a:r>
          </a:p>
        </p:txBody>
      </p:sp>
      <p:sp>
        <p:nvSpPr>
          <p:cNvPr id="17" name="Rectangle 16"/>
          <p:cNvSpPr/>
          <p:nvPr/>
        </p:nvSpPr>
        <p:spPr>
          <a:xfrm>
            <a:off x="7323673" y="3802743"/>
            <a:ext cx="609600" cy="203163"/>
          </a:xfrm>
          <a:prstGeom prst="rect">
            <a:avLst/>
          </a:prstGeom>
          <a:solidFill>
            <a:srgbClr val="A5F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L1 I$</a:t>
            </a:r>
          </a:p>
        </p:txBody>
      </p:sp>
      <p:cxnSp>
        <p:nvCxnSpPr>
          <p:cNvPr id="19" name="Straight Arrow Connector 18"/>
          <p:cNvCxnSpPr>
            <a:stCxn id="14" idx="2"/>
            <a:endCxn id="7" idx="0"/>
          </p:cNvCxnSpPr>
          <p:nvPr/>
        </p:nvCxnSpPr>
        <p:spPr>
          <a:xfrm>
            <a:off x="9228673" y="4012240"/>
            <a:ext cx="0" cy="248054"/>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4" idx="0"/>
          </p:cNvCxnSpPr>
          <p:nvPr/>
        </p:nvCxnSpPr>
        <p:spPr>
          <a:xfrm>
            <a:off x="9228673" y="3546509"/>
            <a:ext cx="0" cy="24989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8238073" y="3444926"/>
            <a:ext cx="685800" cy="1"/>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6" idx="2"/>
          </p:cNvCxnSpPr>
          <p:nvPr/>
        </p:nvCxnSpPr>
        <p:spPr>
          <a:xfrm>
            <a:off x="7628473" y="3597326"/>
            <a:ext cx="0" cy="21346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244AC94-7811-23CD-B3B6-6CE8640E37F8}"/>
              </a:ext>
            </a:extLst>
          </p:cNvPr>
          <p:cNvGrpSpPr/>
          <p:nvPr/>
        </p:nvGrpSpPr>
        <p:grpSpPr>
          <a:xfrm>
            <a:off x="535109" y="3796408"/>
            <a:ext cx="3352800" cy="1149906"/>
            <a:chOff x="3124200" y="3876874"/>
            <a:chExt cx="3352800" cy="1149906"/>
          </a:xfrm>
        </p:grpSpPr>
        <p:sp>
          <p:nvSpPr>
            <p:cNvPr id="8" name="Rectangle 7">
              <a:extLst>
                <a:ext uri="{FF2B5EF4-FFF2-40B4-BE49-F238E27FC236}">
                  <a16:creationId xmlns:a16="http://schemas.microsoft.com/office/drawing/2014/main" id="{47182CFF-0F70-0A62-7B5C-E9E21505FC08}"/>
                </a:ext>
              </a:extLst>
            </p:cNvPr>
            <p:cNvSpPr/>
            <p:nvPr/>
          </p:nvSpPr>
          <p:spPr>
            <a:xfrm>
              <a:off x="3925234" y="472198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Main Memory</a:t>
              </a:r>
            </a:p>
          </p:txBody>
        </p:sp>
        <p:sp>
          <p:nvSpPr>
            <p:cNvPr id="18" name="Rectangle 17">
              <a:extLst>
                <a:ext uri="{FF2B5EF4-FFF2-40B4-BE49-F238E27FC236}">
                  <a16:creationId xmlns:a16="http://schemas.microsoft.com/office/drawing/2014/main" id="{C387638E-E96C-B720-C2A4-4DEC815A90B8}"/>
                </a:ext>
              </a:extLst>
            </p:cNvPr>
            <p:cNvSpPr/>
            <p:nvPr/>
          </p:nvSpPr>
          <p:spPr>
            <a:xfrm>
              <a:off x="4800600" y="387687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Cache</a:t>
              </a:r>
            </a:p>
          </p:txBody>
        </p:sp>
        <p:sp>
          <p:nvSpPr>
            <p:cNvPr id="20" name="Rectangle 19">
              <a:extLst>
                <a:ext uri="{FF2B5EF4-FFF2-40B4-BE49-F238E27FC236}">
                  <a16:creationId xmlns:a16="http://schemas.microsoft.com/office/drawing/2014/main" id="{87F0B8EF-4E5E-CFE4-636E-FA6E3B380C0A}"/>
                </a:ext>
              </a:extLst>
            </p:cNvPr>
            <p:cNvSpPr/>
            <p:nvPr/>
          </p:nvSpPr>
          <p:spPr>
            <a:xfrm>
              <a:off x="3315634" y="3876874"/>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cxnSp>
          <p:nvCxnSpPr>
            <p:cNvPr id="21" name="Straight Connector 20">
              <a:extLst>
                <a:ext uri="{FF2B5EF4-FFF2-40B4-BE49-F238E27FC236}">
                  <a16:creationId xmlns:a16="http://schemas.microsoft.com/office/drawing/2014/main" id="{3AB2ECBD-1829-F468-14D2-5105E063BB81}"/>
                </a:ext>
              </a:extLst>
            </p:cNvPr>
            <p:cNvCxnSpPr/>
            <p:nvPr/>
          </p:nvCxnSpPr>
          <p:spPr>
            <a:xfrm flipH="1" flipV="1">
              <a:off x="3124200" y="4419600"/>
              <a:ext cx="3352800" cy="3304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1C7E19-76AB-95F4-D1AD-0FD9FC7384FD}"/>
                </a:ext>
              </a:extLst>
            </p:cNvPr>
            <p:cNvCxnSpPr>
              <a:stCxn id="20" idx="3"/>
              <a:endCxn id="18" idx="1"/>
            </p:cNvCxnSpPr>
            <p:nvPr/>
          </p:nvCxnSpPr>
          <p:spPr>
            <a:xfrm>
              <a:off x="4534834" y="4029274"/>
              <a:ext cx="265766"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E3F7273-5175-374A-9FF5-0F5F1CE5DD4C}"/>
                </a:ext>
              </a:extLst>
            </p:cNvPr>
            <p:cNvCxnSpPr>
              <a:stCxn id="18" idx="2"/>
            </p:cNvCxnSpPr>
            <p:nvPr/>
          </p:nvCxnSpPr>
          <p:spPr>
            <a:xfrm>
              <a:off x="5410200" y="4181674"/>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E8F4A9C-3B1E-9709-DD95-D31E8C27350E}"/>
                </a:ext>
              </a:extLst>
            </p:cNvPr>
            <p:cNvCxnSpPr>
              <a:stCxn id="8" idx="0"/>
            </p:cNvCxnSpPr>
            <p:nvPr/>
          </p:nvCxnSpPr>
          <p:spPr>
            <a:xfrm flipV="1">
              <a:off x="4534834" y="4436121"/>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57FD5A6-A57D-49F7-3C4A-17E56F0B22C0}"/>
                </a:ext>
              </a:extLst>
            </p:cNvPr>
            <p:cNvSpPr/>
            <p:nvPr/>
          </p:nvSpPr>
          <p:spPr>
            <a:xfrm>
              <a:off x="6002190" y="4419600"/>
              <a:ext cx="4010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Bus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sp>
        <p:nvSpPr>
          <p:cNvPr id="31" name="Arrow: Right 30">
            <a:extLst>
              <a:ext uri="{FF2B5EF4-FFF2-40B4-BE49-F238E27FC236}">
                <a16:creationId xmlns:a16="http://schemas.microsoft.com/office/drawing/2014/main" id="{D3EEF265-9E35-B278-FD1A-E990F7184347}"/>
              </a:ext>
            </a:extLst>
          </p:cNvPr>
          <p:cNvSpPr/>
          <p:nvPr/>
        </p:nvSpPr>
        <p:spPr>
          <a:xfrm>
            <a:off x="4770150" y="3894407"/>
            <a:ext cx="1227668" cy="6667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Zoom in</a:t>
            </a:r>
          </a:p>
        </p:txBody>
      </p:sp>
    </p:spTree>
    <p:extLst>
      <p:ext uri="{BB962C8B-B14F-4D97-AF65-F5344CB8AC3E}">
        <p14:creationId xmlns:p14="http://schemas.microsoft.com/office/powerpoint/2010/main" val="2430048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25"/>
          <p:cNvSpPr>
            <a:spLocks noChangeArrowheads="1"/>
          </p:cNvSpPr>
          <p:nvPr/>
        </p:nvSpPr>
        <p:spPr bwMode="auto">
          <a:xfrm>
            <a:off x="1828800" y="1634919"/>
            <a:ext cx="6172200" cy="3886200"/>
          </a:xfrm>
          <a:prstGeom prst="rect">
            <a:avLst/>
          </a:prstGeom>
          <a:solidFill>
            <a:srgbClr val="D5F1CF"/>
          </a:solidFill>
          <a:ln w="12700">
            <a:solidFill>
              <a:schemeClr val="tx1"/>
            </a:solidFill>
            <a:prstDash val="solid"/>
            <a:miter lim="800000"/>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1" name="Rectangle 404"/>
          <p:cNvSpPr>
            <a:spLocks noChangeArrowheads="1"/>
          </p:cNvSpPr>
          <p:nvPr/>
        </p:nvSpPr>
        <p:spPr bwMode="auto">
          <a:xfrm>
            <a:off x="1981200" y="1939719"/>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0" name="Rectangle 413"/>
          <p:cNvSpPr>
            <a:spLocks noChangeArrowheads="1"/>
          </p:cNvSpPr>
          <p:nvPr/>
        </p:nvSpPr>
        <p:spPr bwMode="auto">
          <a:xfrm>
            <a:off x="5715000" y="1939719"/>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 name="Title 1"/>
          <p:cNvSpPr>
            <a:spLocks noGrp="1"/>
          </p:cNvSpPr>
          <p:nvPr>
            <p:ph type="title"/>
          </p:nvPr>
        </p:nvSpPr>
        <p:spPr>
          <a:solidFill>
            <a:schemeClr val="accent1">
              <a:lumMod val="50000"/>
            </a:schemeClr>
          </a:solidFill>
        </p:spPr>
        <p:txBody>
          <a:bodyPr vert="horz" lIns="91440" tIns="45720" rIns="91440" bIns="45720" rtlCol="0" anchor="ctr">
            <a:normAutofit/>
          </a:bodyPr>
          <a:lstStyle/>
          <a:p>
            <a:r>
              <a:rPr lang="en-US" dirty="0"/>
              <a:t>Example: Intel Core i7 Cache Hierarchy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96"/>
          <p:cNvSpPr>
            <a:spLocks noChangeArrowheads="1"/>
          </p:cNvSpPr>
          <p:nvPr/>
        </p:nvSpPr>
        <p:spPr bwMode="auto">
          <a:xfrm>
            <a:off x="2146300" y="2092119"/>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Regs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5" name="Rectangle 397"/>
          <p:cNvSpPr>
            <a:spLocks noChangeArrowheads="1"/>
          </p:cNvSpPr>
          <p:nvPr/>
        </p:nvSpPr>
        <p:spPr bwMode="auto">
          <a:xfrm>
            <a:off x="2189164" y="2739819"/>
            <a:ext cx="782637" cy="5715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d-cache</a:t>
            </a:r>
          </a:p>
        </p:txBody>
      </p:sp>
      <p:sp>
        <p:nvSpPr>
          <p:cNvPr id="6" name="Rectangle 399"/>
          <p:cNvSpPr>
            <a:spLocks noChangeArrowheads="1"/>
          </p:cNvSpPr>
          <p:nvPr/>
        </p:nvSpPr>
        <p:spPr bwMode="auto">
          <a:xfrm>
            <a:off x="3124200" y="2739819"/>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-cache</a:t>
            </a:r>
          </a:p>
        </p:txBody>
      </p:sp>
      <p:sp>
        <p:nvSpPr>
          <p:cNvPr id="7" name="Rectangle 400"/>
          <p:cNvSpPr>
            <a:spLocks noChangeArrowheads="1"/>
          </p:cNvSpPr>
          <p:nvPr/>
        </p:nvSpPr>
        <p:spPr bwMode="auto">
          <a:xfrm>
            <a:off x="2209800" y="3654219"/>
            <a:ext cx="1709738"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L2 unified cache</a:t>
            </a:r>
          </a:p>
        </p:txBody>
      </p:sp>
      <p:sp>
        <p:nvSpPr>
          <p:cNvPr id="8" name="Line 401"/>
          <p:cNvSpPr>
            <a:spLocks noChangeShapeType="1"/>
          </p:cNvSpPr>
          <p:nvPr/>
        </p:nvSpPr>
        <p:spPr bwMode="auto">
          <a:xfrm>
            <a:off x="2667000" y="23969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9" name="Line 402"/>
          <p:cNvSpPr>
            <a:spLocks noChangeShapeType="1"/>
          </p:cNvSpPr>
          <p:nvPr/>
        </p:nvSpPr>
        <p:spPr bwMode="auto">
          <a:xfrm>
            <a:off x="26670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0" name="Line 403"/>
          <p:cNvSpPr>
            <a:spLocks noChangeShapeType="1"/>
          </p:cNvSpPr>
          <p:nvPr/>
        </p:nvSpPr>
        <p:spPr bwMode="auto">
          <a:xfrm>
            <a:off x="35052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2" name="Text Box 405"/>
          <p:cNvSpPr txBox="1">
            <a:spLocks noChangeArrowheads="1"/>
          </p:cNvSpPr>
          <p:nvPr/>
        </p:nvSpPr>
        <p:spPr bwMode="auto">
          <a:xfrm>
            <a:off x="1905000" y="1634919"/>
            <a:ext cx="794448" cy="369332"/>
          </a:xfrm>
          <a:prstGeom prst="rect">
            <a:avLst/>
          </a:prstGeom>
          <a:noFill/>
          <a:ln w="12700">
            <a:noFill/>
            <a:miter lim="800000"/>
            <a:headEnd/>
            <a:tailEnd/>
          </a:ln>
          <a:effectLst/>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Core 0</a:t>
            </a:r>
          </a:p>
        </p:txBody>
      </p:sp>
      <p:sp>
        <p:nvSpPr>
          <p:cNvPr id="13" name="Rectangle 406"/>
          <p:cNvSpPr>
            <a:spLocks noChangeArrowheads="1"/>
          </p:cNvSpPr>
          <p:nvPr/>
        </p:nvSpPr>
        <p:spPr bwMode="auto">
          <a:xfrm>
            <a:off x="5880100" y="2092119"/>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Regs</a:t>
            </a:r>
          </a:p>
        </p:txBody>
      </p:sp>
      <p:sp>
        <p:nvSpPr>
          <p:cNvPr id="14" name="Rectangle 407"/>
          <p:cNvSpPr>
            <a:spLocks noChangeArrowheads="1"/>
          </p:cNvSpPr>
          <p:nvPr/>
        </p:nvSpPr>
        <p:spPr bwMode="auto">
          <a:xfrm>
            <a:off x="5922964" y="2739819"/>
            <a:ext cx="782637" cy="5715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-cache</a:t>
            </a:r>
          </a:p>
        </p:txBody>
      </p:sp>
      <p:sp>
        <p:nvSpPr>
          <p:cNvPr id="15" name="Rectangle 408"/>
          <p:cNvSpPr>
            <a:spLocks noChangeArrowheads="1"/>
          </p:cNvSpPr>
          <p:nvPr/>
        </p:nvSpPr>
        <p:spPr bwMode="auto">
          <a:xfrm>
            <a:off x="6858000" y="2739819"/>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i-cache</a:t>
            </a:r>
          </a:p>
        </p:txBody>
      </p:sp>
      <p:sp>
        <p:nvSpPr>
          <p:cNvPr id="16" name="Rectangle 409"/>
          <p:cNvSpPr>
            <a:spLocks noChangeArrowheads="1"/>
          </p:cNvSpPr>
          <p:nvPr/>
        </p:nvSpPr>
        <p:spPr bwMode="auto">
          <a:xfrm>
            <a:off x="5943600" y="3654219"/>
            <a:ext cx="1709738"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L2 unified cache</a:t>
            </a:r>
          </a:p>
        </p:txBody>
      </p:sp>
      <p:sp>
        <p:nvSpPr>
          <p:cNvPr id="17" name="Line 410"/>
          <p:cNvSpPr>
            <a:spLocks noChangeShapeType="1"/>
          </p:cNvSpPr>
          <p:nvPr/>
        </p:nvSpPr>
        <p:spPr bwMode="auto">
          <a:xfrm>
            <a:off x="6400800" y="23969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8" name="Line 411"/>
          <p:cNvSpPr>
            <a:spLocks noChangeShapeType="1"/>
          </p:cNvSpPr>
          <p:nvPr/>
        </p:nvSpPr>
        <p:spPr bwMode="auto">
          <a:xfrm>
            <a:off x="64008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9" name="Line 412"/>
          <p:cNvSpPr>
            <a:spLocks noChangeShapeType="1"/>
          </p:cNvSpPr>
          <p:nvPr/>
        </p:nvSpPr>
        <p:spPr bwMode="auto">
          <a:xfrm>
            <a:off x="72390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1" name="Text Box 414"/>
          <p:cNvSpPr txBox="1">
            <a:spLocks noChangeArrowheads="1"/>
          </p:cNvSpPr>
          <p:nvPr/>
        </p:nvSpPr>
        <p:spPr bwMode="auto">
          <a:xfrm>
            <a:off x="5638800" y="1634919"/>
            <a:ext cx="792396" cy="369332"/>
          </a:xfrm>
          <a:prstGeom prst="rect">
            <a:avLst/>
          </a:prstGeom>
          <a:noFill/>
          <a:ln w="12700">
            <a:noFill/>
            <a:miter lim="800000"/>
            <a:headEnd/>
            <a:tailEnd/>
          </a:ln>
          <a:effectLst/>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Core 7</a:t>
            </a:r>
          </a:p>
        </p:txBody>
      </p:sp>
      <p:sp>
        <p:nvSpPr>
          <p:cNvPr id="22" name="Text Box 415"/>
          <p:cNvSpPr txBox="1">
            <a:spLocks noChangeArrowheads="1"/>
          </p:cNvSpPr>
          <p:nvPr/>
        </p:nvSpPr>
        <p:spPr bwMode="auto">
          <a:xfrm>
            <a:off x="4572000" y="2941988"/>
            <a:ext cx="723900" cy="646331"/>
          </a:xfrm>
          <a:prstGeom prst="rect">
            <a:avLst/>
          </a:prstGeom>
          <a:noFill/>
          <a:ln w="12700">
            <a:noFill/>
            <a:miter lim="800000"/>
            <a:headEnd/>
            <a:tailEnd/>
          </a:ln>
          <a:effectLst/>
        </p:spPr>
        <p:txBody>
          <a:bodyPr wrap="square">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t>
            </a:r>
          </a:p>
        </p:txBody>
      </p:sp>
      <p:sp>
        <p:nvSpPr>
          <p:cNvPr id="23" name="Line 417"/>
          <p:cNvSpPr>
            <a:spLocks noChangeShapeType="1"/>
          </p:cNvSpPr>
          <p:nvPr/>
        </p:nvSpPr>
        <p:spPr bwMode="auto">
          <a:xfrm>
            <a:off x="3048000" y="4225719"/>
            <a:ext cx="0" cy="5334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4" name="Line 418"/>
          <p:cNvSpPr>
            <a:spLocks noChangeShapeType="1"/>
          </p:cNvSpPr>
          <p:nvPr/>
        </p:nvSpPr>
        <p:spPr bwMode="auto">
          <a:xfrm>
            <a:off x="6781800" y="4225719"/>
            <a:ext cx="0" cy="5334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5" name="Rectangle 419"/>
          <p:cNvSpPr>
            <a:spLocks noChangeArrowheads="1"/>
          </p:cNvSpPr>
          <p:nvPr/>
        </p:nvSpPr>
        <p:spPr bwMode="auto">
          <a:xfrm>
            <a:off x="2698750" y="4759119"/>
            <a:ext cx="4387850"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L3 unified 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(shared by all cores)</a:t>
            </a:r>
          </a:p>
        </p:txBody>
      </p:sp>
      <p:sp>
        <p:nvSpPr>
          <p:cNvPr id="26" name="Rectangle 420"/>
          <p:cNvSpPr>
            <a:spLocks noChangeArrowheads="1"/>
          </p:cNvSpPr>
          <p:nvPr/>
        </p:nvSpPr>
        <p:spPr bwMode="auto">
          <a:xfrm>
            <a:off x="1828800" y="5825919"/>
            <a:ext cx="6172200" cy="571500"/>
          </a:xfrm>
          <a:prstGeom prst="rect">
            <a:avLst/>
          </a:prstGeom>
          <a:solidFill>
            <a:srgbClr val="D5F1CF"/>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Main memory</a:t>
            </a:r>
          </a:p>
        </p:txBody>
      </p:sp>
      <p:sp>
        <p:nvSpPr>
          <p:cNvPr id="27" name="Line 421"/>
          <p:cNvSpPr>
            <a:spLocks noChangeShapeType="1"/>
          </p:cNvSpPr>
          <p:nvPr/>
        </p:nvSpPr>
        <p:spPr bwMode="auto">
          <a:xfrm>
            <a:off x="4972050" y="5330619"/>
            <a:ext cx="0" cy="4953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9" name="Text Box 426"/>
          <p:cNvSpPr txBox="1">
            <a:spLocks noChangeArrowheads="1"/>
          </p:cNvSpPr>
          <p:nvPr/>
        </p:nvSpPr>
        <p:spPr bwMode="auto">
          <a:xfrm>
            <a:off x="1752600" y="1253919"/>
            <a:ext cx="1939826" cy="369332"/>
          </a:xfrm>
          <a:prstGeom prst="rect">
            <a:avLst/>
          </a:prstGeom>
          <a:noFill/>
          <a:ln w="12700">
            <a:noFill/>
            <a:miter lim="800000"/>
            <a:headEnd/>
            <a:tailEnd/>
          </a:ln>
          <a:effectLst/>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Processor package</a:t>
            </a:r>
          </a:p>
        </p:txBody>
      </p:sp>
      <p:sp>
        <p:nvSpPr>
          <p:cNvPr id="30" name="TextBox 29"/>
          <p:cNvSpPr txBox="1"/>
          <p:nvPr/>
        </p:nvSpPr>
        <p:spPr>
          <a:xfrm>
            <a:off x="8077199" y="2008001"/>
            <a:ext cx="2656447"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r>
              <a:rPr kumimoji="0" lang="en-US" sz="1800" b="0" i="0" u="none" strike="noStrike" kern="1200" cap="none" spc="0" normalizeH="0" baseline="0" noProof="0" dirty="0" err="1">
                <a:ln>
                  <a:noFill/>
                </a:ln>
                <a:solidFill>
                  <a:prstClr val="black"/>
                </a:solidFill>
                <a:effectLst/>
                <a:uLnTx/>
                <a:uFillTx/>
                <a:latin typeface="Calibri" pitchFamily="34" charset="0"/>
                <a:ea typeface="+mn-ea"/>
                <a:cs typeface="+mn-cs"/>
              </a:rPr>
              <a:t>i</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 and </a:t>
            </a:r>
            <a:r>
              <a:rPr kumimoji="0" lang="en-US" sz="1800" b="0" i="0" u="none" strike="noStrike" kern="1200" cap="none" spc="0" normalizeH="0" baseline="0" noProof="0" dirty="0" err="1">
                <a:ln>
                  <a:noFill/>
                </a:ln>
                <a:solidFill>
                  <a:prstClr val="black"/>
                </a:solidFill>
                <a:effectLst/>
                <a:uLnTx/>
                <a:uFillTx/>
                <a:latin typeface="Calibri" pitchFamily="34" charset="0"/>
                <a:ea typeface="+mn-ea"/>
                <a:cs typeface="+mn-cs"/>
              </a:rPr>
              <a:t>d</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32 KB,  8-way assoc.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Access: 4 cycles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L2 unified cache: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256 KB, 8-way assoc.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Access: 10 cycles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L3 unified cache: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 MB, 16-way  assoc.</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Access: 40-75 cycles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 line size: 64 bytes for all caches. </a:t>
            </a:r>
          </a:p>
        </p:txBody>
      </p:sp>
      <p:sp>
        <p:nvSpPr>
          <p:cNvPr id="31" name="Rectangle 30"/>
          <p:cNvSpPr/>
          <p:nvPr/>
        </p:nvSpPr>
        <p:spPr>
          <a:xfrm>
            <a:off x="57048" y="6600470"/>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984567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CPU’s </a:t>
            </a:r>
            <a:r>
              <a:rPr lang="en-US" dirty="0">
                <a:solidFill>
                  <a:srgbClr val="FFCC00"/>
                </a:solidFill>
              </a:rPr>
              <a:t>Control Unit</a:t>
            </a:r>
            <a:r>
              <a:rPr lang="en-US" dirty="0"/>
              <a:t> (CU)</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The </a:t>
            </a:r>
            <a:r>
              <a:rPr lang="en-US" sz="2000" dirty="0">
                <a:solidFill>
                  <a:srgbClr val="0070C0"/>
                </a:solidFill>
              </a:rPr>
              <a:t>CU</a:t>
            </a:r>
            <a:r>
              <a:rPr lang="en-US" sz="2000" dirty="0"/>
              <a:t> controls the “</a:t>
            </a:r>
            <a:r>
              <a:rPr lang="en-US" sz="2000" dirty="0">
                <a:solidFill>
                  <a:srgbClr val="0070C0"/>
                </a:solidFill>
              </a:rPr>
              <a:t>datapath</a:t>
            </a:r>
            <a:r>
              <a:rPr lang="en-US" sz="2000" dirty="0"/>
              <a:t>” (i.e., the hardware collection of functional units + registers + data buses)</a:t>
            </a:r>
          </a:p>
          <a:p>
            <a:endParaRPr lang="en-US" sz="2000" dirty="0"/>
          </a:p>
          <a:p>
            <a:endParaRPr lang="en-US" sz="2000" dirty="0"/>
          </a:p>
          <a:p>
            <a:r>
              <a:rPr lang="en-US" sz="2000" dirty="0">
                <a:solidFill>
                  <a:srgbClr val="0070C0"/>
                </a:solidFill>
              </a:rPr>
              <a:t>CU</a:t>
            </a:r>
            <a:r>
              <a:rPr lang="en-US" sz="2000" dirty="0"/>
              <a:t> has several duties, such as</a:t>
            </a:r>
          </a:p>
          <a:p>
            <a:pPr lvl="1"/>
            <a:r>
              <a:rPr lang="en-US" sz="1600" dirty="0"/>
              <a:t>Bringing in the next instruction from memory</a:t>
            </a:r>
          </a:p>
          <a:p>
            <a:pPr lvl="1"/>
            <a:r>
              <a:rPr lang="en-US" sz="1600" dirty="0"/>
              <a:t>Decoding the instruction (possibly breaking it up into uops)</a:t>
            </a:r>
          </a:p>
          <a:p>
            <a:pPr lvl="1"/>
            <a:r>
              <a:rPr lang="en-US" sz="1600" dirty="0"/>
              <a:t>Engaging in actions to enable “instruction level parallelism” (ILP)</a:t>
            </a:r>
            <a:endParaRPr lang="en-US" sz="1200" dirty="0"/>
          </a:p>
          <a:p>
            <a:pPr lvl="1"/>
            <a:endParaRPr lang="en-US" sz="1800" dirty="0"/>
          </a:p>
          <a:p>
            <a:endParaRPr lang="en-US" sz="2000" dirty="0"/>
          </a:p>
          <a:p>
            <a:r>
              <a:rPr lang="en-US" sz="2000" dirty="0">
                <a:solidFill>
                  <a:srgbClr val="0070C0"/>
                </a:solidFill>
              </a:rPr>
              <a:t>CU</a:t>
            </a:r>
            <a:r>
              <a:rPr lang="en-US" sz="2000" dirty="0"/>
              <a:t> manages/coordinates based on information encoded in the specific instruction it works 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522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The reason caches can </a:t>
            </a:r>
            <a:r>
              <a:rPr lang="en-US" sz="1400" dirty="0"/>
              <a:t>[sometimes]</a:t>
            </a:r>
            <a:r>
              <a:rPr lang="en-US" sz="1200" dirty="0"/>
              <a:t> </a:t>
            </a:r>
            <a:r>
              <a:rPr lang="en-US" sz="3200" dirty="0"/>
              <a:t> make a difference: “Principle of Locality”</a:t>
            </a:r>
          </a:p>
        </p:txBody>
      </p:sp>
      <p:sp>
        <p:nvSpPr>
          <p:cNvPr id="3" name="Content Placeholder 2"/>
          <p:cNvSpPr>
            <a:spLocks noGrp="1"/>
          </p:cNvSpPr>
          <p:nvPr>
            <p:ph idx="1"/>
          </p:nvPr>
        </p:nvSpPr>
        <p:spPr>
          <a:xfrm>
            <a:off x="147344" y="1017142"/>
            <a:ext cx="11960872" cy="5411129"/>
          </a:xfrm>
        </p:spPr>
        <p:txBody>
          <a:bodyPr>
            <a:normAutofit/>
          </a:bodyPr>
          <a:lstStyle/>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0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C00000"/>
                </a:solidFill>
              </a:rPr>
              <a:t>Principle of Locality: </a:t>
            </a:r>
            <a:r>
              <a:rPr lang="en-GB" sz="2000" dirty="0"/>
              <a:t>Programs tend to use data and instructions with addresses near or equal to those they have used recently</a:t>
            </a:r>
          </a:p>
          <a:p>
            <a:pPr marL="457200" lvl="1" indent="0">
              <a:buNone/>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B050"/>
                </a:solidFill>
              </a:rPr>
              <a:t>Temporal locality:  </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800" dirty="0"/>
              <a:t>“Recently referenced items are likely to be referenced again in the near future”</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t>Example:</a:t>
            </a:r>
          </a:p>
          <a:p>
            <a:pPr lvl="2">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600" dirty="0"/>
              <a:t>A </a:t>
            </a:r>
            <a:r>
              <a:rPr lang="en-US" sz="1600" dirty="0">
                <a:latin typeface="Consolas" pitchFamily="49" charset="0"/>
                <a:cs typeface="Consolas" pitchFamily="49" charset="0"/>
              </a:rPr>
              <a:t>for</a:t>
            </a:r>
            <a:r>
              <a:rPr lang="en-US" sz="1600" dirty="0"/>
              <a:t> loop with some variables inside the loop</a:t>
            </a:r>
          </a:p>
          <a:p>
            <a:pPr lvl="2">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600" dirty="0"/>
              <a:t>Variable </a:t>
            </a:r>
            <a:r>
              <a:rPr lang="en-US" sz="1600" dirty="0">
                <a:solidFill>
                  <a:srgbClr val="0070C0"/>
                </a:solidFill>
                <a:latin typeface="Consolas" panose="020B0609020204030204" pitchFamily="49" charset="0"/>
                <a:cs typeface="Courier New" panose="02070309020205020404" pitchFamily="49" charset="0"/>
              </a:rPr>
              <a:t>sum</a:t>
            </a:r>
            <a:r>
              <a:rPr lang="en-US" sz="1600" dirty="0"/>
              <a:t> referenced at each iteration</a:t>
            </a:r>
            <a:endParaRPr lang="en-GB" sz="1600" dirty="0">
              <a:solidFill>
                <a:srgbClr val="C00000"/>
              </a:solidFill>
            </a:endParaRPr>
          </a:p>
          <a:p>
            <a:pPr marL="457200" lvl="1" indent="0">
              <a:buNone/>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B050"/>
                </a:solidFill>
              </a:rPr>
              <a:t>Spatial locality:  </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800" dirty="0"/>
              <a:t>“Items with nearby addresses tend to come into use together”</a:t>
            </a:r>
          </a:p>
          <a:p>
            <a:pPr lvl="1"/>
            <a:r>
              <a:rPr lang="en-US" sz="1800" dirty="0"/>
              <a:t>A memory access pattern characterized by bursts of repeated requests for data that is physically located within the same memory region</a:t>
            </a:r>
          </a:p>
          <a:p>
            <a:pPr lvl="1"/>
            <a:r>
              <a:rPr lang="en-US" sz="1800" dirty="0"/>
              <a:t>Example:</a:t>
            </a:r>
          </a:p>
          <a:p>
            <a:pPr lvl="2"/>
            <a:r>
              <a:rPr lang="en-US" sz="1600" dirty="0"/>
              <a:t>Reference instructions in sequence</a:t>
            </a:r>
          </a:p>
          <a:p>
            <a:pPr lvl="2"/>
            <a:r>
              <a:rPr lang="en-US" sz="1600" dirty="0"/>
              <a:t>Array </a:t>
            </a:r>
            <a:r>
              <a:rPr lang="en-US" sz="1600" dirty="0" err="1">
                <a:solidFill>
                  <a:srgbClr val="0070C0"/>
                </a:solidFill>
                <a:latin typeface="Consolas" panose="020B0609020204030204" pitchFamily="49" charset="0"/>
              </a:rPr>
              <a:t>abc</a:t>
            </a:r>
            <a:r>
              <a:rPr lang="en-US" sz="1600" dirty="0"/>
              <a:t> elements accessed in succession (stride-1 reference pattern)</a:t>
            </a:r>
          </a:p>
          <a:p>
            <a:pPr lvl="2"/>
            <a:endParaRPr lang="en-US" sz="1600" dirty="0"/>
          </a:p>
          <a:p>
            <a:pPr lvl="1"/>
            <a:endParaRPr lang="en-US" sz="1800" dirty="0"/>
          </a:p>
          <a:p>
            <a:pPr marL="457200" lvl="1" indent="0">
              <a:buNone/>
            </a:pPr>
            <a:endParaRPr lang="en-US" sz="1800" dirty="0"/>
          </a:p>
        </p:txBody>
      </p:sp>
      <p:sp>
        <p:nvSpPr>
          <p:cNvPr id="14" name="Slide Number Placeholder 1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2" name="Group 11"/>
          <p:cNvGrpSpPr/>
          <p:nvPr/>
        </p:nvGrpSpPr>
        <p:grpSpPr>
          <a:xfrm>
            <a:off x="8661578" y="2313661"/>
            <a:ext cx="1905000" cy="814589"/>
            <a:chOff x="6096000" y="2614411"/>
            <a:chExt cx="1905000" cy="814589"/>
          </a:xfrm>
        </p:grpSpPr>
        <p:sp>
          <p:nvSpPr>
            <p:cNvPr id="4" name="Rectangle 3"/>
            <p:cNvSpPr/>
            <p:nvPr/>
          </p:nvSpPr>
          <p:spPr bwMode="auto">
            <a:xfrm>
              <a:off x="6096000" y="3124200"/>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6489700" y="312420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 name="Freeform 5"/>
            <p:cNvSpPr/>
            <p:nvPr/>
          </p:nvSpPr>
          <p:spPr bwMode="auto">
            <a:xfrm>
              <a:off x="6319056" y="2614411"/>
              <a:ext cx="627844" cy="433589"/>
            </a:xfrm>
            <a:custGeom>
              <a:avLst/>
              <a:gdLst>
                <a:gd name="connsiteX0" fmla="*/ 290847 w 627844"/>
                <a:gd name="connsiteY0" fmla="*/ 433589 h 433589"/>
                <a:gd name="connsiteX1" fmla="*/ 46149 w 627844"/>
                <a:gd name="connsiteY1" fmla="*/ 72980 h 433589"/>
                <a:gd name="connsiteX2" fmla="*/ 567743 w 627844"/>
                <a:gd name="connsiteY2" fmla="*/ 60101 h 433589"/>
                <a:gd name="connsiteX3" fmla="*/ 406757 w 627844"/>
                <a:gd name="connsiteY3" fmla="*/ 433589 h 433589"/>
              </a:gdLst>
              <a:ahLst/>
              <a:cxnLst>
                <a:cxn ang="0">
                  <a:pos x="connsiteX0" y="connsiteY0"/>
                </a:cxn>
                <a:cxn ang="0">
                  <a:pos x="connsiteX1" y="connsiteY1"/>
                </a:cxn>
                <a:cxn ang="0">
                  <a:pos x="connsiteX2" y="connsiteY2"/>
                </a:cxn>
                <a:cxn ang="0">
                  <a:pos x="connsiteX3" y="connsiteY3"/>
                </a:cxn>
              </a:cxnLst>
              <a:rect l="l" t="t" r="r" b="b"/>
              <a:pathLst>
                <a:path w="627844" h="433589">
                  <a:moveTo>
                    <a:pt x="290847" y="433589"/>
                  </a:moveTo>
                  <a:cubicBezTo>
                    <a:pt x="145423" y="284408"/>
                    <a:pt x="0" y="135228"/>
                    <a:pt x="46149" y="72980"/>
                  </a:cubicBezTo>
                  <a:cubicBezTo>
                    <a:pt x="92298" y="10732"/>
                    <a:pt x="507642" y="0"/>
                    <a:pt x="567743" y="60101"/>
                  </a:cubicBezTo>
                  <a:cubicBezTo>
                    <a:pt x="627844" y="120202"/>
                    <a:pt x="517300" y="276895"/>
                    <a:pt x="406757" y="433589"/>
                  </a:cubicBezTo>
                </a:path>
              </a:pathLst>
            </a:custGeom>
            <a:noFill/>
            <a:ln w="25400" cap="flat" cmpd="sng" algn="ctr">
              <a:solidFill>
                <a:schemeClr val="tx1"/>
              </a:solidFill>
              <a:prstDash val="solid"/>
              <a:round/>
              <a:headEnd type="none" w="med" len="med"/>
              <a:tailEnd type="arrow"/>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 name="Group 8"/>
          <p:cNvGrpSpPr/>
          <p:nvPr/>
        </p:nvGrpSpPr>
        <p:grpSpPr>
          <a:xfrm>
            <a:off x="8661578" y="5468160"/>
            <a:ext cx="1905000" cy="735169"/>
            <a:chOff x="6102261" y="4186571"/>
            <a:chExt cx="1905000" cy="735169"/>
          </a:xfrm>
        </p:grpSpPr>
        <p:sp>
          <p:nvSpPr>
            <p:cNvPr id="7" name="Rectangle 6"/>
            <p:cNvSpPr/>
            <p:nvPr/>
          </p:nvSpPr>
          <p:spPr bwMode="auto">
            <a:xfrm>
              <a:off x="6102261" y="4616940"/>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 name="Rectangle 7"/>
            <p:cNvSpPr/>
            <p:nvPr/>
          </p:nvSpPr>
          <p:spPr bwMode="auto">
            <a:xfrm>
              <a:off x="6495961" y="461694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0" name="Rectangle 9"/>
            <p:cNvSpPr/>
            <p:nvPr/>
          </p:nvSpPr>
          <p:spPr bwMode="auto">
            <a:xfrm>
              <a:off x="6870700" y="461694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 name="Freeform 10"/>
            <p:cNvSpPr/>
            <p:nvPr/>
          </p:nvSpPr>
          <p:spPr bwMode="auto">
            <a:xfrm>
              <a:off x="6416720" y="4186571"/>
              <a:ext cx="841420" cy="359535"/>
            </a:xfrm>
            <a:custGeom>
              <a:avLst/>
              <a:gdLst>
                <a:gd name="connsiteX0" fmla="*/ 200695 w 841420"/>
                <a:gd name="connsiteY0" fmla="*/ 353095 h 359535"/>
                <a:gd name="connsiteX1" fmla="*/ 91225 w 841420"/>
                <a:gd name="connsiteY1" fmla="*/ 56881 h 359535"/>
                <a:gd name="connsiteX2" fmla="*/ 748048 w 841420"/>
                <a:gd name="connsiteY2" fmla="*/ 50442 h 359535"/>
                <a:gd name="connsiteX3" fmla="*/ 651456 w 841420"/>
                <a:gd name="connsiteY3" fmla="*/ 359535 h 359535"/>
              </a:gdLst>
              <a:ahLst/>
              <a:cxnLst>
                <a:cxn ang="0">
                  <a:pos x="connsiteX0" y="connsiteY0"/>
                </a:cxn>
                <a:cxn ang="0">
                  <a:pos x="connsiteX1" y="connsiteY1"/>
                </a:cxn>
                <a:cxn ang="0">
                  <a:pos x="connsiteX2" y="connsiteY2"/>
                </a:cxn>
                <a:cxn ang="0">
                  <a:pos x="connsiteX3" y="connsiteY3"/>
                </a:cxn>
              </a:cxnLst>
              <a:rect l="l" t="t" r="r" b="b"/>
              <a:pathLst>
                <a:path w="841420" h="359535">
                  <a:moveTo>
                    <a:pt x="200695" y="353095"/>
                  </a:moveTo>
                  <a:cubicBezTo>
                    <a:pt x="100347" y="230209"/>
                    <a:pt x="0" y="107323"/>
                    <a:pt x="91225" y="56881"/>
                  </a:cubicBezTo>
                  <a:cubicBezTo>
                    <a:pt x="182450" y="6439"/>
                    <a:pt x="654676" y="0"/>
                    <a:pt x="748048" y="50442"/>
                  </a:cubicBezTo>
                  <a:cubicBezTo>
                    <a:pt x="841420" y="100884"/>
                    <a:pt x="746438" y="230209"/>
                    <a:pt x="651456" y="359535"/>
                  </a:cubicBezTo>
                </a:path>
              </a:pathLst>
            </a:custGeom>
            <a:noFill/>
            <a:ln w="25400" cap="flat" cmpd="sng" algn="ctr">
              <a:solidFill>
                <a:schemeClr val="tx1"/>
              </a:solidFill>
              <a:prstDash val="solid"/>
              <a:round/>
              <a:headEnd type="none" w="med" len="med"/>
              <a:tailEnd type="arrow"/>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Rectangle 12"/>
          <p:cNvSpPr/>
          <p:nvPr/>
        </p:nvSpPr>
        <p:spPr>
          <a:xfrm>
            <a:off x="101057" y="6575370"/>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982103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606A06-4515-401C-A0DD-A31BACD72AD0}"/>
              </a:ext>
            </a:extLst>
          </p:cNvPr>
          <p:cNvSpPr>
            <a:spLocks noGrp="1"/>
          </p:cNvSpPr>
          <p:nvPr>
            <p:ph type="title"/>
          </p:nvPr>
        </p:nvSpPr>
        <p:spPr/>
        <p:txBody>
          <a:bodyPr/>
          <a:lstStyle/>
          <a:p>
            <a:r>
              <a:rPr lang="en-US" dirty="0"/>
              <a:t>Matrix, stored in 2D format</a:t>
            </a:r>
          </a:p>
        </p:txBody>
      </p:sp>
      <p:sp>
        <p:nvSpPr>
          <p:cNvPr id="4" name="Slide Number Placeholder 3">
            <a:extLst>
              <a:ext uri="{FF2B5EF4-FFF2-40B4-BE49-F238E27FC236}">
                <a16:creationId xmlns:a16="http://schemas.microsoft.com/office/drawing/2014/main" id="{70E560CB-7D27-4528-9E42-8F718DD9A2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83A0A4E9-1D13-4A8C-A3EA-6E07180E2D69}"/>
              </a:ext>
            </a:extLst>
          </p:cNvPr>
          <p:cNvSpPr txBox="1"/>
          <p:nvPr/>
        </p:nvSpPr>
        <p:spPr>
          <a:xfrm>
            <a:off x="6438492" y="2324229"/>
            <a:ext cx="232826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itchFamily="34" charset="0"/>
                <a:ea typeface="+mn-ea"/>
                <a:cs typeface="+mn-cs"/>
              </a:rPr>
              <a:t>The </a:t>
            </a:r>
            <a:r>
              <a:rPr kumimoji="0" lang="en-US" altLang="zh-CN" sz="3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Memory</a:t>
            </a:r>
            <a:endParaRPr kumimoji="0" lang="en-US" sz="3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7" name="Rectangle 36">
            <a:extLst>
              <a:ext uri="{FF2B5EF4-FFF2-40B4-BE49-F238E27FC236}">
                <a16:creationId xmlns:a16="http://schemas.microsoft.com/office/drawing/2014/main" id="{5350E085-FDE5-4FBB-BA28-DF5A80F81604}"/>
              </a:ext>
            </a:extLst>
          </p:cNvPr>
          <p:cNvSpPr/>
          <p:nvPr/>
        </p:nvSpPr>
        <p:spPr bwMode="auto">
          <a:xfrm>
            <a:off x="2679700" y="3269180"/>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0</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nvGrpSpPr>
          <p:cNvPr id="20" name="Group 19">
            <a:extLst>
              <a:ext uri="{FF2B5EF4-FFF2-40B4-BE49-F238E27FC236}">
                <a16:creationId xmlns:a16="http://schemas.microsoft.com/office/drawing/2014/main" id="{69A092CD-FE1E-5DEE-A770-803B10B336E5}"/>
              </a:ext>
            </a:extLst>
          </p:cNvPr>
          <p:cNvGrpSpPr/>
          <p:nvPr/>
        </p:nvGrpSpPr>
        <p:grpSpPr>
          <a:xfrm>
            <a:off x="2650067" y="2903257"/>
            <a:ext cx="1701795" cy="305710"/>
            <a:chOff x="2667001" y="2632319"/>
            <a:chExt cx="1701795" cy="305710"/>
          </a:xfrm>
        </p:grpSpPr>
        <p:sp>
          <p:nvSpPr>
            <p:cNvPr id="28" name="Rectangle 27">
              <a:extLst>
                <a:ext uri="{FF2B5EF4-FFF2-40B4-BE49-F238E27FC236}">
                  <a16:creationId xmlns:a16="http://schemas.microsoft.com/office/drawing/2014/main" id="{C248A1FF-978C-44C3-B922-BEB618440B14}"/>
                </a:ext>
              </a:extLst>
            </p:cNvPr>
            <p:cNvSpPr/>
            <p:nvPr/>
          </p:nvSpPr>
          <p:spPr bwMode="auto">
            <a:xfrm>
              <a:off x="3092452" y="2633229"/>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0" name="Rectangle 29">
              <a:extLst>
                <a:ext uri="{FF2B5EF4-FFF2-40B4-BE49-F238E27FC236}">
                  <a16:creationId xmlns:a16="http://schemas.microsoft.com/office/drawing/2014/main" id="{375CA19F-7CE2-4D20-B95A-EE64960E12DE}"/>
                </a:ext>
              </a:extLst>
            </p:cNvPr>
            <p:cNvSpPr/>
            <p:nvPr/>
          </p:nvSpPr>
          <p:spPr bwMode="auto">
            <a:xfrm>
              <a:off x="3943348" y="2633229"/>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Rectangle 34">
              <a:extLst>
                <a:ext uri="{FF2B5EF4-FFF2-40B4-BE49-F238E27FC236}">
                  <a16:creationId xmlns:a16="http://schemas.microsoft.com/office/drawing/2014/main" id="{0BFEC171-D1F6-4788-8181-B572E1A06352}"/>
                </a:ext>
              </a:extLst>
            </p:cNvPr>
            <p:cNvSpPr/>
            <p:nvPr/>
          </p:nvSpPr>
          <p:spPr bwMode="auto">
            <a:xfrm>
              <a:off x="2667001" y="2632319"/>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8" name="Rectangle 37">
              <a:extLst>
                <a:ext uri="{FF2B5EF4-FFF2-40B4-BE49-F238E27FC236}">
                  <a16:creationId xmlns:a16="http://schemas.microsoft.com/office/drawing/2014/main" id="{1AF0AF73-7021-4C77-B374-2C47C8A31C99}"/>
                </a:ext>
              </a:extLst>
            </p:cNvPr>
            <p:cNvSpPr/>
            <p:nvPr/>
          </p:nvSpPr>
          <p:spPr bwMode="auto">
            <a:xfrm>
              <a:off x="3517900" y="2633229"/>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40" name="Cloud 39">
            <a:extLst>
              <a:ext uri="{FF2B5EF4-FFF2-40B4-BE49-F238E27FC236}">
                <a16:creationId xmlns:a16="http://schemas.microsoft.com/office/drawing/2014/main" id="{B42AEAD5-1A0A-4B36-A111-E7B83EA90536}"/>
              </a:ext>
            </a:extLst>
          </p:cNvPr>
          <p:cNvSpPr/>
          <p:nvPr/>
        </p:nvSpPr>
        <p:spPr>
          <a:xfrm>
            <a:off x="550336" y="1786470"/>
            <a:ext cx="11487142" cy="4796443"/>
          </a:xfrm>
          <a:prstGeom prst="clou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A3082B4D-256B-49DC-AFBC-DE19B18168CB}"/>
              </a:ext>
            </a:extLst>
          </p:cNvPr>
          <p:cNvSpPr/>
          <p:nvPr/>
        </p:nvSpPr>
        <p:spPr bwMode="auto">
          <a:xfrm>
            <a:off x="3105150" y="3273601"/>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2" name="Rectangle 41">
            <a:extLst>
              <a:ext uri="{FF2B5EF4-FFF2-40B4-BE49-F238E27FC236}">
                <a16:creationId xmlns:a16="http://schemas.microsoft.com/office/drawing/2014/main" id="{44CD779A-2292-427F-BFF5-5BDDEE7331BD}"/>
              </a:ext>
            </a:extLst>
          </p:cNvPr>
          <p:cNvSpPr/>
          <p:nvPr/>
        </p:nvSpPr>
        <p:spPr bwMode="auto">
          <a:xfrm>
            <a:off x="3543300" y="3269180"/>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2</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3" name="Rectangle 42">
            <a:extLst>
              <a:ext uri="{FF2B5EF4-FFF2-40B4-BE49-F238E27FC236}">
                <a16:creationId xmlns:a16="http://schemas.microsoft.com/office/drawing/2014/main" id="{81BEF303-7CCC-4571-8380-EA3953042D6C}"/>
              </a:ext>
            </a:extLst>
          </p:cNvPr>
          <p:cNvSpPr/>
          <p:nvPr/>
        </p:nvSpPr>
        <p:spPr bwMode="auto">
          <a:xfrm>
            <a:off x="3981450" y="3267251"/>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3</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4" name="Rectangle 43">
            <a:extLst>
              <a:ext uri="{FF2B5EF4-FFF2-40B4-BE49-F238E27FC236}">
                <a16:creationId xmlns:a16="http://schemas.microsoft.com/office/drawing/2014/main" id="{903EE1C9-3FD0-466B-ADE3-2727309EC7E1}"/>
              </a:ext>
            </a:extLst>
          </p:cNvPr>
          <p:cNvSpPr/>
          <p:nvPr/>
        </p:nvSpPr>
        <p:spPr bwMode="auto">
          <a:xfrm>
            <a:off x="2673350" y="3587765"/>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0</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5" name="Rectangle 44">
            <a:extLst>
              <a:ext uri="{FF2B5EF4-FFF2-40B4-BE49-F238E27FC236}">
                <a16:creationId xmlns:a16="http://schemas.microsoft.com/office/drawing/2014/main" id="{89036246-E681-4785-9636-01ECC8E0047D}"/>
              </a:ext>
            </a:extLst>
          </p:cNvPr>
          <p:cNvSpPr/>
          <p:nvPr/>
        </p:nvSpPr>
        <p:spPr bwMode="auto">
          <a:xfrm>
            <a:off x="5502282" y="306465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6" name="Rectangle 45">
            <a:extLst>
              <a:ext uri="{FF2B5EF4-FFF2-40B4-BE49-F238E27FC236}">
                <a16:creationId xmlns:a16="http://schemas.microsoft.com/office/drawing/2014/main" id="{733F678F-CDB7-4E78-AF25-62852A0C71C3}"/>
              </a:ext>
            </a:extLst>
          </p:cNvPr>
          <p:cNvSpPr/>
          <p:nvPr/>
        </p:nvSpPr>
        <p:spPr bwMode="auto">
          <a:xfrm>
            <a:off x="6353178" y="306465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7" name="Rectangle 46">
            <a:extLst>
              <a:ext uri="{FF2B5EF4-FFF2-40B4-BE49-F238E27FC236}">
                <a16:creationId xmlns:a16="http://schemas.microsoft.com/office/drawing/2014/main" id="{833AAFA9-901D-41B8-9285-6EEA5D52191E}"/>
              </a:ext>
            </a:extLst>
          </p:cNvPr>
          <p:cNvSpPr/>
          <p:nvPr/>
        </p:nvSpPr>
        <p:spPr bwMode="auto">
          <a:xfrm>
            <a:off x="5076831" y="3063741"/>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8" name="Rectangle 47">
            <a:extLst>
              <a:ext uri="{FF2B5EF4-FFF2-40B4-BE49-F238E27FC236}">
                <a16:creationId xmlns:a16="http://schemas.microsoft.com/office/drawing/2014/main" id="{7327FE25-22C7-4C3E-8013-5174DAC26DD1}"/>
              </a:ext>
            </a:extLst>
          </p:cNvPr>
          <p:cNvSpPr/>
          <p:nvPr/>
        </p:nvSpPr>
        <p:spPr bwMode="auto">
          <a:xfrm>
            <a:off x="5089530" y="342119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49" name="Rectangle 48">
            <a:extLst>
              <a:ext uri="{FF2B5EF4-FFF2-40B4-BE49-F238E27FC236}">
                <a16:creationId xmlns:a16="http://schemas.microsoft.com/office/drawing/2014/main" id="{0F623323-CBB1-45E5-9222-7F1A289D11BB}"/>
              </a:ext>
            </a:extLst>
          </p:cNvPr>
          <p:cNvSpPr/>
          <p:nvPr/>
        </p:nvSpPr>
        <p:spPr bwMode="auto">
          <a:xfrm>
            <a:off x="5927730" y="3064651"/>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0" name="Rectangle 49">
            <a:extLst>
              <a:ext uri="{FF2B5EF4-FFF2-40B4-BE49-F238E27FC236}">
                <a16:creationId xmlns:a16="http://schemas.microsoft.com/office/drawing/2014/main" id="{BB51970A-A8C7-40CE-B1FF-8556E0AF8931}"/>
              </a:ext>
            </a:extLst>
          </p:cNvPr>
          <p:cNvSpPr/>
          <p:nvPr/>
        </p:nvSpPr>
        <p:spPr bwMode="auto">
          <a:xfrm>
            <a:off x="5514980" y="342561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51" name="Rectangle 50">
            <a:extLst>
              <a:ext uri="{FF2B5EF4-FFF2-40B4-BE49-F238E27FC236}">
                <a16:creationId xmlns:a16="http://schemas.microsoft.com/office/drawing/2014/main" id="{1B0C8D5E-CA43-418D-82FE-3050D4728852}"/>
              </a:ext>
            </a:extLst>
          </p:cNvPr>
          <p:cNvSpPr/>
          <p:nvPr/>
        </p:nvSpPr>
        <p:spPr bwMode="auto">
          <a:xfrm>
            <a:off x="5953130" y="342119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52" name="Rectangle 51">
            <a:extLst>
              <a:ext uri="{FF2B5EF4-FFF2-40B4-BE49-F238E27FC236}">
                <a16:creationId xmlns:a16="http://schemas.microsoft.com/office/drawing/2014/main" id="{DB533BEA-3AD7-4F0C-8C9C-B122FD9C03B4}"/>
              </a:ext>
            </a:extLst>
          </p:cNvPr>
          <p:cNvSpPr/>
          <p:nvPr/>
        </p:nvSpPr>
        <p:spPr bwMode="auto">
          <a:xfrm>
            <a:off x="6391280" y="341926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53" name="Rectangle 52">
            <a:extLst>
              <a:ext uri="{FF2B5EF4-FFF2-40B4-BE49-F238E27FC236}">
                <a16:creationId xmlns:a16="http://schemas.microsoft.com/office/drawing/2014/main" id="{CF413738-A2A9-4DD9-BA97-D9FCF6913DCD}"/>
              </a:ext>
            </a:extLst>
          </p:cNvPr>
          <p:cNvSpPr/>
          <p:nvPr/>
        </p:nvSpPr>
        <p:spPr bwMode="auto">
          <a:xfrm>
            <a:off x="5083180" y="3739780"/>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54" name="Rectangle 53">
            <a:extLst>
              <a:ext uri="{FF2B5EF4-FFF2-40B4-BE49-F238E27FC236}">
                <a16:creationId xmlns:a16="http://schemas.microsoft.com/office/drawing/2014/main" id="{5B0259F0-BF71-44E3-BAE3-87AC4B2A4A00}"/>
              </a:ext>
            </a:extLst>
          </p:cNvPr>
          <p:cNvSpPr/>
          <p:nvPr/>
        </p:nvSpPr>
        <p:spPr bwMode="auto">
          <a:xfrm>
            <a:off x="2901960" y="490817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5" name="Rectangle 54">
            <a:extLst>
              <a:ext uri="{FF2B5EF4-FFF2-40B4-BE49-F238E27FC236}">
                <a16:creationId xmlns:a16="http://schemas.microsoft.com/office/drawing/2014/main" id="{2B7A87A7-165A-4E57-B412-4FA4CE2FD467}"/>
              </a:ext>
            </a:extLst>
          </p:cNvPr>
          <p:cNvSpPr/>
          <p:nvPr/>
        </p:nvSpPr>
        <p:spPr bwMode="auto">
          <a:xfrm>
            <a:off x="3752856" y="490817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6" name="Rectangle 55">
            <a:extLst>
              <a:ext uri="{FF2B5EF4-FFF2-40B4-BE49-F238E27FC236}">
                <a16:creationId xmlns:a16="http://schemas.microsoft.com/office/drawing/2014/main" id="{183EC61B-5A8F-48AE-A524-307980D6A96A}"/>
              </a:ext>
            </a:extLst>
          </p:cNvPr>
          <p:cNvSpPr/>
          <p:nvPr/>
        </p:nvSpPr>
        <p:spPr bwMode="auto">
          <a:xfrm>
            <a:off x="2476509" y="4907261"/>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7" name="Rectangle 56">
            <a:extLst>
              <a:ext uri="{FF2B5EF4-FFF2-40B4-BE49-F238E27FC236}">
                <a16:creationId xmlns:a16="http://schemas.microsoft.com/office/drawing/2014/main" id="{EEE478B2-6B01-4745-8EC7-41C902159AEA}"/>
              </a:ext>
            </a:extLst>
          </p:cNvPr>
          <p:cNvSpPr/>
          <p:nvPr/>
        </p:nvSpPr>
        <p:spPr bwMode="auto">
          <a:xfrm>
            <a:off x="2489208" y="526471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16</a:t>
            </a:r>
          </a:p>
        </p:txBody>
      </p:sp>
      <p:sp>
        <p:nvSpPr>
          <p:cNvPr id="58" name="Rectangle 57">
            <a:extLst>
              <a:ext uri="{FF2B5EF4-FFF2-40B4-BE49-F238E27FC236}">
                <a16:creationId xmlns:a16="http://schemas.microsoft.com/office/drawing/2014/main" id="{7AA30C5D-2A24-4F55-A99E-7328E23F93F7}"/>
              </a:ext>
            </a:extLst>
          </p:cNvPr>
          <p:cNvSpPr/>
          <p:nvPr/>
        </p:nvSpPr>
        <p:spPr bwMode="auto">
          <a:xfrm>
            <a:off x="3327408" y="4908171"/>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9" name="Rectangle 58">
            <a:extLst>
              <a:ext uri="{FF2B5EF4-FFF2-40B4-BE49-F238E27FC236}">
                <a16:creationId xmlns:a16="http://schemas.microsoft.com/office/drawing/2014/main" id="{CCCFA15C-BB54-4F83-A47C-EA395B426707}"/>
              </a:ext>
            </a:extLst>
          </p:cNvPr>
          <p:cNvSpPr/>
          <p:nvPr/>
        </p:nvSpPr>
        <p:spPr bwMode="auto">
          <a:xfrm>
            <a:off x="2914658" y="526913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17</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0" name="Rectangle 59">
            <a:extLst>
              <a:ext uri="{FF2B5EF4-FFF2-40B4-BE49-F238E27FC236}">
                <a16:creationId xmlns:a16="http://schemas.microsoft.com/office/drawing/2014/main" id="{4ACE5E27-53D5-43D1-90D7-8C6B01B40D4A}"/>
              </a:ext>
            </a:extLst>
          </p:cNvPr>
          <p:cNvSpPr/>
          <p:nvPr/>
        </p:nvSpPr>
        <p:spPr bwMode="auto">
          <a:xfrm>
            <a:off x="3352808" y="526471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18</a:t>
            </a:r>
          </a:p>
        </p:txBody>
      </p:sp>
      <p:sp>
        <p:nvSpPr>
          <p:cNvPr id="61" name="Rectangle 60">
            <a:extLst>
              <a:ext uri="{FF2B5EF4-FFF2-40B4-BE49-F238E27FC236}">
                <a16:creationId xmlns:a16="http://schemas.microsoft.com/office/drawing/2014/main" id="{E1F6DB03-6092-4D01-AD7E-AF585A090FD4}"/>
              </a:ext>
            </a:extLst>
          </p:cNvPr>
          <p:cNvSpPr/>
          <p:nvPr/>
        </p:nvSpPr>
        <p:spPr bwMode="auto">
          <a:xfrm>
            <a:off x="3790958" y="526278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19</a:t>
            </a:r>
          </a:p>
        </p:txBody>
      </p:sp>
      <p:sp>
        <p:nvSpPr>
          <p:cNvPr id="62" name="Rectangle 61">
            <a:extLst>
              <a:ext uri="{FF2B5EF4-FFF2-40B4-BE49-F238E27FC236}">
                <a16:creationId xmlns:a16="http://schemas.microsoft.com/office/drawing/2014/main" id="{9A17547B-647A-4FD1-9C94-23E272BA72E4}"/>
              </a:ext>
            </a:extLst>
          </p:cNvPr>
          <p:cNvSpPr/>
          <p:nvPr/>
        </p:nvSpPr>
        <p:spPr bwMode="auto">
          <a:xfrm>
            <a:off x="2482858" y="5583300"/>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63" name="Rectangle 62">
            <a:extLst>
              <a:ext uri="{FF2B5EF4-FFF2-40B4-BE49-F238E27FC236}">
                <a16:creationId xmlns:a16="http://schemas.microsoft.com/office/drawing/2014/main" id="{CAB62D81-ED35-4422-A0A3-BBDC82A762A9}"/>
              </a:ext>
            </a:extLst>
          </p:cNvPr>
          <p:cNvSpPr/>
          <p:nvPr/>
        </p:nvSpPr>
        <p:spPr bwMode="auto">
          <a:xfrm>
            <a:off x="5339133" y="4363320"/>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4" name="Rectangle 63">
            <a:extLst>
              <a:ext uri="{FF2B5EF4-FFF2-40B4-BE49-F238E27FC236}">
                <a16:creationId xmlns:a16="http://schemas.microsoft.com/office/drawing/2014/main" id="{B3EFC326-702B-405C-B2DB-5F0E408E72C9}"/>
              </a:ext>
            </a:extLst>
          </p:cNvPr>
          <p:cNvSpPr/>
          <p:nvPr/>
        </p:nvSpPr>
        <p:spPr bwMode="auto">
          <a:xfrm>
            <a:off x="6190029" y="4363320"/>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5" name="Rectangle 64">
            <a:extLst>
              <a:ext uri="{FF2B5EF4-FFF2-40B4-BE49-F238E27FC236}">
                <a16:creationId xmlns:a16="http://schemas.microsoft.com/office/drawing/2014/main" id="{8E8177DE-FAD7-44CA-A6D0-C02F2ED6B590}"/>
              </a:ext>
            </a:extLst>
          </p:cNvPr>
          <p:cNvSpPr/>
          <p:nvPr/>
        </p:nvSpPr>
        <p:spPr bwMode="auto">
          <a:xfrm>
            <a:off x="4913682" y="4362410"/>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6" name="Rectangle 65">
            <a:extLst>
              <a:ext uri="{FF2B5EF4-FFF2-40B4-BE49-F238E27FC236}">
                <a16:creationId xmlns:a16="http://schemas.microsoft.com/office/drawing/2014/main" id="{55760877-00F8-4BAC-81EF-07EBA1FB9D49}"/>
              </a:ext>
            </a:extLst>
          </p:cNvPr>
          <p:cNvSpPr/>
          <p:nvPr/>
        </p:nvSpPr>
        <p:spPr bwMode="auto">
          <a:xfrm>
            <a:off x="4926381" y="4719864"/>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67" name="Rectangle 66">
            <a:extLst>
              <a:ext uri="{FF2B5EF4-FFF2-40B4-BE49-F238E27FC236}">
                <a16:creationId xmlns:a16="http://schemas.microsoft.com/office/drawing/2014/main" id="{ADE06249-2715-41CD-AB62-5D104377DB52}"/>
              </a:ext>
            </a:extLst>
          </p:cNvPr>
          <p:cNvSpPr/>
          <p:nvPr/>
        </p:nvSpPr>
        <p:spPr bwMode="auto">
          <a:xfrm>
            <a:off x="5764581" y="4363320"/>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8" name="Rectangle 67">
            <a:extLst>
              <a:ext uri="{FF2B5EF4-FFF2-40B4-BE49-F238E27FC236}">
                <a16:creationId xmlns:a16="http://schemas.microsoft.com/office/drawing/2014/main" id="{326C307E-A588-4556-BFB8-BDEB32AB3F6D}"/>
              </a:ext>
            </a:extLst>
          </p:cNvPr>
          <p:cNvSpPr/>
          <p:nvPr/>
        </p:nvSpPr>
        <p:spPr bwMode="auto">
          <a:xfrm>
            <a:off x="5351831" y="472428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13</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9" name="Rectangle 68">
            <a:extLst>
              <a:ext uri="{FF2B5EF4-FFF2-40B4-BE49-F238E27FC236}">
                <a16:creationId xmlns:a16="http://schemas.microsoft.com/office/drawing/2014/main" id="{E93610B2-963E-485E-8442-839D5B88118D}"/>
              </a:ext>
            </a:extLst>
          </p:cNvPr>
          <p:cNvSpPr/>
          <p:nvPr/>
        </p:nvSpPr>
        <p:spPr bwMode="auto">
          <a:xfrm>
            <a:off x="5789981" y="4719864"/>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70" name="Rectangle 69">
            <a:extLst>
              <a:ext uri="{FF2B5EF4-FFF2-40B4-BE49-F238E27FC236}">
                <a16:creationId xmlns:a16="http://schemas.microsoft.com/office/drawing/2014/main" id="{4354913C-B656-4037-A108-F3267D641E8A}"/>
              </a:ext>
            </a:extLst>
          </p:cNvPr>
          <p:cNvSpPr/>
          <p:nvPr/>
        </p:nvSpPr>
        <p:spPr bwMode="auto">
          <a:xfrm>
            <a:off x="6228131" y="471793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sp>
        <p:nvSpPr>
          <p:cNvPr id="71" name="Rectangle 70">
            <a:extLst>
              <a:ext uri="{FF2B5EF4-FFF2-40B4-BE49-F238E27FC236}">
                <a16:creationId xmlns:a16="http://schemas.microsoft.com/office/drawing/2014/main" id="{F98F06E0-54E7-4E75-81A5-5A21889F140C}"/>
              </a:ext>
            </a:extLst>
          </p:cNvPr>
          <p:cNvSpPr/>
          <p:nvPr/>
        </p:nvSpPr>
        <p:spPr bwMode="auto">
          <a:xfrm>
            <a:off x="4920031" y="5038449"/>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72" name="Rectangle 71">
            <a:extLst>
              <a:ext uri="{FF2B5EF4-FFF2-40B4-BE49-F238E27FC236}">
                <a16:creationId xmlns:a16="http://schemas.microsoft.com/office/drawing/2014/main" id="{BC307745-20EE-4B3C-B06F-D21309BCDBA8}"/>
              </a:ext>
            </a:extLst>
          </p:cNvPr>
          <p:cNvSpPr/>
          <p:nvPr/>
        </p:nvSpPr>
        <p:spPr bwMode="auto">
          <a:xfrm>
            <a:off x="9713404" y="2891092"/>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3" name="Rectangle 72">
            <a:extLst>
              <a:ext uri="{FF2B5EF4-FFF2-40B4-BE49-F238E27FC236}">
                <a16:creationId xmlns:a16="http://schemas.microsoft.com/office/drawing/2014/main" id="{C97299CD-FDD4-4793-B31F-2C60FD54B504}"/>
              </a:ext>
            </a:extLst>
          </p:cNvPr>
          <p:cNvSpPr/>
          <p:nvPr/>
        </p:nvSpPr>
        <p:spPr bwMode="auto">
          <a:xfrm>
            <a:off x="10564300" y="2891092"/>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5" name="Rectangle 74">
            <a:extLst>
              <a:ext uri="{FF2B5EF4-FFF2-40B4-BE49-F238E27FC236}">
                <a16:creationId xmlns:a16="http://schemas.microsoft.com/office/drawing/2014/main" id="{A8F44451-63C6-49C6-B4B2-D7C0C4DE4353}"/>
              </a:ext>
            </a:extLst>
          </p:cNvPr>
          <p:cNvSpPr/>
          <p:nvPr/>
        </p:nvSpPr>
        <p:spPr bwMode="auto">
          <a:xfrm>
            <a:off x="9300652" y="324854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76" name="Rectangle 75">
            <a:extLst>
              <a:ext uri="{FF2B5EF4-FFF2-40B4-BE49-F238E27FC236}">
                <a16:creationId xmlns:a16="http://schemas.microsoft.com/office/drawing/2014/main" id="{488481D7-7D02-4BF6-9D22-04AA7A7D394F}"/>
              </a:ext>
            </a:extLst>
          </p:cNvPr>
          <p:cNvSpPr/>
          <p:nvPr/>
        </p:nvSpPr>
        <p:spPr bwMode="auto">
          <a:xfrm>
            <a:off x="10138852" y="2891092"/>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7" name="Rectangle 76">
            <a:extLst>
              <a:ext uri="{FF2B5EF4-FFF2-40B4-BE49-F238E27FC236}">
                <a16:creationId xmlns:a16="http://schemas.microsoft.com/office/drawing/2014/main" id="{769EE5D6-F0CB-4326-BF1E-C9A02A945C4B}"/>
              </a:ext>
            </a:extLst>
          </p:cNvPr>
          <p:cNvSpPr/>
          <p:nvPr/>
        </p:nvSpPr>
        <p:spPr bwMode="auto">
          <a:xfrm>
            <a:off x="9726102" y="3252967"/>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78" name="Rectangle 77">
            <a:extLst>
              <a:ext uri="{FF2B5EF4-FFF2-40B4-BE49-F238E27FC236}">
                <a16:creationId xmlns:a16="http://schemas.microsoft.com/office/drawing/2014/main" id="{2FFF13C5-D398-471D-BA59-57E775726550}"/>
              </a:ext>
            </a:extLst>
          </p:cNvPr>
          <p:cNvSpPr/>
          <p:nvPr/>
        </p:nvSpPr>
        <p:spPr bwMode="auto">
          <a:xfrm>
            <a:off x="10164252" y="324854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79" name="Rectangle 78">
            <a:extLst>
              <a:ext uri="{FF2B5EF4-FFF2-40B4-BE49-F238E27FC236}">
                <a16:creationId xmlns:a16="http://schemas.microsoft.com/office/drawing/2014/main" id="{AF85E409-73F9-48C7-91C3-950A1974C514}"/>
              </a:ext>
            </a:extLst>
          </p:cNvPr>
          <p:cNvSpPr/>
          <p:nvPr/>
        </p:nvSpPr>
        <p:spPr bwMode="auto">
          <a:xfrm>
            <a:off x="10602402" y="3246617"/>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80" name="Rectangle 79">
            <a:extLst>
              <a:ext uri="{FF2B5EF4-FFF2-40B4-BE49-F238E27FC236}">
                <a16:creationId xmlns:a16="http://schemas.microsoft.com/office/drawing/2014/main" id="{61B8BD88-4C9E-4378-AE31-18210D2B022A}"/>
              </a:ext>
            </a:extLst>
          </p:cNvPr>
          <p:cNvSpPr/>
          <p:nvPr/>
        </p:nvSpPr>
        <p:spPr bwMode="auto">
          <a:xfrm>
            <a:off x="9294302" y="3567131"/>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grpSp>
        <p:nvGrpSpPr>
          <p:cNvPr id="13" name="Group 12">
            <a:extLst>
              <a:ext uri="{FF2B5EF4-FFF2-40B4-BE49-F238E27FC236}">
                <a16:creationId xmlns:a16="http://schemas.microsoft.com/office/drawing/2014/main" id="{5B982EC4-6C57-A3F2-4C46-B1427815CC57}"/>
              </a:ext>
            </a:extLst>
          </p:cNvPr>
          <p:cNvGrpSpPr/>
          <p:nvPr/>
        </p:nvGrpSpPr>
        <p:grpSpPr>
          <a:xfrm>
            <a:off x="1184292" y="4170604"/>
            <a:ext cx="1701795" cy="305710"/>
            <a:chOff x="1714511" y="3836051"/>
            <a:chExt cx="1701795" cy="305710"/>
          </a:xfrm>
        </p:grpSpPr>
        <p:sp>
          <p:nvSpPr>
            <p:cNvPr id="81" name="Rectangle 80">
              <a:extLst>
                <a:ext uri="{FF2B5EF4-FFF2-40B4-BE49-F238E27FC236}">
                  <a16:creationId xmlns:a16="http://schemas.microsoft.com/office/drawing/2014/main" id="{4590C6C3-3BA6-494F-8F7C-9F3A504A87ED}"/>
                </a:ext>
              </a:extLst>
            </p:cNvPr>
            <p:cNvSpPr/>
            <p:nvPr/>
          </p:nvSpPr>
          <p:spPr bwMode="auto">
            <a:xfrm>
              <a:off x="2139962" y="383696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2" name="Rectangle 81">
              <a:extLst>
                <a:ext uri="{FF2B5EF4-FFF2-40B4-BE49-F238E27FC236}">
                  <a16:creationId xmlns:a16="http://schemas.microsoft.com/office/drawing/2014/main" id="{A0EE2AA9-4CA5-4ED5-A872-BE9ED0AE2085}"/>
                </a:ext>
              </a:extLst>
            </p:cNvPr>
            <p:cNvSpPr/>
            <p:nvPr/>
          </p:nvSpPr>
          <p:spPr bwMode="auto">
            <a:xfrm>
              <a:off x="2990858" y="383696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3" name="Rectangle 82">
              <a:extLst>
                <a:ext uri="{FF2B5EF4-FFF2-40B4-BE49-F238E27FC236}">
                  <a16:creationId xmlns:a16="http://schemas.microsoft.com/office/drawing/2014/main" id="{1E487EF6-BE18-4C6B-8E3F-E5528587FDBE}"/>
                </a:ext>
              </a:extLst>
            </p:cNvPr>
            <p:cNvSpPr/>
            <p:nvPr/>
          </p:nvSpPr>
          <p:spPr bwMode="auto">
            <a:xfrm>
              <a:off x="1714511" y="3836051"/>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4" name="Rectangle 83">
              <a:extLst>
                <a:ext uri="{FF2B5EF4-FFF2-40B4-BE49-F238E27FC236}">
                  <a16:creationId xmlns:a16="http://schemas.microsoft.com/office/drawing/2014/main" id="{EF10F20C-5818-4F16-AD5D-C12787991E51}"/>
                </a:ext>
              </a:extLst>
            </p:cNvPr>
            <p:cNvSpPr/>
            <p:nvPr/>
          </p:nvSpPr>
          <p:spPr bwMode="auto">
            <a:xfrm>
              <a:off x="2565410" y="3836961"/>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93" name="Rectangle 92">
            <a:extLst>
              <a:ext uri="{FF2B5EF4-FFF2-40B4-BE49-F238E27FC236}">
                <a16:creationId xmlns:a16="http://schemas.microsoft.com/office/drawing/2014/main" id="{288ECA67-3C42-4F42-B05C-9E815FE51E2A}"/>
              </a:ext>
            </a:extLst>
          </p:cNvPr>
          <p:cNvSpPr/>
          <p:nvPr/>
        </p:nvSpPr>
        <p:spPr bwMode="auto">
          <a:xfrm>
            <a:off x="8125172" y="4826805"/>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4" name="Rectangle 93">
            <a:extLst>
              <a:ext uri="{FF2B5EF4-FFF2-40B4-BE49-F238E27FC236}">
                <a16:creationId xmlns:a16="http://schemas.microsoft.com/office/drawing/2014/main" id="{ABA67BB2-51E2-4CB6-B519-023409FCC3D4}"/>
              </a:ext>
            </a:extLst>
          </p:cNvPr>
          <p:cNvSpPr/>
          <p:nvPr/>
        </p:nvSpPr>
        <p:spPr bwMode="auto">
          <a:xfrm>
            <a:off x="8976068" y="4826805"/>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5" name="Rectangle 94">
            <a:extLst>
              <a:ext uri="{FF2B5EF4-FFF2-40B4-BE49-F238E27FC236}">
                <a16:creationId xmlns:a16="http://schemas.microsoft.com/office/drawing/2014/main" id="{1636ECFB-654B-4279-881E-1029EBF1C004}"/>
              </a:ext>
            </a:extLst>
          </p:cNvPr>
          <p:cNvSpPr/>
          <p:nvPr/>
        </p:nvSpPr>
        <p:spPr bwMode="auto">
          <a:xfrm>
            <a:off x="7699721" y="4825895"/>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6" name="Rectangle 95">
            <a:extLst>
              <a:ext uri="{FF2B5EF4-FFF2-40B4-BE49-F238E27FC236}">
                <a16:creationId xmlns:a16="http://schemas.microsoft.com/office/drawing/2014/main" id="{21AAD0D6-B728-4594-B7DF-B2624D9AC040}"/>
              </a:ext>
            </a:extLst>
          </p:cNvPr>
          <p:cNvSpPr/>
          <p:nvPr/>
        </p:nvSpPr>
        <p:spPr bwMode="auto">
          <a:xfrm>
            <a:off x="8550620" y="4826805"/>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7" name="Rectangle 96">
            <a:extLst>
              <a:ext uri="{FF2B5EF4-FFF2-40B4-BE49-F238E27FC236}">
                <a16:creationId xmlns:a16="http://schemas.microsoft.com/office/drawing/2014/main" id="{9A729752-BF70-4ECE-B528-3FDD80449314}"/>
              </a:ext>
            </a:extLst>
          </p:cNvPr>
          <p:cNvSpPr/>
          <p:nvPr/>
        </p:nvSpPr>
        <p:spPr bwMode="auto">
          <a:xfrm>
            <a:off x="9596022" y="6135182"/>
            <a:ext cx="2208656" cy="593422"/>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Matrix storage scheme: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“proper 2D”</a:t>
            </a:r>
          </a:p>
        </p:txBody>
      </p:sp>
      <p:sp>
        <p:nvSpPr>
          <p:cNvPr id="85" name="Rectangle 84">
            <a:extLst>
              <a:ext uri="{FF2B5EF4-FFF2-40B4-BE49-F238E27FC236}">
                <a16:creationId xmlns:a16="http://schemas.microsoft.com/office/drawing/2014/main" id="{4909295C-6C85-426C-8932-BED21762D783}"/>
              </a:ext>
            </a:extLst>
          </p:cNvPr>
          <p:cNvSpPr/>
          <p:nvPr/>
        </p:nvSpPr>
        <p:spPr bwMode="auto">
          <a:xfrm>
            <a:off x="9366376" y="5038345"/>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999999</a:t>
            </a:r>
          </a:p>
        </p:txBody>
      </p:sp>
      <p:sp>
        <p:nvSpPr>
          <p:cNvPr id="86" name="Rectangle 85">
            <a:extLst>
              <a:ext uri="{FF2B5EF4-FFF2-40B4-BE49-F238E27FC236}">
                <a16:creationId xmlns:a16="http://schemas.microsoft.com/office/drawing/2014/main" id="{D6526867-A65B-44A8-A681-064266358538}"/>
              </a:ext>
            </a:extLst>
          </p:cNvPr>
          <p:cNvSpPr/>
          <p:nvPr/>
        </p:nvSpPr>
        <p:spPr bwMode="auto">
          <a:xfrm>
            <a:off x="8561169" y="5277792"/>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999998</a:t>
            </a:r>
          </a:p>
        </p:txBody>
      </p:sp>
      <p:sp>
        <p:nvSpPr>
          <p:cNvPr id="87" name="Rectangle 86">
            <a:extLst>
              <a:ext uri="{FF2B5EF4-FFF2-40B4-BE49-F238E27FC236}">
                <a16:creationId xmlns:a16="http://schemas.microsoft.com/office/drawing/2014/main" id="{053E6CC7-5132-42D7-869B-20A39B6F810A}"/>
              </a:ext>
            </a:extLst>
          </p:cNvPr>
          <p:cNvSpPr/>
          <p:nvPr/>
        </p:nvSpPr>
        <p:spPr bwMode="auto">
          <a:xfrm>
            <a:off x="7742321" y="5241106"/>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999997</a:t>
            </a:r>
          </a:p>
        </p:txBody>
      </p:sp>
      <p:sp>
        <p:nvSpPr>
          <p:cNvPr id="88" name="Rectangle 87">
            <a:extLst>
              <a:ext uri="{FF2B5EF4-FFF2-40B4-BE49-F238E27FC236}">
                <a16:creationId xmlns:a16="http://schemas.microsoft.com/office/drawing/2014/main" id="{581FF8D2-2F6F-4386-BD24-A63E6EA0EBEF}"/>
              </a:ext>
            </a:extLst>
          </p:cNvPr>
          <p:cNvSpPr/>
          <p:nvPr/>
        </p:nvSpPr>
        <p:spPr bwMode="auto">
          <a:xfrm>
            <a:off x="6989070" y="5003218"/>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999996</a:t>
            </a:r>
          </a:p>
        </p:txBody>
      </p:sp>
      <p:sp>
        <p:nvSpPr>
          <p:cNvPr id="89" name="Rectangle 88">
            <a:extLst>
              <a:ext uri="{FF2B5EF4-FFF2-40B4-BE49-F238E27FC236}">
                <a16:creationId xmlns:a16="http://schemas.microsoft.com/office/drawing/2014/main" id="{542122CC-E14E-4691-847D-C480255F39A6}"/>
              </a:ext>
            </a:extLst>
          </p:cNvPr>
          <p:cNvSpPr/>
          <p:nvPr/>
        </p:nvSpPr>
        <p:spPr bwMode="auto">
          <a:xfrm>
            <a:off x="3105150" y="3602514"/>
            <a:ext cx="812817"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250000</a:t>
            </a:r>
          </a:p>
        </p:txBody>
      </p:sp>
      <p:sp>
        <p:nvSpPr>
          <p:cNvPr id="90" name="Rectangle 89">
            <a:extLst>
              <a:ext uri="{FF2B5EF4-FFF2-40B4-BE49-F238E27FC236}">
                <a16:creationId xmlns:a16="http://schemas.microsoft.com/office/drawing/2014/main" id="{EDDE3506-FB66-4DE0-9446-2EA57821E1E6}"/>
              </a:ext>
            </a:extLst>
          </p:cNvPr>
          <p:cNvSpPr/>
          <p:nvPr/>
        </p:nvSpPr>
        <p:spPr bwMode="auto">
          <a:xfrm>
            <a:off x="7162666" y="4641758"/>
            <a:ext cx="812817"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249999</a:t>
            </a:r>
          </a:p>
        </p:txBody>
      </p:sp>
      <p:grpSp>
        <p:nvGrpSpPr>
          <p:cNvPr id="98" name="Group 97">
            <a:extLst>
              <a:ext uri="{FF2B5EF4-FFF2-40B4-BE49-F238E27FC236}">
                <a16:creationId xmlns:a16="http://schemas.microsoft.com/office/drawing/2014/main" id="{88775038-A46B-4CA2-95D0-AB7999C4D8C8}"/>
              </a:ext>
            </a:extLst>
          </p:cNvPr>
          <p:cNvGrpSpPr/>
          <p:nvPr/>
        </p:nvGrpSpPr>
        <p:grpSpPr>
          <a:xfrm>
            <a:off x="264463" y="879295"/>
            <a:ext cx="9693321" cy="738664"/>
            <a:chOff x="1502391" y="1142612"/>
            <a:chExt cx="9693321" cy="738664"/>
          </a:xfrm>
        </p:grpSpPr>
        <p:sp>
          <p:nvSpPr>
            <p:cNvPr id="99" name="TextBox 98">
              <a:extLst>
                <a:ext uri="{FF2B5EF4-FFF2-40B4-BE49-F238E27FC236}">
                  <a16:creationId xmlns:a16="http://schemas.microsoft.com/office/drawing/2014/main" id="{55C64C7B-277B-418F-BC5F-E6741C28E8DF}"/>
                </a:ext>
              </a:extLst>
            </p:cNvPr>
            <p:cNvSpPr txBox="1"/>
            <p:nvPr/>
          </p:nvSpPr>
          <p:spPr>
            <a:xfrm>
              <a:off x="1502391" y="1142612"/>
              <a:ext cx="9693321"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itchFamily="34" charset="0"/>
                  <a:ea typeface="+mn-ea"/>
                  <a:cs typeface="+mn-cs"/>
                </a:rPr>
                <a:t>Legend: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Boxes of this color          used to show sequence of entries read for </a:t>
              </a:r>
              <a:r>
                <a:rPr kumimoji="0" lang="en-US" sz="1400" b="0" i="0" u="none" strike="noStrike" kern="1200" cap="none" spc="0" normalizeH="0" baseline="0" noProof="0" dirty="0">
                  <a:ln>
                    <a:noFill/>
                  </a:ln>
                  <a:solidFill>
                    <a:srgbClr val="0070C0"/>
                  </a:solidFill>
                  <a:effectLst/>
                  <a:uLnTx/>
                  <a:uFillTx/>
                  <a:latin typeface="Calibri" panose="020F0502020204030204"/>
                  <a:ea typeface="+mn-ea"/>
                  <a:cs typeface="+mn-cs"/>
                </a:rPr>
                <a:t>row</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-wise access of elements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Boxes of this color          used to show sequence of entries read for </a:t>
              </a:r>
              <a:r>
                <a:rPr kumimoji="0" lang="en-US" sz="1400" b="0" i="0" u="none" strike="noStrike" kern="1200" cap="none" spc="0" normalizeH="0" baseline="0" noProof="0" dirty="0">
                  <a:ln>
                    <a:noFill/>
                  </a:ln>
                  <a:solidFill>
                    <a:srgbClr val="0070C0"/>
                  </a:solidFill>
                  <a:effectLst/>
                  <a:uLnTx/>
                  <a:uFillTx/>
                  <a:latin typeface="Calibri" panose="020F0502020204030204"/>
                  <a:ea typeface="+mn-ea"/>
                  <a:cs typeface="+mn-cs"/>
                </a:rPr>
                <a:t>column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-wise access of elements</a:t>
              </a:r>
            </a:p>
          </p:txBody>
        </p:sp>
        <p:sp>
          <p:nvSpPr>
            <p:cNvPr id="100" name="Rectangle 99">
              <a:extLst>
                <a:ext uri="{FF2B5EF4-FFF2-40B4-BE49-F238E27FC236}">
                  <a16:creationId xmlns:a16="http://schemas.microsoft.com/office/drawing/2014/main" id="{F2BC85FF-03B7-44BF-BB93-DA5862BD9D88}"/>
                </a:ext>
              </a:extLst>
            </p:cNvPr>
            <p:cNvSpPr/>
            <p:nvPr/>
          </p:nvSpPr>
          <p:spPr bwMode="auto">
            <a:xfrm>
              <a:off x="2943935" y="1407621"/>
              <a:ext cx="327508" cy="188229"/>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01" name="Rectangle 100">
              <a:extLst>
                <a:ext uri="{FF2B5EF4-FFF2-40B4-BE49-F238E27FC236}">
                  <a16:creationId xmlns:a16="http://schemas.microsoft.com/office/drawing/2014/main" id="{651ED23B-E3EE-4AC2-AE20-0A185DEC6376}"/>
                </a:ext>
              </a:extLst>
            </p:cNvPr>
            <p:cNvSpPr/>
            <p:nvPr/>
          </p:nvSpPr>
          <p:spPr bwMode="auto">
            <a:xfrm>
              <a:off x="2943935" y="1644581"/>
              <a:ext cx="327508" cy="188229"/>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2" name="Rectangle 1">
            <a:extLst>
              <a:ext uri="{FF2B5EF4-FFF2-40B4-BE49-F238E27FC236}">
                <a16:creationId xmlns:a16="http://schemas.microsoft.com/office/drawing/2014/main" id="{C0558793-2D29-1B21-5711-3EE62670D54A}"/>
              </a:ext>
            </a:extLst>
          </p:cNvPr>
          <p:cNvSpPr/>
          <p:nvPr/>
        </p:nvSpPr>
        <p:spPr bwMode="auto">
          <a:xfrm>
            <a:off x="9287427" y="2891088"/>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 name="Left Brace 2">
            <a:extLst>
              <a:ext uri="{FF2B5EF4-FFF2-40B4-BE49-F238E27FC236}">
                <a16:creationId xmlns:a16="http://schemas.microsoft.com/office/drawing/2014/main" id="{94442409-1B64-EEB7-CB31-F2DDB62C7947}"/>
              </a:ext>
            </a:extLst>
          </p:cNvPr>
          <p:cNvSpPr/>
          <p:nvPr/>
        </p:nvSpPr>
        <p:spPr>
          <a:xfrm rot="5400000">
            <a:off x="8419706" y="3689920"/>
            <a:ext cx="253792" cy="1694769"/>
          </a:xfrm>
          <a:prstGeom prst="leftBrace">
            <a:avLst>
              <a:gd name="adj1" fmla="val 175101"/>
              <a:gd name="adj2" fmla="val 4964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62A62E5-6F6D-B2D5-701D-48E3C3589B8C}"/>
              </a:ext>
            </a:extLst>
          </p:cNvPr>
          <p:cNvSpPr txBox="1"/>
          <p:nvPr/>
        </p:nvSpPr>
        <p:spPr>
          <a:xfrm>
            <a:off x="7491714" y="3996023"/>
            <a:ext cx="19915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250,000</a:t>
            </a:r>
            <a:r>
              <a:rPr kumimoji="0" lang="en-US" sz="2400" b="0" i="0" u="none" strike="noStrike" kern="1200" cap="none" spc="0" normalizeH="0" baseline="30000" noProof="0" dirty="0">
                <a:ln>
                  <a:noFill/>
                </a:ln>
                <a:solidFill>
                  <a:prstClr val="black"/>
                </a:solidFill>
                <a:effectLst/>
                <a:uLnTx/>
                <a:uFillTx/>
                <a:latin typeface="Calibri" pitchFamily="34" charset="0"/>
                <a:ea typeface="+mn-ea"/>
                <a:cs typeface="+mn-cs"/>
              </a:rPr>
              <a:t>th</a:t>
            </a: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 row</a:t>
            </a:r>
          </a:p>
        </p:txBody>
      </p:sp>
      <p:sp>
        <p:nvSpPr>
          <p:cNvPr id="8" name="TextBox 7">
            <a:extLst>
              <a:ext uri="{FF2B5EF4-FFF2-40B4-BE49-F238E27FC236}">
                <a16:creationId xmlns:a16="http://schemas.microsoft.com/office/drawing/2014/main" id="{F67F90B5-0AF5-0F13-1403-567FE3D20744}"/>
              </a:ext>
            </a:extLst>
          </p:cNvPr>
          <p:cNvSpPr txBox="1"/>
          <p:nvPr/>
        </p:nvSpPr>
        <p:spPr>
          <a:xfrm>
            <a:off x="2879349" y="2315426"/>
            <a:ext cx="103861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1</a:t>
            </a:r>
            <a:r>
              <a:rPr kumimoji="0" lang="en-US" sz="2400" b="0" i="0" u="none" strike="noStrike" kern="1200" cap="none" spc="0" normalizeH="0" baseline="30000" noProof="0" dirty="0">
                <a:ln>
                  <a:noFill/>
                </a:ln>
                <a:solidFill>
                  <a:prstClr val="black"/>
                </a:solidFill>
                <a:effectLst/>
                <a:uLnTx/>
                <a:uFillTx/>
                <a:latin typeface="Calibri" pitchFamily="34" charset="0"/>
                <a:ea typeface="+mn-ea"/>
                <a:cs typeface="+mn-cs"/>
              </a:rPr>
              <a:t>st</a:t>
            </a: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 row</a:t>
            </a:r>
          </a:p>
        </p:txBody>
      </p:sp>
      <p:sp>
        <p:nvSpPr>
          <p:cNvPr id="10" name="Left Brace 9">
            <a:extLst>
              <a:ext uri="{FF2B5EF4-FFF2-40B4-BE49-F238E27FC236}">
                <a16:creationId xmlns:a16="http://schemas.microsoft.com/office/drawing/2014/main" id="{443DA03A-C2F5-960B-89C2-789717951263}"/>
              </a:ext>
            </a:extLst>
          </p:cNvPr>
          <p:cNvSpPr/>
          <p:nvPr/>
        </p:nvSpPr>
        <p:spPr>
          <a:xfrm rot="5400000">
            <a:off x="10064022" y="1915757"/>
            <a:ext cx="144765" cy="1694769"/>
          </a:xfrm>
          <a:prstGeom prst="leftBrace">
            <a:avLst>
              <a:gd name="adj1" fmla="val 175101"/>
              <a:gd name="adj2" fmla="val 4964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5F9C6FF1-2161-FF53-BA9E-99F870CF2386}"/>
              </a:ext>
            </a:extLst>
          </p:cNvPr>
          <p:cNvSpPr txBox="1"/>
          <p:nvPr/>
        </p:nvSpPr>
        <p:spPr>
          <a:xfrm>
            <a:off x="9629240" y="2233392"/>
            <a:ext cx="110665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2</a:t>
            </a:r>
            <a:r>
              <a:rPr kumimoji="0" lang="en-US" sz="2400" b="0" i="0" u="none" strike="noStrike" kern="1200" cap="none" spc="0" normalizeH="0" baseline="30000" noProof="0" dirty="0">
                <a:ln>
                  <a:noFill/>
                </a:ln>
                <a:solidFill>
                  <a:prstClr val="black"/>
                </a:solidFill>
                <a:effectLst/>
                <a:uLnTx/>
                <a:uFillTx/>
                <a:latin typeface="Calibri" pitchFamily="34" charset="0"/>
                <a:ea typeface="+mn-ea"/>
                <a:cs typeface="+mn-cs"/>
              </a:rPr>
              <a:t>nd</a:t>
            </a: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 row</a:t>
            </a:r>
          </a:p>
        </p:txBody>
      </p:sp>
      <p:sp>
        <p:nvSpPr>
          <p:cNvPr id="18" name="Left Brace 17">
            <a:extLst>
              <a:ext uri="{FF2B5EF4-FFF2-40B4-BE49-F238E27FC236}">
                <a16:creationId xmlns:a16="http://schemas.microsoft.com/office/drawing/2014/main" id="{FB16FE2D-DF1E-CA1B-A585-2A91C4CBF176}"/>
              </a:ext>
            </a:extLst>
          </p:cNvPr>
          <p:cNvSpPr/>
          <p:nvPr/>
        </p:nvSpPr>
        <p:spPr>
          <a:xfrm rot="5400000">
            <a:off x="3415500" y="1937892"/>
            <a:ext cx="175169" cy="1694769"/>
          </a:xfrm>
          <a:prstGeom prst="leftBrace">
            <a:avLst>
              <a:gd name="adj1" fmla="val 175101"/>
              <a:gd name="adj2" fmla="val 4964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FC2C8F9-65D5-B352-C067-A308F0081746}"/>
              </a:ext>
            </a:extLst>
          </p:cNvPr>
          <p:cNvSpPr/>
          <p:nvPr/>
        </p:nvSpPr>
        <p:spPr bwMode="auto">
          <a:xfrm>
            <a:off x="42685" y="6037975"/>
            <a:ext cx="2294240" cy="778604"/>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Matrix dimensions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250,000 </a:t>
            </a:r>
            <a:r>
              <a:rPr kumimoji="0" lang="en-US" altLang="zh-CN" sz="16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 4</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 million elements </a:t>
            </a:r>
            <a:endPar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Tree>
    <p:extLst>
      <p:ext uri="{BB962C8B-B14F-4D97-AF65-F5344CB8AC3E}">
        <p14:creationId xmlns:p14="http://schemas.microsoft.com/office/powerpoint/2010/main" val="2730744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 observations related to our 2D and 3D examples</a:t>
            </a:r>
          </a:p>
        </p:txBody>
      </p:sp>
      <p:sp>
        <p:nvSpPr>
          <p:cNvPr id="5" name="Content Placeholder 4"/>
          <p:cNvSpPr>
            <a:spLocks noGrp="1"/>
          </p:cNvSpPr>
          <p:nvPr>
            <p:ph idx="1"/>
          </p:nvPr>
        </p:nvSpPr>
        <p:spPr/>
        <p:txBody>
          <a:bodyPr>
            <a:normAutofit/>
          </a:bodyPr>
          <a:lstStyle/>
          <a:p>
            <a:endParaRPr lang="en-US" sz="2000" dirty="0"/>
          </a:p>
          <a:p>
            <a:r>
              <a:rPr lang="en-US" sz="2000" dirty="0">
                <a:solidFill>
                  <a:srgbClr val="00B050"/>
                </a:solidFill>
              </a:rPr>
              <a:t>Observation 1</a:t>
            </a:r>
            <a:r>
              <a:rPr lang="en-US" sz="2000" dirty="0"/>
              <a:t>: Final value for </a:t>
            </a:r>
            <a:r>
              <a:rPr lang="en-US" sz="2000" dirty="0">
                <a:latin typeface="Courier New" panose="02070309020205020404" pitchFamily="49" charset="0"/>
                <a:cs typeface="Courier New" panose="02070309020205020404" pitchFamily="49" charset="0"/>
              </a:rPr>
              <a:t>sum</a:t>
            </a:r>
            <a:r>
              <a:rPr lang="en-US" sz="2000" dirty="0"/>
              <a:t> - stays the same (at least as far as we can tell)</a:t>
            </a:r>
          </a:p>
          <a:p>
            <a:pPr lvl="1"/>
            <a:r>
              <a:rPr lang="en-US" sz="1800" dirty="0"/>
              <a:t>We’ll talk more about this when we do parallel computing w/ CUDA and then OpenMP</a:t>
            </a:r>
          </a:p>
          <a:p>
            <a:endParaRPr lang="en-US" sz="2000" dirty="0"/>
          </a:p>
          <a:p>
            <a:endParaRPr lang="en-US" sz="2000" dirty="0"/>
          </a:p>
          <a:p>
            <a:r>
              <a:rPr lang="en-US" sz="2000" dirty="0">
                <a:solidFill>
                  <a:srgbClr val="0070C0"/>
                </a:solidFill>
              </a:rPr>
              <a:t>Observation 2</a:t>
            </a:r>
            <a:r>
              <a:rPr lang="en-US" sz="2000" dirty="0"/>
              <a:t>: Difference between Debug vs Release builds</a:t>
            </a:r>
          </a:p>
          <a:p>
            <a:pPr lvl="1"/>
            <a:r>
              <a:rPr lang="en-US" sz="1800" dirty="0"/>
              <a:t>3X to 4X speedup normal to see when going from debug to release (see also results on next slide)</a:t>
            </a:r>
          </a:p>
          <a:p>
            <a:endParaRPr lang="en-US" sz="2000" dirty="0"/>
          </a:p>
          <a:p>
            <a:endParaRPr lang="en-US" sz="2000" dirty="0"/>
          </a:p>
          <a:p>
            <a:r>
              <a:rPr lang="en-US" sz="2000" dirty="0">
                <a:solidFill>
                  <a:srgbClr val="00B050"/>
                </a:solidFill>
              </a:rPr>
              <a:t>Observation 3</a:t>
            </a:r>
            <a:r>
              <a:rPr lang="en-US" sz="2000" dirty="0"/>
              <a:t>: Amount of time to get the result quite different</a:t>
            </a:r>
          </a:p>
          <a:p>
            <a:pPr lvl="1"/>
            <a:r>
              <a:rPr lang="en-US" sz="1800" dirty="0"/>
              <a:t>Release mode build: the undesirable solution for 3D matrix is </a:t>
            </a:r>
            <a:r>
              <a:rPr lang="en-US" sz="1800" dirty="0">
                <a:solidFill>
                  <a:srgbClr val="C00000"/>
                </a:solidFill>
              </a:rPr>
              <a:t>30 times slower</a:t>
            </a:r>
          </a:p>
          <a:p>
            <a:pPr lvl="2"/>
            <a:r>
              <a:rPr lang="en-US" sz="1500" dirty="0"/>
              <a:t>This is the case you see in practice – you build in release</a:t>
            </a:r>
          </a:p>
          <a:p>
            <a:endParaRPr lang="en-US" sz="21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12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Observations on “</a:t>
            </a:r>
            <a:r>
              <a:rPr lang="en-US" dirty="0">
                <a:solidFill>
                  <a:srgbClr val="00B050"/>
                </a:solidFill>
              </a:rPr>
              <a:t>Observation 1</a:t>
            </a:r>
            <a:r>
              <a:rPr lang="en-US" dirty="0"/>
              <a:t>”</a:t>
            </a:r>
          </a:p>
        </p:txBody>
      </p:sp>
      <p:sp>
        <p:nvSpPr>
          <p:cNvPr id="3" name="Content Placeholder 2"/>
          <p:cNvSpPr>
            <a:spLocks noGrp="1"/>
          </p:cNvSpPr>
          <p:nvPr>
            <p:ph idx="1"/>
          </p:nvPr>
        </p:nvSpPr>
        <p:spPr/>
        <p:txBody>
          <a:bodyPr/>
          <a:lstStyle/>
          <a:p>
            <a:r>
              <a:rPr lang="en-US" dirty="0"/>
              <a:t>The fact that the results are the same is remarkable</a:t>
            </a:r>
          </a:p>
          <a:p>
            <a:endParaRPr lang="en-US" dirty="0"/>
          </a:p>
          <a:p>
            <a:endParaRPr lang="en-US" dirty="0"/>
          </a:p>
          <a:p>
            <a:r>
              <a:rPr lang="en-US" dirty="0"/>
              <a:t>Why remarkable?</a:t>
            </a:r>
          </a:p>
          <a:p>
            <a:pPr lvl="1"/>
            <a:r>
              <a:rPr lang="en-US" dirty="0"/>
              <a:t>Finite precision arithmetic: addition loses its commutative and associative attributes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7679187" y="1775387"/>
            <a:ext cx="2133600" cy="755437"/>
          </a:xfrm>
          <a:prstGeom prst="rect">
            <a:avLst/>
          </a:prstGeom>
        </p:spPr>
      </p:pic>
      <p:pic>
        <p:nvPicPr>
          <p:cNvPr id="6" name="Picture 5"/>
          <p:cNvPicPr>
            <a:picLocks noChangeAspect="1"/>
          </p:cNvPicPr>
          <p:nvPr/>
        </p:nvPicPr>
        <p:blipFill>
          <a:blip r:embed="rId3"/>
          <a:stretch>
            <a:fillRect/>
          </a:stretch>
        </p:blipFill>
        <p:spPr>
          <a:xfrm>
            <a:off x="7679187" y="957420"/>
            <a:ext cx="2171700" cy="747022"/>
          </a:xfrm>
          <a:prstGeom prst="rect">
            <a:avLst/>
          </a:prstGeom>
        </p:spPr>
      </p:pic>
      <p:sp>
        <p:nvSpPr>
          <p:cNvPr id="8" name="TextBox 7">
            <a:extLst>
              <a:ext uri="{FF2B5EF4-FFF2-40B4-BE49-F238E27FC236}">
                <a16:creationId xmlns:a16="http://schemas.microsoft.com/office/drawing/2014/main" id="{785D853B-D3F5-8933-EBCF-474B1C04F578}"/>
              </a:ext>
            </a:extLst>
          </p:cNvPr>
          <p:cNvSpPr txBox="1"/>
          <p:nvPr/>
        </p:nvSpPr>
        <p:spPr>
          <a:xfrm>
            <a:off x="1424546" y="3842948"/>
            <a:ext cx="9406467" cy="2585323"/>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python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Python 3.9.12 (main, Apr  5 2022, 06:56:58)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[GCC 7.5.0] :: Anaconda, Inc. on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linux</a:t>
            </a: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Type "help", "copyright", "credits" or "license" for 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&gt;&gt;&gt; 0.001 + 1E20 - 1E20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&gt;&gt;&gt; -1E20 + 1E20 + 0.001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&gt;&gt;&gt;</a:t>
            </a:r>
          </a:p>
        </p:txBody>
      </p:sp>
    </p:spTree>
    <p:extLst>
      <p:ext uri="{BB962C8B-B14F-4D97-AF65-F5344CB8AC3E}">
        <p14:creationId xmlns:p14="http://schemas.microsoft.com/office/powerpoint/2010/main" val="671235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Observations on “</a:t>
            </a:r>
            <a:r>
              <a:rPr lang="en-US" b="1" dirty="0">
                <a:solidFill>
                  <a:srgbClr val="00B050"/>
                </a:solidFill>
              </a:rPr>
              <a:t>Observation 3</a:t>
            </a:r>
            <a:r>
              <a:rPr lang="en-US" dirty="0"/>
              <a:t>” (</a:t>
            </a:r>
            <a:r>
              <a:rPr lang="en-US" dirty="0">
                <a:solidFill>
                  <a:srgbClr val="C00000"/>
                </a:solidFill>
              </a:rPr>
              <a:t>most important</a:t>
            </a:r>
            <a:r>
              <a:rPr lang="en-US" dirty="0"/>
              <a:t>)</a:t>
            </a:r>
          </a:p>
        </p:txBody>
      </p:sp>
      <p:sp>
        <p:nvSpPr>
          <p:cNvPr id="3" name="Content Placeholder 2"/>
          <p:cNvSpPr>
            <a:spLocks noGrp="1"/>
          </p:cNvSpPr>
          <p:nvPr>
            <p:ph sz="half" idx="1"/>
          </p:nvPr>
        </p:nvSpPr>
        <p:spPr/>
        <p:txBody>
          <a:bodyPr>
            <a:normAutofit/>
          </a:bodyPr>
          <a:lstStyle/>
          <a:p>
            <a:endParaRPr lang="en-US" sz="2000" dirty="0"/>
          </a:p>
          <a:p>
            <a:endParaRPr lang="en-US" sz="2000" dirty="0"/>
          </a:p>
          <a:p>
            <a:r>
              <a:rPr lang="en-US" sz="2000" dirty="0"/>
              <a:t>Q: What mechanism comes into play to yield a 30X speed gain?</a:t>
            </a:r>
          </a:p>
          <a:p>
            <a:r>
              <a:rPr lang="en-US" sz="2000" dirty="0"/>
              <a:t>A: The cache</a:t>
            </a:r>
          </a:p>
          <a:p>
            <a:pPr lvl="1"/>
            <a:r>
              <a:rPr lang="en-US" sz="1600" dirty="0"/>
              <a:t>L1 cache: 4 cycles</a:t>
            </a:r>
          </a:p>
          <a:p>
            <a:pPr lvl="1"/>
            <a:r>
              <a:rPr lang="en-US" sz="1600" dirty="0"/>
              <a:t>System memory access: 100-120 cycles</a:t>
            </a:r>
            <a:endParaRPr lang="en-US" sz="2000" dirty="0"/>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rotWithShape="1">
          <a:blip r:embed="rId2"/>
          <a:srcRect l="1518" t="6938" r="1281" b="1476"/>
          <a:stretch/>
        </p:blipFill>
        <p:spPr>
          <a:xfrm>
            <a:off x="6755828" y="2303967"/>
            <a:ext cx="4702339" cy="3072440"/>
          </a:xfrm>
          <a:prstGeom prst="rect">
            <a:avLst/>
          </a:prstGeom>
        </p:spPr>
      </p:pic>
    </p:spTree>
    <p:extLst>
      <p:ext uri="{BB962C8B-B14F-4D97-AF65-F5344CB8AC3E}">
        <p14:creationId xmlns:p14="http://schemas.microsoft.com/office/powerpoint/2010/main" val="1304737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dirty="0"/>
              <a:t>The Lesson Learned</a:t>
            </a:r>
          </a:p>
        </p:txBody>
      </p:sp>
      <p:sp>
        <p:nvSpPr>
          <p:cNvPr id="146435" name="Rectangle 3"/>
          <p:cNvSpPr>
            <a:spLocks noGrp="1" noChangeArrowheads="1"/>
          </p:cNvSpPr>
          <p:nvPr>
            <p:ph idx="1"/>
          </p:nvPr>
        </p:nvSpPr>
        <p:spPr/>
        <p:txBody>
          <a:bodyPr>
            <a:normAutofit lnSpcReduction="10000"/>
          </a:bodyPr>
          <a:lstStyle/>
          <a:p>
            <a:endParaRPr lang="en-US" dirty="0"/>
          </a:p>
          <a:p>
            <a:r>
              <a:rPr lang="en-US" dirty="0"/>
              <a:t>Fact: Wide gap in the speed of “using data” vs. “moving data”</a:t>
            </a:r>
          </a:p>
          <a:p>
            <a:pPr lvl="1"/>
            <a:r>
              <a:rPr lang="en-US" dirty="0"/>
              <a:t>Using data: you do </a:t>
            </a:r>
            <a:r>
              <a:rPr lang="en-US" dirty="0">
                <a:latin typeface="Consolas" panose="020B0609020204030204" pitchFamily="49" charset="0"/>
              </a:rPr>
              <a:t>sin</a:t>
            </a:r>
            <a:r>
              <a:rPr lang="en-US" dirty="0"/>
              <a:t> of that data, </a:t>
            </a:r>
            <a:r>
              <a:rPr lang="en-US" dirty="0">
                <a:latin typeface="Consolas" panose="020B0609020204030204" pitchFamily="49" charset="0"/>
              </a:rPr>
              <a:t>log</a:t>
            </a:r>
            <a:r>
              <a:rPr lang="en-US" dirty="0"/>
              <a:t>, </a:t>
            </a:r>
            <a:r>
              <a:rPr lang="en-US" dirty="0">
                <a:latin typeface="Consolas" panose="020B0609020204030204" pitchFamily="49" charset="0"/>
              </a:rPr>
              <a:t>pow</a:t>
            </a:r>
            <a:r>
              <a:rPr lang="en-US" dirty="0"/>
              <a:t>, add, subtract, etc. (processing the data)</a:t>
            </a:r>
          </a:p>
          <a:p>
            <a:pPr lvl="1"/>
            <a:r>
              <a:rPr lang="en-US" dirty="0"/>
              <a:t>Moving data: getting your data from the system memory (64 GB/128/etc. GB that you have on your system)</a:t>
            </a:r>
          </a:p>
          <a:p>
            <a:endParaRPr lang="en-US" dirty="0"/>
          </a:p>
          <a:p>
            <a:endParaRPr lang="en-US" dirty="0"/>
          </a:p>
          <a:p>
            <a:r>
              <a:rPr lang="en-US" dirty="0"/>
              <a:t>Fact: The cache used to close the </a:t>
            </a:r>
            <a:r>
              <a:rPr lang="en-US" dirty="0">
                <a:solidFill>
                  <a:srgbClr val="00B050"/>
                </a:solidFill>
              </a:rPr>
              <a:t>big speed gap</a:t>
            </a:r>
          </a:p>
          <a:p>
            <a:endParaRPr lang="en-US" dirty="0"/>
          </a:p>
          <a:p>
            <a:endParaRPr lang="en-US" dirty="0"/>
          </a:p>
          <a:p>
            <a:r>
              <a:rPr lang="en-US" dirty="0"/>
              <a:t>Trait of well-written programs: the programs leverage data/instruction locality</a:t>
            </a:r>
          </a:p>
          <a:p>
            <a:pPr lvl="1"/>
            <a:r>
              <a:rPr lang="en-US" dirty="0"/>
              <a:t>Locality is what allows caches to come into play</a:t>
            </a:r>
          </a:p>
          <a:p>
            <a:pPr lvl="1"/>
            <a:r>
              <a:rPr lang="en-US" dirty="0"/>
              <a:t>Locality necessary, but not sufficient (more later, “false sharing”)</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35226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dirty="0"/>
              <a:t>The Lesson Learned</a:t>
            </a:r>
          </a:p>
        </p:txBody>
      </p:sp>
      <p:sp>
        <p:nvSpPr>
          <p:cNvPr id="146435" name="Rectangle 3"/>
          <p:cNvSpPr>
            <a:spLocks noGrp="1" noChangeArrowheads="1"/>
          </p:cNvSpPr>
          <p:nvPr>
            <p:ph idx="1"/>
          </p:nvPr>
        </p:nvSpPr>
        <p:spPr/>
        <p:txBody>
          <a:bodyPr>
            <a:normAutofit/>
          </a:bodyPr>
          <a:lstStyle/>
          <a:p>
            <a:endParaRPr lang="en-US" dirty="0"/>
          </a:p>
          <a:p>
            <a:r>
              <a:rPr lang="en-US" dirty="0"/>
              <a:t>Fact: Wide gap in the speed of “processing data” vs. “moving data”</a:t>
            </a:r>
          </a:p>
          <a:p>
            <a:pPr lvl="1"/>
            <a:r>
              <a:rPr lang="en-US" dirty="0"/>
              <a:t>Processing data: on that data, you do operations such as </a:t>
            </a:r>
            <a:r>
              <a:rPr lang="en-US" dirty="0">
                <a:latin typeface="Consolas" panose="020B0609020204030204" pitchFamily="49" charset="0"/>
              </a:rPr>
              <a:t>sin</a:t>
            </a:r>
            <a:r>
              <a:rPr lang="en-US" dirty="0"/>
              <a:t>, </a:t>
            </a:r>
            <a:r>
              <a:rPr lang="en-US" dirty="0">
                <a:latin typeface="Consolas" panose="020B0609020204030204" pitchFamily="49" charset="0"/>
              </a:rPr>
              <a:t>log</a:t>
            </a:r>
            <a:r>
              <a:rPr lang="en-US" dirty="0"/>
              <a:t>, </a:t>
            </a:r>
            <a:r>
              <a:rPr lang="en-US" dirty="0">
                <a:latin typeface="Consolas" panose="020B0609020204030204" pitchFamily="49" charset="0"/>
              </a:rPr>
              <a:t>pow</a:t>
            </a:r>
            <a:r>
              <a:rPr lang="en-US" dirty="0"/>
              <a:t>, add, subtract, etc.</a:t>
            </a:r>
          </a:p>
          <a:p>
            <a:pPr lvl="1"/>
            <a:r>
              <a:rPr lang="en-US" dirty="0"/>
              <a:t>Moving data: getting your data from the system memory (64 GB/128/etc. GB of main memory)</a:t>
            </a:r>
          </a:p>
          <a:p>
            <a:endParaRPr lang="en-US" dirty="0"/>
          </a:p>
          <a:p>
            <a:endParaRPr lang="en-US" dirty="0"/>
          </a:p>
          <a:p>
            <a:r>
              <a:rPr lang="en-US" dirty="0"/>
              <a:t>Fact: The cache emerged as a way of managing the CPU vs. Memory speed gap</a:t>
            </a:r>
          </a:p>
          <a:p>
            <a:endParaRPr lang="en-US" dirty="0"/>
          </a:p>
          <a:p>
            <a:endParaRPr lang="en-US" dirty="0"/>
          </a:p>
          <a:p>
            <a:r>
              <a:rPr lang="en-US" dirty="0"/>
              <a:t>Trait of well-written programs: the programs leverage data/instruction locality</a:t>
            </a:r>
          </a:p>
          <a:p>
            <a:pPr lvl="1"/>
            <a:r>
              <a:rPr lang="en-US" dirty="0"/>
              <a:t>Locality is what allows caches to assist you</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30755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Up-Down Arrow 34"/>
          <p:cNvSpPr/>
          <p:nvPr/>
        </p:nvSpPr>
        <p:spPr bwMode="auto">
          <a:xfrm>
            <a:off x="4876800" y="270489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 name="Title 1"/>
          <p:cNvSpPr>
            <a:spLocks noGrp="1"/>
          </p:cNvSpPr>
          <p:nvPr>
            <p:ph type="title"/>
          </p:nvPr>
        </p:nvSpPr>
        <p:spPr/>
        <p:txBody>
          <a:bodyPr>
            <a:normAutofit fontScale="90000"/>
          </a:bodyPr>
          <a:lstStyle/>
          <a:p>
            <a:r>
              <a:rPr lang="en-US" sz="2400" dirty="0"/>
              <a:t>[Back to caches: The inner workings of caches]</a:t>
            </a:r>
            <a:br>
              <a:rPr lang="en-US" sz="2400" dirty="0"/>
            </a:br>
            <a:r>
              <a:rPr lang="en-US" dirty="0"/>
              <a:t>General Cache Concepts</a:t>
            </a:r>
          </a:p>
        </p:txBody>
      </p:sp>
      <p:sp>
        <p:nvSpPr>
          <p:cNvPr id="3" name="Rectangle 2"/>
          <p:cNvSpPr/>
          <p:nvPr/>
        </p:nvSpPr>
        <p:spPr bwMode="auto">
          <a:xfrm>
            <a:off x="3429000" y="4076490"/>
            <a:ext cx="3581400" cy="2057400"/>
          </a:xfrm>
          <a:prstGeom prst="rect">
            <a:avLst/>
          </a:prstGeom>
          <a:solidFill>
            <a:srgbClr val="DEDFF5"/>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 name="Rectangle 3"/>
          <p:cNvSpPr/>
          <p:nvPr/>
        </p:nvSpPr>
        <p:spPr bwMode="auto">
          <a:xfrm>
            <a:off x="3429000" y="208168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35814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 name="Rectangle 5"/>
          <p:cNvSpPr/>
          <p:nvPr/>
        </p:nvSpPr>
        <p:spPr bwMode="auto">
          <a:xfrm>
            <a:off x="44196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7" name="Rectangle 6"/>
          <p:cNvSpPr/>
          <p:nvPr/>
        </p:nvSpPr>
        <p:spPr bwMode="auto">
          <a:xfrm>
            <a:off x="52578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8" name="Rectangle 7"/>
          <p:cNvSpPr/>
          <p:nvPr/>
        </p:nvSpPr>
        <p:spPr bwMode="auto">
          <a:xfrm>
            <a:off x="60960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9" name="Rectangle 8"/>
          <p:cNvSpPr/>
          <p:nvPr/>
        </p:nvSpPr>
        <p:spPr bwMode="auto">
          <a:xfrm>
            <a:off x="35814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10" name="Rectangle 9"/>
          <p:cNvSpPr/>
          <p:nvPr/>
        </p:nvSpPr>
        <p:spPr bwMode="auto">
          <a:xfrm>
            <a:off x="44196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11" name="Rectangle 10"/>
          <p:cNvSpPr/>
          <p:nvPr/>
        </p:nvSpPr>
        <p:spPr bwMode="auto">
          <a:xfrm>
            <a:off x="52578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12" name="Rectangle 11"/>
          <p:cNvSpPr/>
          <p:nvPr/>
        </p:nvSpPr>
        <p:spPr bwMode="auto">
          <a:xfrm>
            <a:off x="60960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13" name="Rectangle 12"/>
          <p:cNvSpPr/>
          <p:nvPr/>
        </p:nvSpPr>
        <p:spPr bwMode="auto">
          <a:xfrm>
            <a:off x="35814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14" name="Rectangle 13"/>
          <p:cNvSpPr/>
          <p:nvPr/>
        </p:nvSpPr>
        <p:spPr bwMode="auto">
          <a:xfrm>
            <a:off x="44196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15" name="Rectangle 14"/>
          <p:cNvSpPr/>
          <p:nvPr/>
        </p:nvSpPr>
        <p:spPr bwMode="auto">
          <a:xfrm>
            <a:off x="52578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16" name="Rectangle 15"/>
          <p:cNvSpPr/>
          <p:nvPr/>
        </p:nvSpPr>
        <p:spPr bwMode="auto">
          <a:xfrm>
            <a:off x="60960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17" name="Rectangle 16"/>
          <p:cNvSpPr/>
          <p:nvPr/>
        </p:nvSpPr>
        <p:spPr bwMode="auto">
          <a:xfrm>
            <a:off x="35814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18" name="Rectangle 17"/>
          <p:cNvSpPr/>
          <p:nvPr/>
        </p:nvSpPr>
        <p:spPr bwMode="auto">
          <a:xfrm>
            <a:off x="44196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13</a:t>
            </a:r>
          </a:p>
        </p:txBody>
      </p:sp>
      <p:sp>
        <p:nvSpPr>
          <p:cNvPr id="19" name="Rectangle 18"/>
          <p:cNvSpPr/>
          <p:nvPr/>
        </p:nvSpPr>
        <p:spPr bwMode="auto">
          <a:xfrm>
            <a:off x="52578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0" name="Rectangle 19"/>
          <p:cNvSpPr/>
          <p:nvPr/>
        </p:nvSpPr>
        <p:spPr bwMode="auto">
          <a:xfrm>
            <a:off x="60960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cxnSp>
        <p:nvCxnSpPr>
          <p:cNvPr id="22" name="Straight Connector 21"/>
          <p:cNvCxnSpPr/>
          <p:nvPr/>
        </p:nvCxnSpPr>
        <p:spPr bwMode="auto">
          <a:xfrm>
            <a:off x="3745200" y="590529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35814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27" name="Rectangle 26"/>
          <p:cNvSpPr/>
          <p:nvPr/>
        </p:nvSpPr>
        <p:spPr bwMode="auto">
          <a:xfrm>
            <a:off x="44196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28" name="Rectangle 27"/>
          <p:cNvSpPr/>
          <p:nvPr/>
        </p:nvSpPr>
        <p:spPr bwMode="auto">
          <a:xfrm>
            <a:off x="52578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9" name="Rectangle 28"/>
          <p:cNvSpPr/>
          <p:nvPr/>
        </p:nvSpPr>
        <p:spPr bwMode="auto">
          <a:xfrm>
            <a:off x="60960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30" name="TextBox 29"/>
          <p:cNvSpPr txBox="1"/>
          <p:nvPr/>
        </p:nvSpPr>
        <p:spPr>
          <a:xfrm>
            <a:off x="2178580" y="2169549"/>
            <a:ext cx="1156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The Cache</a:t>
            </a:r>
          </a:p>
        </p:txBody>
      </p:sp>
      <p:sp>
        <p:nvSpPr>
          <p:cNvPr id="31" name="TextBox 30"/>
          <p:cNvSpPr txBox="1"/>
          <p:nvPr/>
        </p:nvSpPr>
        <p:spPr>
          <a:xfrm>
            <a:off x="2039266" y="5092491"/>
            <a:ext cx="129540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The Main Memory</a:t>
            </a:r>
          </a:p>
        </p:txBody>
      </p:sp>
      <p:sp>
        <p:nvSpPr>
          <p:cNvPr id="32" name="Text Box 19"/>
          <p:cNvSpPr txBox="1">
            <a:spLocks noChangeArrowheads="1"/>
          </p:cNvSpPr>
          <p:nvPr/>
        </p:nvSpPr>
        <p:spPr bwMode="auto">
          <a:xfrm>
            <a:off x="7066667" y="5187479"/>
            <a:ext cx="4391500" cy="818367"/>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Main Memory: Larger, slower, cheaper memory</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(shown here as partitioned into “blocks” that are </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mapped into </a:t>
            </a:r>
            <a:r>
              <a:rPr kumimoji="0" lang="en-GB" sz="1600" b="1" i="0" u="none" strike="noStrike" kern="1200" cap="none" spc="0" normalizeH="0" baseline="0" noProof="0" dirty="0">
                <a:ln>
                  <a:noFill/>
                </a:ln>
                <a:solidFill>
                  <a:srgbClr val="00B050"/>
                </a:solidFill>
                <a:effectLst/>
                <a:uLnTx/>
                <a:uFillTx/>
                <a:latin typeface="Calibri" pitchFamily="34" charset="0"/>
                <a:ea typeface="+mn-ea"/>
                <a:cs typeface="+mn-cs"/>
              </a:rPr>
              <a:t>cache lines</a:t>
            </a: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33" name="Text Box 22"/>
          <p:cNvSpPr txBox="1">
            <a:spLocks noChangeArrowheads="1"/>
          </p:cNvSpPr>
          <p:nvPr/>
        </p:nvSpPr>
        <p:spPr bwMode="auto">
          <a:xfrm>
            <a:off x="5543000" y="2916630"/>
            <a:ext cx="4121810" cy="828241"/>
          </a:xfrm>
          <a:prstGeom prst="rect">
            <a:avLst/>
          </a:prstGeom>
          <a:noFill/>
          <a:ln w="9525">
            <a:noFill/>
            <a:round/>
            <a:headEnd/>
            <a:tailEnd/>
          </a:ln>
        </p:spPr>
        <p:txBody>
          <a:bodyPr wrap="squar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Data copied in block-sized transfer units. Each block (such as block 10, for instance) typically holds 64 bytes of data (called </a:t>
            </a:r>
            <a:r>
              <a:rPr kumimoji="0" lang="en-GB" sz="1600" b="1" i="0" u="sng" strike="noStrike" kern="1200" cap="none" spc="0" normalizeH="0" baseline="0" noProof="0" dirty="0">
                <a:ln>
                  <a:noFill/>
                </a:ln>
                <a:solidFill>
                  <a:srgbClr val="00B050"/>
                </a:solidFill>
                <a:effectLst/>
                <a:uLnTx/>
                <a:uFillTx/>
                <a:latin typeface="Calibri" pitchFamily="34" charset="0"/>
                <a:ea typeface="+mn-ea"/>
                <a:cs typeface="+mn-cs"/>
              </a:rPr>
              <a:t>cache line</a:t>
            </a: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34" name="Text Box 29"/>
          <p:cNvSpPr txBox="1">
            <a:spLocks noChangeArrowheads="1"/>
          </p:cNvSpPr>
          <p:nvPr/>
        </p:nvSpPr>
        <p:spPr bwMode="auto">
          <a:xfrm>
            <a:off x="7086600" y="1975602"/>
            <a:ext cx="2930908" cy="818367"/>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Smaller, faster, more expensive</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memory can store a  subset of</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the main memory blocks</a:t>
            </a:r>
          </a:p>
        </p:txBody>
      </p:sp>
      <p:sp>
        <p:nvSpPr>
          <p:cNvPr id="37" name="Rectangle 36"/>
          <p:cNvSpPr/>
          <p:nvPr/>
        </p:nvSpPr>
        <p:spPr bwMode="auto">
          <a:xfrm>
            <a:off x="3581400" y="460989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38" name="Rectangle 37"/>
          <p:cNvSpPr/>
          <p:nvPr/>
        </p:nvSpPr>
        <p:spPr bwMode="auto">
          <a:xfrm>
            <a:off x="4114800" y="323829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39" name="Rectangle 38"/>
          <p:cNvSpPr/>
          <p:nvPr/>
        </p:nvSpPr>
        <p:spPr bwMode="auto">
          <a:xfrm>
            <a:off x="3581400" y="2234081"/>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40" name="Rectangle 39"/>
          <p:cNvSpPr/>
          <p:nvPr/>
        </p:nvSpPr>
        <p:spPr bwMode="auto">
          <a:xfrm>
            <a:off x="5257800" y="4990890"/>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41" name="Rectangle 40"/>
          <p:cNvSpPr/>
          <p:nvPr/>
        </p:nvSpPr>
        <p:spPr bwMode="auto">
          <a:xfrm>
            <a:off x="4114800" y="3238290"/>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42" name="Rectangle 41"/>
          <p:cNvSpPr/>
          <p:nvPr/>
        </p:nvSpPr>
        <p:spPr bwMode="auto">
          <a:xfrm>
            <a:off x="5257800" y="2234081"/>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21" name="TextBox 20"/>
          <p:cNvSpPr txBox="1"/>
          <p:nvPr/>
        </p:nvSpPr>
        <p:spPr>
          <a:xfrm>
            <a:off x="2209800" y="1104690"/>
            <a:ext cx="57360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800000"/>
                </a:solidFill>
                <a:effectLst/>
                <a:uLnTx/>
                <a:uFillTx/>
                <a:latin typeface="Calibri" pitchFamily="34" charset="0"/>
                <a:ea typeface="+mn-ea"/>
                <a:cs typeface="+mn-cs"/>
              </a:rPr>
              <a:t>Everything handled in hardware.  Invisible to programmer</a:t>
            </a:r>
          </a:p>
        </p:txBody>
      </p:sp>
      <p:sp>
        <p:nvSpPr>
          <p:cNvPr id="43" name="Rectangle 42"/>
          <p:cNvSpPr/>
          <p:nvPr/>
        </p:nvSpPr>
        <p:spPr>
          <a:xfrm>
            <a:off x="17604" y="6642556"/>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
        <p:nvSpPr>
          <p:cNvPr id="23" name="Slide Number Placeholder 2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880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Line (aka Cache Block)</a:t>
            </a:r>
          </a:p>
        </p:txBody>
      </p:sp>
      <p:sp>
        <p:nvSpPr>
          <p:cNvPr id="3" name="Content Placeholder 2"/>
          <p:cNvSpPr>
            <a:spLocks noGrp="1"/>
          </p:cNvSpPr>
          <p:nvPr>
            <p:ph idx="1"/>
          </p:nvPr>
        </p:nvSpPr>
        <p:spPr/>
        <p:txBody>
          <a:bodyPr>
            <a:noAutofit/>
          </a:bodyPr>
          <a:lstStyle/>
          <a:p>
            <a:r>
              <a:rPr lang="en-US" sz="2000" dirty="0"/>
              <a:t>When data is brought in cache because a piece of data is needed, the MMU brings more than just the needed piece of data</a:t>
            </a:r>
          </a:p>
          <a:p>
            <a:pPr lvl="1"/>
            <a:endParaRPr lang="en-US" dirty="0"/>
          </a:p>
          <a:p>
            <a:pPr lvl="1"/>
            <a:endParaRPr lang="en-US" dirty="0"/>
          </a:p>
          <a:p>
            <a:r>
              <a:rPr lang="en-US" sz="2000" dirty="0"/>
              <a:t>Bring more data than what absolutely necessary -- because </a:t>
            </a:r>
            <a:r>
              <a:rPr lang="en-US" sz="2000" dirty="0">
                <a:solidFill>
                  <a:srgbClr val="C00000"/>
                </a:solidFill>
              </a:rPr>
              <a:t>penalty is not high for bringing more</a:t>
            </a:r>
            <a:r>
              <a:rPr lang="en-US" sz="2000" dirty="0"/>
              <a:t>: wide buses, little extra cost in bringing more data than exactly what needed</a:t>
            </a:r>
          </a:p>
          <a:p>
            <a:pPr marL="457200" lvl="1" indent="0">
              <a:buNone/>
            </a:pPr>
            <a:endParaRPr lang="en-US" dirty="0"/>
          </a:p>
          <a:p>
            <a:r>
              <a:rPr lang="en-US" sz="2000" dirty="0">
                <a:solidFill>
                  <a:srgbClr val="C00000"/>
                </a:solidFill>
              </a:rPr>
              <a:t>Corollary</a:t>
            </a:r>
            <a:r>
              <a:rPr lang="en-US" sz="2000" dirty="0"/>
              <a:t>: you will reduce the number of trips to main memory if you use multiple times data from a cache line</a:t>
            </a:r>
          </a:p>
          <a:p>
            <a:endParaRPr lang="en-US" sz="2000" dirty="0"/>
          </a:p>
          <a:p>
            <a:pPr lvl="2"/>
            <a:endParaRPr lang="en-US" sz="2000" dirty="0"/>
          </a:p>
          <a:p>
            <a:r>
              <a:rPr lang="en-US" sz="2000" dirty="0"/>
              <a:t>“</a:t>
            </a:r>
            <a:r>
              <a:rPr lang="en-US" sz="2000" dirty="0">
                <a:solidFill>
                  <a:srgbClr val="0070C0"/>
                </a:solidFill>
              </a:rPr>
              <a:t>cache line</a:t>
            </a:r>
            <a:r>
              <a:rPr lang="en-US" sz="2000" dirty="0"/>
              <a:t>”</a:t>
            </a:r>
          </a:p>
          <a:p>
            <a:pPr lvl="1"/>
            <a:r>
              <a:rPr lang="en-US" sz="1800" dirty="0"/>
              <a:t>Many systems have cache line of 64 Bytes (8 </a:t>
            </a:r>
            <a:r>
              <a:rPr lang="en-US" sz="1800" dirty="0">
                <a:latin typeface="Consolas" panose="020B0609020204030204" pitchFamily="49" charset="0"/>
              </a:rPr>
              <a:t>double</a:t>
            </a:r>
            <a:r>
              <a:rPr lang="en-US" sz="1800" dirty="0"/>
              <a:t>s OR 16 </a:t>
            </a:r>
            <a:r>
              <a:rPr lang="en-US" sz="1800" dirty="0">
                <a:latin typeface="Consolas" panose="020B0609020204030204" pitchFamily="49" charset="0"/>
              </a:rPr>
              <a:t>float</a:t>
            </a:r>
            <a:r>
              <a:rPr lang="en-US" sz="1800" dirty="0"/>
              <a:t>s OR 16 </a:t>
            </a:r>
            <a:r>
              <a:rPr lang="en-US" sz="1800" dirty="0" err="1">
                <a:latin typeface="Consolas" panose="020B0609020204030204" pitchFamily="49" charset="0"/>
              </a:rPr>
              <a:t>int</a:t>
            </a:r>
            <a:r>
              <a:rPr lang="en-US" sz="1800" dirty="0" err="1"/>
              <a:t>s</a:t>
            </a:r>
            <a:r>
              <a:rPr lang="en-US" sz="1800" dirty="0"/>
              <a:t> OR 64 </a:t>
            </a:r>
            <a:r>
              <a:rPr lang="en-US" sz="1800" dirty="0">
                <a:latin typeface="Consolas" panose="020B0609020204030204" pitchFamily="49" charset="0"/>
              </a:rPr>
              <a:t>char</a:t>
            </a:r>
            <a:r>
              <a:rPr lang="en-US" sz="1800" dirty="0"/>
              <a:t>s, etc.)</a:t>
            </a:r>
          </a:p>
          <a:p>
            <a:pPr lvl="1"/>
            <a:r>
              <a:rPr lang="en-US" sz="1800" dirty="0"/>
              <a:t>Cache line size is the same for L1, L2, and L3 caches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126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Up-Down Arrow 42"/>
          <p:cNvSpPr/>
          <p:nvPr/>
        </p:nvSpPr>
        <p:spPr bwMode="auto">
          <a:xfrm>
            <a:off x="5346225" y="1373323"/>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Up-Down Arrow 34"/>
          <p:cNvSpPr/>
          <p:nvPr/>
        </p:nvSpPr>
        <p:spPr bwMode="auto">
          <a:xfrm>
            <a:off x="5346225" y="2973523"/>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 name="Title 1"/>
          <p:cNvSpPr>
            <a:spLocks noGrp="1"/>
          </p:cNvSpPr>
          <p:nvPr>
            <p:ph type="title"/>
          </p:nvPr>
        </p:nvSpPr>
        <p:spPr/>
        <p:txBody>
          <a:bodyPr/>
          <a:lstStyle/>
          <a:p>
            <a:r>
              <a:rPr lang="en-US" dirty="0"/>
              <a:t>General Cache Concepts: </a:t>
            </a:r>
            <a:r>
              <a:rPr lang="en-US" b="1" dirty="0">
                <a:solidFill>
                  <a:srgbClr val="FFC000"/>
                </a:solidFill>
              </a:rPr>
              <a:t>Hit</a:t>
            </a:r>
          </a:p>
        </p:txBody>
      </p:sp>
      <p:sp>
        <p:nvSpPr>
          <p:cNvPr id="3" name="Rectangle 2"/>
          <p:cNvSpPr/>
          <p:nvPr/>
        </p:nvSpPr>
        <p:spPr bwMode="auto">
          <a:xfrm>
            <a:off x="3898425" y="4345123"/>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 name="Rectangle 3"/>
          <p:cNvSpPr/>
          <p:nvPr/>
        </p:nvSpPr>
        <p:spPr bwMode="auto">
          <a:xfrm>
            <a:off x="3898425" y="2350314"/>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40508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 name="Rectangle 5"/>
          <p:cNvSpPr/>
          <p:nvPr/>
        </p:nvSpPr>
        <p:spPr bwMode="auto">
          <a:xfrm>
            <a:off x="48890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7" name="Rectangle 6"/>
          <p:cNvSpPr/>
          <p:nvPr/>
        </p:nvSpPr>
        <p:spPr bwMode="auto">
          <a:xfrm>
            <a:off x="57272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8" name="Rectangle 7"/>
          <p:cNvSpPr/>
          <p:nvPr/>
        </p:nvSpPr>
        <p:spPr bwMode="auto">
          <a:xfrm>
            <a:off x="65654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9" name="Rectangle 8"/>
          <p:cNvSpPr/>
          <p:nvPr/>
        </p:nvSpPr>
        <p:spPr bwMode="auto">
          <a:xfrm>
            <a:off x="40508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10" name="Rectangle 9"/>
          <p:cNvSpPr/>
          <p:nvPr/>
        </p:nvSpPr>
        <p:spPr bwMode="auto">
          <a:xfrm>
            <a:off x="48890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11" name="Rectangle 10"/>
          <p:cNvSpPr/>
          <p:nvPr/>
        </p:nvSpPr>
        <p:spPr bwMode="auto">
          <a:xfrm>
            <a:off x="57272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12" name="Rectangle 11"/>
          <p:cNvSpPr/>
          <p:nvPr/>
        </p:nvSpPr>
        <p:spPr bwMode="auto">
          <a:xfrm>
            <a:off x="65654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13" name="Rectangle 12"/>
          <p:cNvSpPr/>
          <p:nvPr/>
        </p:nvSpPr>
        <p:spPr bwMode="auto">
          <a:xfrm>
            <a:off x="40508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14" name="Rectangle 13"/>
          <p:cNvSpPr/>
          <p:nvPr/>
        </p:nvSpPr>
        <p:spPr bwMode="auto">
          <a:xfrm>
            <a:off x="48890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15" name="Rectangle 14"/>
          <p:cNvSpPr/>
          <p:nvPr/>
        </p:nvSpPr>
        <p:spPr bwMode="auto">
          <a:xfrm>
            <a:off x="57272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16" name="Rectangle 15"/>
          <p:cNvSpPr/>
          <p:nvPr/>
        </p:nvSpPr>
        <p:spPr bwMode="auto">
          <a:xfrm>
            <a:off x="65654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17" name="Rectangle 16"/>
          <p:cNvSpPr/>
          <p:nvPr/>
        </p:nvSpPr>
        <p:spPr bwMode="auto">
          <a:xfrm>
            <a:off x="40508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18" name="Rectangle 17"/>
          <p:cNvSpPr/>
          <p:nvPr/>
        </p:nvSpPr>
        <p:spPr bwMode="auto">
          <a:xfrm>
            <a:off x="48890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13</a:t>
            </a:r>
          </a:p>
        </p:txBody>
      </p:sp>
      <p:sp>
        <p:nvSpPr>
          <p:cNvPr id="19" name="Rectangle 18"/>
          <p:cNvSpPr/>
          <p:nvPr/>
        </p:nvSpPr>
        <p:spPr bwMode="auto">
          <a:xfrm>
            <a:off x="57272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0" name="Rectangle 19"/>
          <p:cNvSpPr/>
          <p:nvPr/>
        </p:nvSpPr>
        <p:spPr bwMode="auto">
          <a:xfrm>
            <a:off x="65654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cxnSp>
        <p:nvCxnSpPr>
          <p:cNvPr id="22" name="Straight Connector 21"/>
          <p:cNvCxnSpPr/>
          <p:nvPr/>
        </p:nvCxnSpPr>
        <p:spPr bwMode="auto">
          <a:xfrm>
            <a:off x="4279425" y="6173924"/>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40508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27" name="Rectangle 26"/>
          <p:cNvSpPr/>
          <p:nvPr/>
        </p:nvSpPr>
        <p:spPr bwMode="auto">
          <a:xfrm>
            <a:off x="48890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28" name="Rectangle 27"/>
          <p:cNvSpPr/>
          <p:nvPr/>
        </p:nvSpPr>
        <p:spPr bwMode="auto">
          <a:xfrm>
            <a:off x="57272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9" name="Rectangle 28"/>
          <p:cNvSpPr/>
          <p:nvPr/>
        </p:nvSpPr>
        <p:spPr bwMode="auto">
          <a:xfrm>
            <a:off x="65654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30" name="TextBox 29"/>
          <p:cNvSpPr txBox="1"/>
          <p:nvPr/>
        </p:nvSpPr>
        <p:spPr>
          <a:xfrm>
            <a:off x="2782189" y="2426514"/>
            <a:ext cx="7537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a:t>
            </a:r>
          </a:p>
        </p:txBody>
      </p:sp>
      <p:sp>
        <p:nvSpPr>
          <p:cNvPr id="31" name="TextBox 30"/>
          <p:cNvSpPr txBox="1"/>
          <p:nvPr/>
        </p:nvSpPr>
        <p:spPr>
          <a:xfrm>
            <a:off x="2450626" y="4421323"/>
            <a:ext cx="988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Memory</a:t>
            </a:r>
          </a:p>
        </p:txBody>
      </p:sp>
      <p:sp>
        <p:nvSpPr>
          <p:cNvPr id="44" name="Text Box 29"/>
          <p:cNvSpPr txBox="1">
            <a:spLocks noChangeArrowheads="1"/>
          </p:cNvSpPr>
          <p:nvPr/>
        </p:nvSpPr>
        <p:spPr bwMode="auto">
          <a:xfrm>
            <a:off x="7913184" y="1658807"/>
            <a:ext cx="2826906" cy="396135"/>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Data in block b is needed</a:t>
            </a:r>
          </a:p>
        </p:txBody>
      </p:sp>
      <p:sp>
        <p:nvSpPr>
          <p:cNvPr id="46" name="Rectangle 45"/>
          <p:cNvSpPr/>
          <p:nvPr/>
        </p:nvSpPr>
        <p:spPr>
          <a:xfrm>
            <a:off x="5990599" y="1697440"/>
            <a:ext cx="1184427"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Request: 14</a:t>
            </a:r>
          </a:p>
        </p:txBody>
      </p:sp>
      <p:sp>
        <p:nvSpPr>
          <p:cNvPr id="47" name="Rectangle 46"/>
          <p:cNvSpPr/>
          <p:nvPr/>
        </p:nvSpPr>
        <p:spPr bwMode="auto">
          <a:xfrm>
            <a:off x="5727225" y="2503445"/>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48" name="Text Box 29"/>
          <p:cNvSpPr txBox="1">
            <a:spLocks noChangeArrowheads="1"/>
          </p:cNvSpPr>
          <p:nvPr/>
        </p:nvSpPr>
        <p:spPr bwMode="auto">
          <a:xfrm>
            <a:off x="7929519" y="2287723"/>
            <a:ext cx="2154670" cy="697756"/>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in cache:</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0" i="1" u="none" strike="noStrike" kern="1200" cap="none" spc="0" normalizeH="0" baseline="0" noProof="0" dirty="0">
                <a:ln>
                  <a:noFill/>
                </a:ln>
                <a:solidFill>
                  <a:srgbClr val="C00000"/>
                </a:solidFill>
                <a:effectLst/>
                <a:uLnTx/>
                <a:uFillTx/>
                <a:latin typeface="Calibri" pitchFamily="34" charset="0"/>
                <a:ea typeface="+mn-ea"/>
                <a:cs typeface="+mn-cs"/>
              </a:rPr>
              <a:t>Hit!</a:t>
            </a:r>
            <a:endParaRPr kumimoji="0" lang="en-GB" sz="2000" b="1" i="1" u="none" strike="noStrike" kern="1200" cap="none" spc="0" normalizeH="0" baseline="0" noProof="0" dirty="0">
              <a:ln>
                <a:noFill/>
              </a:ln>
              <a:solidFill>
                <a:srgbClr val="C00000"/>
              </a:solidFill>
              <a:effectLst/>
              <a:uLnTx/>
              <a:uFillTx/>
              <a:latin typeface="Calibri" pitchFamily="34" charset="0"/>
              <a:ea typeface="+mn-ea"/>
              <a:cs typeface="+mn-cs"/>
            </a:endParaRPr>
          </a:p>
        </p:txBody>
      </p:sp>
      <p:sp>
        <p:nvSpPr>
          <p:cNvPr id="21" name="Slide Number Placeholder 2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6" name="TextBox 35"/>
          <p:cNvSpPr txBox="1"/>
          <p:nvPr/>
        </p:nvSpPr>
        <p:spPr>
          <a:xfrm>
            <a:off x="4981992" y="983536"/>
            <a:ext cx="22099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Delivery to registers…</a:t>
            </a:r>
          </a:p>
        </p:txBody>
      </p:sp>
      <p:sp>
        <p:nvSpPr>
          <p:cNvPr id="37" name="Rectangle 36"/>
          <p:cNvSpPr/>
          <p:nvPr/>
        </p:nvSpPr>
        <p:spPr>
          <a:xfrm>
            <a:off x="17604" y="6642556"/>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
        <p:nvSpPr>
          <p:cNvPr id="23" name="Rectangle 22"/>
          <p:cNvSpPr/>
          <p:nvPr/>
        </p:nvSpPr>
        <p:spPr>
          <a:xfrm>
            <a:off x="9283655" y="5246058"/>
            <a:ext cx="2826864"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0070C0"/>
                </a:solidFill>
                <a:effectLst/>
                <a:uLnTx/>
                <a:uFillTx/>
                <a:latin typeface="Calibri" pitchFamily="34" charset="0"/>
                <a:ea typeface="+mn-ea"/>
                <a:cs typeface="+mn-cs"/>
              </a:rPr>
              <a:t>Hit Rate</a:t>
            </a: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 on average, how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many out of 100 mem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requests hit the cache?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(we’ll  talk about this again)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640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CPU’s </a:t>
            </a:r>
            <a:r>
              <a:rPr lang="en-US" dirty="0">
                <a:solidFill>
                  <a:srgbClr val="FFCC00"/>
                </a:solidFill>
              </a:rPr>
              <a:t>Arithmetic Logic Unit</a:t>
            </a:r>
            <a:r>
              <a:rPr lang="en-US" dirty="0"/>
              <a:t> (ALU)</a:t>
            </a:r>
          </a:p>
        </p:txBody>
      </p:sp>
      <p:sp>
        <p:nvSpPr>
          <p:cNvPr id="3" name="Content Placeholder 2"/>
          <p:cNvSpPr>
            <a:spLocks noGrp="1"/>
          </p:cNvSpPr>
          <p:nvPr>
            <p:ph idx="1"/>
          </p:nvPr>
        </p:nvSpPr>
        <p:spPr/>
        <p:txBody>
          <a:bodyPr/>
          <a:lstStyle/>
          <a:p>
            <a:endParaRPr lang="en-US" sz="2000" dirty="0"/>
          </a:p>
          <a:p>
            <a:r>
              <a:rPr lang="en-US" sz="2000" dirty="0"/>
              <a:t>Made up of a bunch of so called “execution units” or “functional units”</a:t>
            </a:r>
          </a:p>
          <a:p>
            <a:endParaRPr lang="en-US" sz="2000" dirty="0"/>
          </a:p>
          <a:p>
            <a:endParaRPr lang="en-US" sz="2000" dirty="0"/>
          </a:p>
          <a:p>
            <a:r>
              <a:rPr lang="en-US" sz="2000" dirty="0"/>
              <a:t>In charge of executing arithmetic and load/store operations</a:t>
            </a:r>
          </a:p>
          <a:p>
            <a:endParaRPr lang="en-US" sz="2000" dirty="0"/>
          </a:p>
          <a:p>
            <a:endParaRPr lang="en-US" sz="2000" dirty="0"/>
          </a:p>
          <a:p>
            <a:r>
              <a:rPr lang="en-US" sz="2000" dirty="0"/>
              <a:t>Examples:</a:t>
            </a:r>
          </a:p>
          <a:p>
            <a:pPr lvl="1"/>
            <a:r>
              <a:rPr lang="en-US" sz="1800" dirty="0"/>
              <a:t>Arithmetic multiply/add unit (for integers)</a:t>
            </a:r>
          </a:p>
          <a:p>
            <a:pPr lvl="1"/>
            <a:r>
              <a:rPr lang="en-US" sz="1800" dirty="0"/>
              <a:t>Arithmetic multiply/add unit (for floats)</a:t>
            </a:r>
          </a:p>
          <a:p>
            <a:pPr lvl="1"/>
            <a:r>
              <a:rPr lang="en-US" sz="1800" dirty="0"/>
              <a:t>Special function unit</a:t>
            </a:r>
          </a:p>
          <a:p>
            <a:pPr lvl="2"/>
            <a:r>
              <a:rPr lang="en-US" sz="1600" dirty="0"/>
              <a:t>Called upon to compute </a:t>
            </a:r>
            <a:r>
              <a:rPr lang="en-US" sz="1600" dirty="0">
                <a:latin typeface="Courier New" panose="02070309020205020404" pitchFamily="49" charset="0"/>
                <a:cs typeface="Courier New" panose="02070309020205020404" pitchFamily="49" charset="0"/>
              </a:rPr>
              <a:t>sin</a:t>
            </a:r>
            <a:r>
              <a:rPr lang="en-US" sz="1600" dirty="0"/>
              <a:t>, </a:t>
            </a:r>
            <a:r>
              <a:rPr lang="en-US" sz="1600" dirty="0">
                <a:latin typeface="Courier New" panose="02070309020205020404" pitchFamily="49" charset="0"/>
                <a:cs typeface="Courier New" panose="02070309020205020404" pitchFamily="49" charset="0"/>
              </a:rPr>
              <a:t>cos</a:t>
            </a:r>
            <a:r>
              <a:rPr lang="en-US" sz="1600" dirty="0"/>
              <a:t>, </a:t>
            </a:r>
            <a:r>
              <a:rPr lang="en-US" sz="1600" dirty="0">
                <a:latin typeface="Courier New" panose="02070309020205020404" pitchFamily="49" charset="0"/>
                <a:cs typeface="Courier New" panose="02070309020205020404" pitchFamily="49" charset="0"/>
              </a:rPr>
              <a:t>exp</a:t>
            </a:r>
            <a:r>
              <a:rPr lang="en-US" sz="1600" dirty="0"/>
              <a:t>, </a:t>
            </a:r>
            <a:r>
              <a:rPr lang="en-US" sz="1600" dirty="0">
                <a:latin typeface="Courier New" panose="02070309020205020404" pitchFamily="49" charset="0"/>
                <a:cs typeface="Courier New" panose="02070309020205020404" pitchFamily="49" charset="0"/>
              </a:rPr>
              <a:t>log</a:t>
            </a:r>
            <a:r>
              <a:rPr lang="en-US" sz="1600" dirty="0"/>
              <a:t>, etc.</a:t>
            </a:r>
          </a:p>
          <a:p>
            <a:pPr lvl="1"/>
            <a:r>
              <a:rPr lang="en-US" sz="1800" dirty="0"/>
              <a:t>Etc.</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7715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Up-Down Arrow 42"/>
          <p:cNvSpPr/>
          <p:nvPr/>
        </p:nvSpPr>
        <p:spPr bwMode="auto">
          <a:xfrm>
            <a:off x="4876800" y="1295400"/>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Up-Down Arrow 34"/>
          <p:cNvSpPr/>
          <p:nvPr/>
        </p:nvSpPr>
        <p:spPr bwMode="auto">
          <a:xfrm>
            <a:off x="4876800" y="289560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 name="Title 1"/>
          <p:cNvSpPr>
            <a:spLocks noGrp="1"/>
          </p:cNvSpPr>
          <p:nvPr>
            <p:ph type="title"/>
          </p:nvPr>
        </p:nvSpPr>
        <p:spPr/>
        <p:txBody>
          <a:bodyPr/>
          <a:lstStyle/>
          <a:p>
            <a:r>
              <a:rPr lang="en-US" dirty="0"/>
              <a:t>General Cache Concepts: </a:t>
            </a:r>
            <a:r>
              <a:rPr lang="en-US" b="1" dirty="0">
                <a:solidFill>
                  <a:srgbClr val="FFC000"/>
                </a:solidFill>
              </a:rPr>
              <a:t>Miss</a:t>
            </a:r>
          </a:p>
        </p:txBody>
      </p:sp>
      <p:sp>
        <p:nvSpPr>
          <p:cNvPr id="3" name="Rectangle 2"/>
          <p:cNvSpPr/>
          <p:nvPr/>
        </p:nvSpPr>
        <p:spPr bwMode="auto">
          <a:xfrm>
            <a:off x="3429000" y="4267200"/>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 name="Rectangle 3"/>
          <p:cNvSpPr/>
          <p:nvPr/>
        </p:nvSpPr>
        <p:spPr bwMode="auto">
          <a:xfrm>
            <a:off x="3429000" y="227239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3581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 name="Rectangle 5"/>
          <p:cNvSpPr/>
          <p:nvPr/>
        </p:nvSpPr>
        <p:spPr bwMode="auto">
          <a:xfrm>
            <a:off x="4419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7" name="Rectangle 6"/>
          <p:cNvSpPr/>
          <p:nvPr/>
        </p:nvSpPr>
        <p:spPr bwMode="auto">
          <a:xfrm>
            <a:off x="5257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8" name="Rectangle 7"/>
          <p:cNvSpPr/>
          <p:nvPr/>
        </p:nvSpPr>
        <p:spPr bwMode="auto">
          <a:xfrm>
            <a:off x="6096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9" name="Rectangle 8"/>
          <p:cNvSpPr/>
          <p:nvPr/>
        </p:nvSpPr>
        <p:spPr bwMode="auto">
          <a:xfrm>
            <a:off x="3581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10" name="Rectangle 9"/>
          <p:cNvSpPr/>
          <p:nvPr/>
        </p:nvSpPr>
        <p:spPr bwMode="auto">
          <a:xfrm>
            <a:off x="4419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11" name="Rectangle 10"/>
          <p:cNvSpPr/>
          <p:nvPr/>
        </p:nvSpPr>
        <p:spPr bwMode="auto">
          <a:xfrm>
            <a:off x="5257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12" name="Rectangle 11"/>
          <p:cNvSpPr/>
          <p:nvPr/>
        </p:nvSpPr>
        <p:spPr bwMode="auto">
          <a:xfrm>
            <a:off x="6096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13" name="Rectangle 12"/>
          <p:cNvSpPr/>
          <p:nvPr/>
        </p:nvSpPr>
        <p:spPr bwMode="auto">
          <a:xfrm>
            <a:off x="3581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14" name="Rectangle 13"/>
          <p:cNvSpPr/>
          <p:nvPr/>
        </p:nvSpPr>
        <p:spPr bwMode="auto">
          <a:xfrm>
            <a:off x="4419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15" name="Rectangle 14"/>
          <p:cNvSpPr/>
          <p:nvPr/>
        </p:nvSpPr>
        <p:spPr bwMode="auto">
          <a:xfrm>
            <a:off x="5257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16" name="Rectangle 15"/>
          <p:cNvSpPr/>
          <p:nvPr/>
        </p:nvSpPr>
        <p:spPr bwMode="auto">
          <a:xfrm>
            <a:off x="6096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17" name="Rectangle 16"/>
          <p:cNvSpPr/>
          <p:nvPr/>
        </p:nvSpPr>
        <p:spPr bwMode="auto">
          <a:xfrm>
            <a:off x="3581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18" name="Rectangle 17"/>
          <p:cNvSpPr/>
          <p:nvPr/>
        </p:nvSpPr>
        <p:spPr bwMode="auto">
          <a:xfrm>
            <a:off x="4419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13</a:t>
            </a:r>
          </a:p>
        </p:txBody>
      </p:sp>
      <p:sp>
        <p:nvSpPr>
          <p:cNvPr id="19" name="Rectangle 18"/>
          <p:cNvSpPr/>
          <p:nvPr/>
        </p:nvSpPr>
        <p:spPr bwMode="auto">
          <a:xfrm>
            <a:off x="5257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0" name="Rectangle 19"/>
          <p:cNvSpPr/>
          <p:nvPr/>
        </p:nvSpPr>
        <p:spPr bwMode="auto">
          <a:xfrm>
            <a:off x="6096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cxnSp>
        <p:nvCxnSpPr>
          <p:cNvPr id="22" name="Straight Connector 21"/>
          <p:cNvCxnSpPr/>
          <p:nvPr/>
        </p:nvCxnSpPr>
        <p:spPr bwMode="auto">
          <a:xfrm>
            <a:off x="3810000" y="609600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35814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27" name="Rectangle 26"/>
          <p:cNvSpPr/>
          <p:nvPr/>
        </p:nvSpPr>
        <p:spPr bwMode="auto">
          <a:xfrm>
            <a:off x="44196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28" name="Rectangle 27"/>
          <p:cNvSpPr/>
          <p:nvPr/>
        </p:nvSpPr>
        <p:spPr bwMode="auto">
          <a:xfrm>
            <a:off x="52578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9" name="Rectangle 28"/>
          <p:cNvSpPr/>
          <p:nvPr/>
        </p:nvSpPr>
        <p:spPr bwMode="auto">
          <a:xfrm>
            <a:off x="60960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30" name="TextBox 29"/>
          <p:cNvSpPr txBox="1"/>
          <p:nvPr/>
        </p:nvSpPr>
        <p:spPr>
          <a:xfrm>
            <a:off x="2312764" y="2348591"/>
            <a:ext cx="7537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a:t>
            </a:r>
          </a:p>
        </p:txBody>
      </p:sp>
      <p:sp>
        <p:nvSpPr>
          <p:cNvPr id="31" name="TextBox 30"/>
          <p:cNvSpPr txBox="1"/>
          <p:nvPr/>
        </p:nvSpPr>
        <p:spPr>
          <a:xfrm>
            <a:off x="1981201" y="4343400"/>
            <a:ext cx="988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Memory</a:t>
            </a:r>
          </a:p>
        </p:txBody>
      </p:sp>
      <p:sp>
        <p:nvSpPr>
          <p:cNvPr id="44" name="Text Box 29"/>
          <p:cNvSpPr txBox="1">
            <a:spLocks noChangeArrowheads="1"/>
          </p:cNvSpPr>
          <p:nvPr/>
        </p:nvSpPr>
        <p:spPr bwMode="auto">
          <a:xfrm>
            <a:off x="7443759" y="1580884"/>
            <a:ext cx="2826906" cy="396135"/>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Data in block b is needed</a:t>
            </a:r>
          </a:p>
        </p:txBody>
      </p:sp>
      <p:sp>
        <p:nvSpPr>
          <p:cNvPr id="46" name="Rectangle 45"/>
          <p:cNvSpPr/>
          <p:nvPr/>
        </p:nvSpPr>
        <p:spPr>
          <a:xfrm>
            <a:off x="5521173" y="1619517"/>
            <a:ext cx="118442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Request: 12</a:t>
            </a:r>
          </a:p>
        </p:txBody>
      </p:sp>
      <p:sp>
        <p:nvSpPr>
          <p:cNvPr id="48" name="Text Box 29"/>
          <p:cNvSpPr txBox="1">
            <a:spLocks noChangeArrowheads="1"/>
          </p:cNvSpPr>
          <p:nvPr/>
        </p:nvSpPr>
        <p:spPr bwMode="auto">
          <a:xfrm>
            <a:off x="7460095" y="2209800"/>
            <a:ext cx="2569847" cy="697756"/>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not in cache:</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srgbClr val="00B050"/>
                </a:solidFill>
                <a:effectLst/>
                <a:uLnTx/>
                <a:uFillTx/>
                <a:latin typeface="Calibri" pitchFamily="34" charset="0"/>
                <a:ea typeface="+mn-ea"/>
                <a:cs typeface="+mn-cs"/>
              </a:rPr>
              <a:t>Miss!</a:t>
            </a:r>
          </a:p>
        </p:txBody>
      </p:sp>
      <p:sp>
        <p:nvSpPr>
          <p:cNvPr id="34" name="Text Box 29"/>
          <p:cNvSpPr txBox="1">
            <a:spLocks noChangeArrowheads="1"/>
          </p:cNvSpPr>
          <p:nvPr/>
        </p:nvSpPr>
        <p:spPr bwMode="auto">
          <a:xfrm>
            <a:off x="7467601" y="3200400"/>
            <a:ext cx="2585173" cy="697756"/>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fetched from</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0" i="1" u="none" strike="noStrike" kern="1200" cap="none" spc="0" normalizeH="0" baseline="0" noProof="0" dirty="0">
                <a:ln>
                  <a:noFill/>
                </a:ln>
                <a:solidFill>
                  <a:prstClr val="black"/>
                </a:solidFill>
                <a:effectLst/>
                <a:uLnTx/>
                <a:uFillTx/>
                <a:latin typeface="Calibri" pitchFamily="34" charset="0"/>
                <a:ea typeface="+mn-ea"/>
                <a:cs typeface="+mn-cs"/>
              </a:rPr>
              <a:t>memory</a:t>
            </a:r>
            <a:endPar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6" name="Rectangle 35"/>
          <p:cNvSpPr/>
          <p:nvPr/>
        </p:nvSpPr>
        <p:spPr>
          <a:xfrm>
            <a:off x="5521172" y="3395246"/>
            <a:ext cx="118442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Request: 12</a:t>
            </a:r>
          </a:p>
        </p:txBody>
      </p:sp>
      <p:sp>
        <p:nvSpPr>
          <p:cNvPr id="37" name="Rectangle 36"/>
          <p:cNvSpPr/>
          <p:nvPr/>
        </p:nvSpPr>
        <p:spPr bwMode="auto">
          <a:xfrm>
            <a:off x="3581400" y="55626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38" name="Rectangle 37"/>
          <p:cNvSpPr/>
          <p:nvPr/>
        </p:nvSpPr>
        <p:spPr bwMode="auto">
          <a:xfrm>
            <a:off x="4114800" y="34290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39" name="Rectangle 38"/>
          <p:cNvSpPr/>
          <p:nvPr/>
        </p:nvSpPr>
        <p:spPr bwMode="auto">
          <a:xfrm>
            <a:off x="3591830" y="2425522"/>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42" name="Text Box 29"/>
          <p:cNvSpPr txBox="1">
            <a:spLocks noChangeArrowheads="1"/>
          </p:cNvSpPr>
          <p:nvPr/>
        </p:nvSpPr>
        <p:spPr bwMode="auto">
          <a:xfrm>
            <a:off x="7467601" y="4191000"/>
            <a:ext cx="4581424" cy="1753558"/>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stored in cache</a:t>
            </a:r>
          </a:p>
          <a:p>
            <a:pPr marL="115888" marR="0" lvl="0" indent="-115888" algn="l" defTabSz="914400" rtl="0" eaLnBrk="1" fontAlgn="auto" latinLnBrk="0" hangingPunct="1">
              <a:lnSpc>
                <a:spcPct val="98000"/>
              </a:lnSpc>
              <a:spcBef>
                <a:spcPts val="0"/>
              </a:spcBef>
              <a:spcAft>
                <a:spcPts val="0"/>
              </a:spcAft>
              <a:buClrTx/>
              <a:buSzTx/>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t>Placement policy:</a:t>
            </a:r>
            <a:b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determines where Block b goes</a:t>
            </a:r>
          </a:p>
          <a:p>
            <a:pPr marL="115888" marR="0" lvl="0" indent="-115888" algn="l" defTabSz="914400" rtl="0" eaLnBrk="1" fontAlgn="auto" latinLnBrk="0" hangingPunct="1">
              <a:lnSpc>
                <a:spcPct val="98000"/>
              </a:lnSpc>
              <a:spcBef>
                <a:spcPts val="0"/>
              </a:spcBef>
              <a:spcAft>
                <a:spcPts val="0"/>
              </a:spcAft>
              <a:buClrTx/>
              <a:buSzTx/>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t>Replacement policy:</a:t>
            </a:r>
            <a:b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determines which block gets evicted (victim),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should there be any freedom of choice</a:t>
            </a:r>
          </a:p>
        </p:txBody>
      </p:sp>
      <p:sp>
        <p:nvSpPr>
          <p:cNvPr id="21" name="Slide Number Placeholder 2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0" name="TextBox 39"/>
          <p:cNvSpPr txBox="1"/>
          <p:nvPr/>
        </p:nvSpPr>
        <p:spPr>
          <a:xfrm>
            <a:off x="4981992" y="983536"/>
            <a:ext cx="22099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Delivery to registers…</a:t>
            </a:r>
          </a:p>
        </p:txBody>
      </p:sp>
      <p:sp>
        <p:nvSpPr>
          <p:cNvPr id="41" name="Rectangle 40"/>
          <p:cNvSpPr/>
          <p:nvPr/>
        </p:nvSpPr>
        <p:spPr>
          <a:xfrm>
            <a:off x="17604" y="6642556"/>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521260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type="title"/>
          </p:nvPr>
        </p:nvSpPr>
        <p:spPr/>
        <p:txBody>
          <a:bodyPr>
            <a:normAutofit/>
          </a:bodyPr>
          <a:lstStyle/>
          <a:p>
            <a:r>
              <a:rPr lang="en-US" dirty="0"/>
              <a:t>Most common reasons for Cache Misses</a:t>
            </a:r>
          </a:p>
        </p:txBody>
      </p:sp>
      <mc:AlternateContent xmlns:mc="http://schemas.openxmlformats.org/markup-compatibility/2006" xmlns:a14="http://schemas.microsoft.com/office/drawing/2010/main">
        <mc:Choice Requires="a14">
          <p:sp>
            <p:nvSpPr>
              <p:cNvPr id="138245" name="Rectangle 5"/>
              <p:cNvSpPr>
                <a:spLocks noGrp="1" noChangeArrowheads="1"/>
              </p:cNvSpPr>
              <p:nvPr>
                <p:ph idx="1"/>
              </p:nvPr>
            </p:nvSpPr>
            <p:spPr>
              <a:xfrm>
                <a:off x="147344" y="1027416"/>
                <a:ext cx="11960872" cy="5494727"/>
              </a:xfrm>
            </p:spPr>
            <p:txBody>
              <a:bodyPr>
                <a:normAutofit/>
              </a:bodyPr>
              <a:lstStyle/>
              <a:p>
                <a:r>
                  <a:rPr lang="en-US" sz="2000" dirty="0">
                    <a:solidFill>
                      <a:srgbClr val="C00000"/>
                    </a:solidFill>
                  </a:rPr>
                  <a:t>Cold (compulsory) miss</a:t>
                </a:r>
              </a:p>
              <a:p>
                <a:pPr lvl="1"/>
                <a:r>
                  <a:rPr lang="en-US" sz="1800" dirty="0"/>
                  <a:t>Happens when: cache is empty (e.g., beginning of the program, time slicing while having multiple programs in flight)</a:t>
                </a:r>
              </a:p>
              <a:p>
                <a:pPr marL="0" indent="0">
                  <a:buNone/>
                </a:pPr>
                <a:endParaRPr lang="en-US" sz="1800" dirty="0">
                  <a:solidFill>
                    <a:srgbClr val="C00000"/>
                  </a:solidFill>
                </a:endParaRPr>
              </a:p>
              <a:p>
                <a:r>
                  <a:rPr lang="en-US" sz="2000" dirty="0">
                    <a:solidFill>
                      <a:srgbClr val="C00000"/>
                    </a:solidFill>
                  </a:rPr>
                  <a:t>Capacity miss</a:t>
                </a:r>
              </a:p>
              <a:p>
                <a:pPr lvl="1"/>
                <a:r>
                  <a:rPr lang="en-US" sz="1800" dirty="0"/>
                  <a:t>Happens when: Not enough space, working set is too large</a:t>
                </a:r>
              </a:p>
              <a:p>
                <a:pPr lvl="2"/>
                <a:r>
                  <a:rPr lang="en-US" sz="1600" dirty="0"/>
                  <a:t>Example: the active part of main memory overwhelms in size what can be accommodated by the cache</a:t>
                </a:r>
              </a:p>
              <a:p>
                <a:pPr lvl="3"/>
                <a:r>
                  <a:rPr lang="en-US" sz="1400" dirty="0"/>
                  <a:t>You are asking for more than what level </a:t>
                </a:r>
                <a14:m>
                  <m:oMath xmlns:m="http://schemas.openxmlformats.org/officeDocument/2006/math">
                    <m:r>
                      <a:rPr lang="en-US" sz="1400" i="1" dirty="0">
                        <a:latin typeface="Cambria Math" panose="02040503050406030204" pitchFamily="18" charset="0"/>
                      </a:rPr>
                      <m:t>𝑘</m:t>
                    </m:r>
                  </m:oMath>
                </a14:m>
                <a:r>
                  <a:rPr lang="en-US" sz="1400" dirty="0"/>
                  <a:t> can accommodate (fit)</a:t>
                </a:r>
              </a:p>
              <a:p>
                <a:endParaRPr lang="en-US" sz="1800" dirty="0">
                  <a:solidFill>
                    <a:srgbClr val="C00000"/>
                  </a:solidFill>
                </a:endParaRPr>
              </a:p>
              <a:p>
                <a:r>
                  <a:rPr lang="en-US" sz="2000" dirty="0">
                    <a:solidFill>
                      <a:srgbClr val="C00000"/>
                    </a:solidFill>
                  </a:rPr>
                  <a:t>Conflict miss</a:t>
                </a:r>
              </a:p>
              <a:p>
                <a:pPr lvl="1"/>
                <a:r>
                  <a:rPr lang="en-US" sz="1800" dirty="0"/>
                  <a:t>Happens when: Enough space, but you have bad luck (lots of “conflicts”, as dictated by </a:t>
                </a:r>
                <a:r>
                  <a:rPr lang="en-US" sz="1800" dirty="0">
                    <a:solidFill>
                      <a:srgbClr val="00B050"/>
                    </a:solidFill>
                  </a:rPr>
                  <a:t>placement</a:t>
                </a:r>
                <a:r>
                  <a:rPr lang="en-US" sz="1800" dirty="0"/>
                  <a:t>/</a:t>
                </a:r>
                <a:r>
                  <a:rPr lang="en-US" sz="1800" dirty="0">
                    <a:solidFill>
                      <a:srgbClr val="00B050"/>
                    </a:solidFill>
                  </a:rPr>
                  <a:t>replacement</a:t>
                </a:r>
                <a:r>
                  <a:rPr lang="en-US" sz="1800" dirty="0"/>
                  <a:t> policy in place)</a:t>
                </a:r>
              </a:p>
              <a:p>
                <a:pPr lvl="1"/>
                <a:r>
                  <a:rPr lang="en-US" sz="1800" dirty="0"/>
                  <a:t>Fact: In the memory hierarchy, the cache blocks at level </a:t>
                </a:r>
                <a14:m>
                  <m:oMath xmlns:m="http://schemas.openxmlformats.org/officeDocument/2006/math">
                    <m:r>
                      <a:rPr lang="en-US" sz="1800" i="1" dirty="0">
                        <a:latin typeface="Cambria Math" panose="02040503050406030204" pitchFamily="18" charset="0"/>
                      </a:rPr>
                      <m:t>𝑘</m:t>
                    </m:r>
                    <m:r>
                      <a:rPr lang="en-US" sz="1800" i="1" dirty="0">
                        <a:latin typeface="Cambria Math" panose="02040503050406030204" pitchFamily="18" charset="0"/>
                      </a:rPr>
                      <m:t>+1</m:t>
                    </m:r>
                  </m:oMath>
                </a14:m>
                <a:r>
                  <a:rPr lang="en-US" sz="1800" dirty="0"/>
                  <a:t> map into a small subset of block positions at level </a:t>
                </a:r>
                <a14:m>
                  <m:oMath xmlns:m="http://schemas.openxmlformats.org/officeDocument/2006/math">
                    <m:r>
                      <a:rPr lang="en-US" sz="1800" i="1" dirty="0">
                        <a:latin typeface="Cambria Math" panose="02040503050406030204" pitchFamily="18" charset="0"/>
                      </a:rPr>
                      <m:t>𝑘</m:t>
                    </m:r>
                  </m:oMath>
                </a14:m>
                <a:endParaRPr lang="en-US" sz="1800" dirty="0"/>
              </a:p>
              <a:p>
                <a:pPr lvl="2"/>
                <a:r>
                  <a:rPr lang="en-US" sz="1600" dirty="0">
                    <a:solidFill>
                      <a:srgbClr val="0070C0"/>
                    </a:solidFill>
                  </a:rPr>
                  <a:t>Example</a:t>
                </a:r>
                <a:r>
                  <a:rPr lang="en-US" sz="1600" dirty="0"/>
                  <a:t> (see previous slide): block </a:t>
                </a:r>
                <a14:m>
                  <m:oMath xmlns:m="http://schemas.openxmlformats.org/officeDocument/2006/math">
                    <m:r>
                      <a:rPr lang="en-US" sz="1600" i="1" dirty="0">
                        <a:latin typeface="Cambria Math" panose="02040503050406030204" pitchFamily="18" charset="0"/>
                      </a:rPr>
                      <m:t>𝑖</m:t>
                    </m:r>
                  </m:oMath>
                </a14:m>
                <a:r>
                  <a:rPr lang="en-US" sz="1600" dirty="0"/>
                  <a:t> at level </a:t>
                </a:r>
                <a14:m>
                  <m:oMath xmlns:m="http://schemas.openxmlformats.org/officeDocument/2006/math">
                    <m:r>
                      <a:rPr lang="en-US" sz="1600" i="1" dirty="0">
                        <a:latin typeface="Cambria Math" panose="02040503050406030204" pitchFamily="18" charset="0"/>
                      </a:rPr>
                      <m:t>𝑘</m:t>
                    </m:r>
                    <m:r>
                      <a:rPr lang="en-US" sz="1600" i="1" dirty="0">
                        <a:latin typeface="Cambria Math" panose="02040503050406030204" pitchFamily="18" charset="0"/>
                      </a:rPr>
                      <m:t>+1</m:t>
                    </m:r>
                  </m:oMath>
                </a14:m>
                <a:r>
                  <a:rPr lang="en-US" sz="1600" dirty="0"/>
                  <a:t> must be placed in block (</a:t>
                </a:r>
                <a14:m>
                  <m:oMath xmlns:m="http://schemas.openxmlformats.org/officeDocument/2006/math">
                    <m:r>
                      <a:rPr lang="en-US" sz="1600" i="1" dirty="0">
                        <a:latin typeface="Cambria Math" panose="02040503050406030204" pitchFamily="18" charset="0"/>
                      </a:rPr>
                      <m:t>𝑖</m:t>
                    </m:r>
                    <m:r>
                      <a:rPr lang="en-US" sz="1600" i="1" dirty="0">
                        <a:latin typeface="Cambria Math" panose="02040503050406030204" pitchFamily="18" charset="0"/>
                      </a:rPr>
                      <m:t> % 4</m:t>
                    </m:r>
                  </m:oMath>
                </a14:m>
                <a:r>
                  <a:rPr lang="en-US" sz="1600" dirty="0"/>
                  <a:t>) at level </a:t>
                </a:r>
                <a14:m>
                  <m:oMath xmlns:m="http://schemas.openxmlformats.org/officeDocument/2006/math">
                    <m:r>
                      <a:rPr lang="en-US" sz="1600" i="1" dirty="0">
                        <a:latin typeface="Cambria Math" panose="02040503050406030204" pitchFamily="18" charset="0"/>
                      </a:rPr>
                      <m:t>𝑘</m:t>
                    </m:r>
                  </m:oMath>
                </a14:m>
                <a:endParaRPr lang="en-US" sz="1600" dirty="0"/>
              </a:p>
              <a:p>
                <a:pPr lvl="1"/>
                <a:r>
                  <a:rPr lang="en-US" sz="1800" dirty="0"/>
                  <a:t>Conflict misses occur when the level </a:t>
                </a:r>
                <a14:m>
                  <m:oMath xmlns:m="http://schemas.openxmlformats.org/officeDocument/2006/math">
                    <m:r>
                      <a:rPr lang="en-US" sz="1800" i="1" dirty="0">
                        <a:latin typeface="Cambria Math" panose="02040503050406030204" pitchFamily="18" charset="0"/>
                      </a:rPr>
                      <m:t>𝑘</m:t>
                    </m:r>
                  </m:oMath>
                </a14:m>
                <a:r>
                  <a:rPr lang="en-US" sz="1800" dirty="0"/>
                  <a:t> cache is large enough, but multiple data objects all map to the same block in the level </a:t>
                </a:r>
                <a14:m>
                  <m:oMath xmlns:m="http://schemas.openxmlformats.org/officeDocument/2006/math">
                    <m:r>
                      <a:rPr lang="en-US" sz="1800" i="1" dirty="0">
                        <a:latin typeface="Cambria Math" panose="02040503050406030204" pitchFamily="18" charset="0"/>
                      </a:rPr>
                      <m:t>𝑘</m:t>
                    </m:r>
                  </m:oMath>
                </a14:m>
                <a:r>
                  <a:rPr lang="en-US" sz="1800" dirty="0"/>
                  <a:t> cache.</a:t>
                </a:r>
              </a:p>
              <a:p>
                <a:pPr lvl="2"/>
                <a:r>
                  <a:rPr lang="en-US" sz="1600" dirty="0">
                    <a:solidFill>
                      <a:srgbClr val="0070C0"/>
                    </a:solidFill>
                  </a:rPr>
                  <a:t>Example</a:t>
                </a:r>
                <a:r>
                  <a:rPr lang="en-US" sz="1600" dirty="0"/>
                  <a:t> (see previous slide): Referencing in this order blocks 0, 8, 0, 8, 0, 8, ... would miss every time (since </a:t>
                </a:r>
                <a14:m>
                  <m:oMath xmlns:m="http://schemas.openxmlformats.org/officeDocument/2006/math">
                    <m:r>
                      <a:rPr lang="en-US" sz="1600" i="1" dirty="0">
                        <a:latin typeface="Cambria Math" panose="02040503050406030204" pitchFamily="18" charset="0"/>
                      </a:rPr>
                      <m:t>0 </m:t>
                    </m:r>
                    <m:r>
                      <a:rPr lang="en-US" sz="1600" b="0" i="1" dirty="0" smtClean="0">
                        <a:latin typeface="Cambria Math" panose="02040503050406030204" pitchFamily="18" charset="0"/>
                      </a:rPr>
                      <m:t>%</m:t>
                    </m:r>
                    <m:r>
                      <a:rPr lang="en-US" sz="1600" i="1" dirty="0">
                        <a:latin typeface="Cambria Math" panose="02040503050406030204" pitchFamily="18" charset="0"/>
                      </a:rPr>
                      <m:t> 4</m:t>
                    </m:r>
                    <m:r>
                      <a:rPr lang="en-US" sz="1600" dirty="0">
                        <a:latin typeface="Cambria Math" panose="02040503050406030204" pitchFamily="18" charset="0"/>
                      </a:rPr>
                      <m:t>=</m:t>
                    </m:r>
                    <m:r>
                      <a:rPr lang="en-US" sz="1600" i="1" dirty="0">
                        <a:latin typeface="Cambria Math" panose="02040503050406030204" pitchFamily="18" charset="0"/>
                      </a:rPr>
                      <m:t>8 </m:t>
                    </m:r>
                    <m:r>
                      <a:rPr lang="en-US" sz="1600" b="0" i="1" dirty="0" smtClean="0">
                        <a:latin typeface="Cambria Math" panose="02040503050406030204" pitchFamily="18" charset="0"/>
                      </a:rPr>
                      <m:t>%</m:t>
                    </m:r>
                    <m:r>
                      <a:rPr lang="en-US" sz="1600" i="1" dirty="0">
                        <a:latin typeface="Cambria Math" panose="02040503050406030204" pitchFamily="18" charset="0"/>
                      </a:rPr>
                      <m:t> 4</m:t>
                    </m:r>
                  </m:oMath>
                </a14:m>
                <a:r>
                  <a:rPr lang="en-US" sz="1600" dirty="0"/>
                  <a:t>)</a:t>
                </a:r>
              </a:p>
            </p:txBody>
          </p:sp>
        </mc:Choice>
        <mc:Fallback xmlns="">
          <p:sp>
            <p:nvSpPr>
              <p:cNvPr id="138245" name="Rectangle 5"/>
              <p:cNvSpPr>
                <a:spLocks noGrp="1" noRot="1" noChangeAspect="1" noMove="1" noResize="1" noEditPoints="1" noAdjustHandles="1" noChangeArrowheads="1" noChangeShapeType="1" noTextEdit="1"/>
              </p:cNvSpPr>
              <p:nvPr>
                <p:ph idx="1"/>
              </p:nvPr>
            </p:nvSpPr>
            <p:spPr>
              <a:xfrm>
                <a:off x="147344" y="1027416"/>
                <a:ext cx="11960872" cy="5494727"/>
              </a:xfrm>
              <a:blipFill>
                <a:blip r:embed="rId3"/>
                <a:stretch>
                  <a:fillRect l="-459" t="-1221" r="-714"/>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7177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Miss Classification, by Request Type</a:t>
            </a:r>
          </a:p>
        </p:txBody>
      </p:sp>
      <p:sp>
        <p:nvSpPr>
          <p:cNvPr id="3" name="Content Placeholder 2"/>
          <p:cNvSpPr>
            <a:spLocks noGrp="1"/>
          </p:cNvSpPr>
          <p:nvPr>
            <p:ph idx="1"/>
          </p:nvPr>
        </p:nvSpPr>
        <p:spPr/>
        <p:txBody>
          <a:bodyPr>
            <a:normAutofit/>
          </a:bodyPr>
          <a:lstStyle/>
          <a:p>
            <a:r>
              <a:rPr lang="en-US" sz="2000" u="sng" dirty="0"/>
              <a:t>Cache </a:t>
            </a:r>
            <a:r>
              <a:rPr lang="en-US" sz="2000" u="sng" dirty="0">
                <a:solidFill>
                  <a:srgbClr val="0070C0"/>
                </a:solidFill>
              </a:rPr>
              <a:t>read</a:t>
            </a:r>
            <a:r>
              <a:rPr lang="en-US" sz="2000" u="sng" dirty="0"/>
              <a:t> miss from an </a:t>
            </a:r>
            <a:r>
              <a:rPr lang="en-US" sz="2000" u="sng" dirty="0">
                <a:solidFill>
                  <a:srgbClr val="0070C0"/>
                </a:solidFill>
              </a:rPr>
              <a:t>instruction</a:t>
            </a:r>
            <a:r>
              <a:rPr lang="en-US" sz="2000" u="sng" dirty="0"/>
              <a:t> cache</a:t>
            </a:r>
            <a:r>
              <a:rPr lang="en-US" sz="2000" dirty="0"/>
              <a:t>: generally causes the most delay, because the processor, or at least the thread of execution, has to wait (stall) until the instruction is fetched from main memory</a:t>
            </a:r>
          </a:p>
          <a:p>
            <a:endParaRPr lang="en-US" sz="2000" dirty="0"/>
          </a:p>
          <a:p>
            <a:r>
              <a:rPr lang="en-US" sz="2000" u="sng" dirty="0"/>
              <a:t>A cache </a:t>
            </a:r>
            <a:r>
              <a:rPr lang="en-US" sz="2000" u="sng" dirty="0">
                <a:solidFill>
                  <a:srgbClr val="0070C0"/>
                </a:solidFill>
              </a:rPr>
              <a:t>read</a:t>
            </a:r>
            <a:r>
              <a:rPr lang="en-US" sz="2000" u="sng" dirty="0"/>
              <a:t> miss from a </a:t>
            </a:r>
            <a:r>
              <a:rPr lang="en-US" sz="2000" u="sng" dirty="0">
                <a:solidFill>
                  <a:srgbClr val="0070C0"/>
                </a:solidFill>
              </a:rPr>
              <a:t>data</a:t>
            </a:r>
            <a:r>
              <a:rPr lang="en-US" sz="2000" u="sng" dirty="0"/>
              <a:t> cache</a:t>
            </a:r>
            <a:r>
              <a:rPr lang="en-US" sz="2000" dirty="0"/>
              <a:t>: usually causes less delay (compared to instruction cache miss)</a:t>
            </a:r>
          </a:p>
          <a:p>
            <a:pPr lvl="1"/>
            <a:r>
              <a:rPr lang="en-US" sz="1800" dirty="0"/>
              <a:t>OOOE: Instructions not dependent on the cache read (if any) can be issued and executed until the data is fetched from main memory and the stalled instructions can resume execution</a:t>
            </a:r>
          </a:p>
          <a:p>
            <a:pPr lvl="1"/>
            <a:r>
              <a:rPr lang="en-US" sz="1800" dirty="0"/>
              <a:t>TLP: Another thread can be picked up for execution</a:t>
            </a:r>
          </a:p>
          <a:p>
            <a:pPr lvl="1"/>
            <a:endParaRPr lang="en-US" sz="1800" dirty="0"/>
          </a:p>
          <a:p>
            <a:r>
              <a:rPr lang="en-US" sz="2000" u="sng" dirty="0"/>
              <a:t>A cache </a:t>
            </a:r>
            <a:r>
              <a:rPr lang="en-US" sz="2000" u="sng" dirty="0">
                <a:solidFill>
                  <a:srgbClr val="0070C0"/>
                </a:solidFill>
              </a:rPr>
              <a:t>write</a:t>
            </a:r>
            <a:r>
              <a:rPr lang="en-US" sz="2000" u="sng" dirty="0"/>
              <a:t> miss to a </a:t>
            </a:r>
            <a:r>
              <a:rPr lang="en-US" sz="2000" u="sng" dirty="0">
                <a:solidFill>
                  <a:srgbClr val="0070C0"/>
                </a:solidFill>
              </a:rPr>
              <a:t>data</a:t>
            </a:r>
            <a:r>
              <a:rPr lang="en-US" sz="2000" u="sng" dirty="0"/>
              <a:t> cache</a:t>
            </a:r>
            <a:r>
              <a:rPr lang="en-US" sz="2000" dirty="0"/>
              <a:t>: generally causes the least delay, because the write can be queued and there are few limitations on the execution of subsequent instructions. The processor can continue unless the queue is full and then it has to stall for the write buffer to partially drain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88719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07A6-4D40-4689-9B5F-3D01A67F46FA}"/>
              </a:ext>
            </a:extLst>
          </p:cNvPr>
          <p:cNvSpPr>
            <a:spLocks noGrp="1"/>
          </p:cNvSpPr>
          <p:nvPr>
            <p:ph type="title"/>
          </p:nvPr>
        </p:nvSpPr>
        <p:spPr/>
        <p:txBody>
          <a:bodyPr/>
          <a:lstStyle/>
          <a:p>
            <a:r>
              <a:rPr lang="en-US" dirty="0">
                <a:solidFill>
                  <a:srgbClr val="FFC000"/>
                </a:solidFill>
              </a:rPr>
              <a:t>Placement</a:t>
            </a:r>
            <a:r>
              <a:rPr lang="en-US" dirty="0"/>
              <a:t> &amp; </a:t>
            </a:r>
            <a:r>
              <a:rPr lang="en-US" dirty="0">
                <a:solidFill>
                  <a:srgbClr val="FFC000"/>
                </a:solidFill>
              </a:rPr>
              <a:t>Replacement</a:t>
            </a:r>
            <a:r>
              <a:rPr lang="en-US" dirty="0"/>
              <a:t> Policies</a:t>
            </a:r>
          </a:p>
        </p:txBody>
      </p:sp>
      <p:sp>
        <p:nvSpPr>
          <p:cNvPr id="3" name="Content Placeholder 2">
            <a:extLst>
              <a:ext uri="{FF2B5EF4-FFF2-40B4-BE49-F238E27FC236}">
                <a16:creationId xmlns:a16="http://schemas.microsoft.com/office/drawing/2014/main" id="{60183630-BC99-467F-87CC-7969BBB82A07}"/>
              </a:ext>
            </a:extLst>
          </p:cNvPr>
          <p:cNvSpPr>
            <a:spLocks noGrp="1"/>
          </p:cNvSpPr>
          <p:nvPr>
            <p:ph sz="half" idx="1"/>
          </p:nvPr>
        </p:nvSpPr>
        <p:spPr>
          <a:xfrm>
            <a:off x="380674" y="1383968"/>
            <a:ext cx="5631278" cy="5027106"/>
          </a:xfrm>
        </p:spPr>
        <p:txBody>
          <a:bodyPr>
            <a:normAutofit/>
          </a:bodyPr>
          <a:lstStyle/>
          <a:p>
            <a:endParaRPr lang="en-US" dirty="0"/>
          </a:p>
          <a:p>
            <a:r>
              <a:rPr lang="en-US" dirty="0"/>
              <a:t>Direct mapping: cache structured as skinny skyscraper, with one apartment per story (</a:t>
            </a:r>
            <a:r>
              <a:rPr lang="en-US" dirty="0">
                <a:solidFill>
                  <a:srgbClr val="C00000"/>
                </a:solidFill>
              </a:rPr>
              <a:t>E = 1</a:t>
            </a:r>
            <a:r>
              <a:rPr lang="en-US" dirty="0"/>
              <a:t>)</a:t>
            </a:r>
          </a:p>
          <a:p>
            <a:pPr lvl="1"/>
            <a:r>
              <a:rPr lang="en-US" dirty="0"/>
              <a:t>An “apartment” large enough to accommodate 64 folks (Bytes)</a:t>
            </a:r>
          </a:p>
          <a:p>
            <a:pPr marL="457200" lvl="1" indent="0">
              <a:buNone/>
            </a:pPr>
            <a:endParaRPr lang="en-US" dirty="0"/>
          </a:p>
          <a:p>
            <a:r>
              <a:rPr lang="en-US" dirty="0"/>
              <a:t>Associative, K-way: a certain number of floors (stories), each with K apartments</a:t>
            </a:r>
          </a:p>
          <a:p>
            <a:endParaRPr lang="en-US" dirty="0"/>
          </a:p>
          <a:p>
            <a:r>
              <a:rPr lang="en-US" dirty="0"/>
              <a:t>Fully associative cache: apartment complex with ground level only (ranch)</a:t>
            </a:r>
          </a:p>
        </p:txBody>
      </p:sp>
      <p:sp>
        <p:nvSpPr>
          <p:cNvPr id="4" name="Slide Number Placeholder 3">
            <a:extLst>
              <a:ext uri="{FF2B5EF4-FFF2-40B4-BE49-F238E27FC236}">
                <a16:creationId xmlns:a16="http://schemas.microsoft.com/office/drawing/2014/main" id="{88D2794E-036C-4703-91DF-6B83D69820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Town House Motel – Once a guest, always a friend.">
            <a:extLst>
              <a:ext uri="{FF2B5EF4-FFF2-40B4-BE49-F238E27FC236}">
                <a16:creationId xmlns:a16="http://schemas.microsoft.com/office/drawing/2014/main" id="{D9D5F643-AB1E-4DAD-B021-66638843ABF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9100" b="24662"/>
          <a:stretch/>
        </p:blipFill>
        <p:spPr bwMode="auto">
          <a:xfrm>
            <a:off x="6689879" y="5235982"/>
            <a:ext cx="3601244" cy="13503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p Rated Schaumburg Hotel - Hilton Garden Inn Schaumburg">
            <a:extLst>
              <a:ext uri="{FF2B5EF4-FFF2-40B4-BE49-F238E27FC236}">
                <a16:creationId xmlns:a16="http://schemas.microsoft.com/office/drawing/2014/main" id="{3E059839-7CCE-41CD-84AA-613B5622E9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08" b="9787"/>
          <a:stretch/>
        </p:blipFill>
        <p:spPr bwMode="auto">
          <a:xfrm>
            <a:off x="6689878" y="3489211"/>
            <a:ext cx="3601245" cy="1478071"/>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21207E5D-6C08-48D2-BF63-B76C58612A18}"/>
              </a:ext>
            </a:extLst>
          </p:cNvPr>
          <p:cNvSpPr/>
          <p:nvPr/>
        </p:nvSpPr>
        <p:spPr>
          <a:xfrm>
            <a:off x="5803302" y="4087783"/>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Right 8">
            <a:extLst>
              <a:ext uri="{FF2B5EF4-FFF2-40B4-BE49-F238E27FC236}">
                <a16:creationId xmlns:a16="http://schemas.microsoft.com/office/drawing/2014/main" id="{A3F0BF1E-DC83-4851-A937-A3D3BAA9EDFA}"/>
              </a:ext>
            </a:extLst>
          </p:cNvPr>
          <p:cNvSpPr/>
          <p:nvPr/>
        </p:nvSpPr>
        <p:spPr>
          <a:xfrm>
            <a:off x="5803302" y="5474032"/>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Arrow: Right 5">
            <a:extLst>
              <a:ext uri="{FF2B5EF4-FFF2-40B4-BE49-F238E27FC236}">
                <a16:creationId xmlns:a16="http://schemas.microsoft.com/office/drawing/2014/main" id="{55D4D5B9-900A-C39D-1806-7CF680115226}"/>
              </a:ext>
            </a:extLst>
          </p:cNvPr>
          <p:cNvSpPr/>
          <p:nvPr/>
        </p:nvSpPr>
        <p:spPr>
          <a:xfrm>
            <a:off x="5803302" y="2290707"/>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4" descr="217 West 57 Street, New York, NY, 10019 photo #1 of 10">
            <a:extLst>
              <a:ext uri="{FF2B5EF4-FFF2-40B4-BE49-F238E27FC236}">
                <a16:creationId xmlns:a16="http://schemas.microsoft.com/office/drawing/2014/main" id="{0EE22BA4-29B0-677F-8E04-92183A576B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9878" y="1332167"/>
            <a:ext cx="3233116" cy="1818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734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C000"/>
                </a:solidFill>
              </a:rPr>
              <a:t>Placement</a:t>
            </a:r>
            <a:r>
              <a:rPr lang="en-US" dirty="0"/>
              <a:t> &amp; </a:t>
            </a:r>
            <a:r>
              <a:rPr lang="en-US" dirty="0">
                <a:solidFill>
                  <a:srgbClr val="FFC000"/>
                </a:solidFill>
              </a:rPr>
              <a:t>Replacement</a:t>
            </a:r>
            <a:r>
              <a:rPr lang="en-US" dirty="0"/>
              <a:t> Policies: further discussion</a:t>
            </a:r>
          </a:p>
        </p:txBody>
      </p:sp>
      <p:sp>
        <p:nvSpPr>
          <p:cNvPr id="3" name="Content Placeholder 2"/>
          <p:cNvSpPr>
            <a:spLocks noGrp="1"/>
          </p:cNvSpPr>
          <p:nvPr>
            <p:ph sz="half" idx="1"/>
          </p:nvPr>
        </p:nvSpPr>
        <p:spPr>
          <a:xfrm>
            <a:off x="380673" y="1006868"/>
            <a:ext cx="11557897" cy="5311518"/>
          </a:xfrm>
        </p:spPr>
        <p:txBody>
          <a:bodyPr>
            <a:normAutofit/>
          </a:bodyPr>
          <a:lstStyle/>
          <a:p>
            <a:endParaRPr lang="en-US" sz="2000" dirty="0"/>
          </a:p>
          <a:p>
            <a:r>
              <a:rPr lang="en-US" sz="2000" dirty="0"/>
              <a:t>Direct map (the tall skinny skyscraper)</a:t>
            </a:r>
            <a:endParaRPr lang="en-US" sz="1800" dirty="0"/>
          </a:p>
          <a:p>
            <a:pPr lvl="1"/>
            <a:r>
              <a:rPr lang="en-US" sz="1800" dirty="0"/>
              <a:t>Pros: very fast to find if in cache or not</a:t>
            </a:r>
          </a:p>
          <a:p>
            <a:pPr lvl="1"/>
            <a:r>
              <a:rPr lang="en-US" sz="1800" dirty="0"/>
              <a:t>Cons: sometimes, you’ll have to evict a cache line that sees a lot of use (no freedom at all in the placement policy)</a:t>
            </a:r>
          </a:p>
          <a:p>
            <a:endParaRPr lang="en-US" sz="2000" dirty="0"/>
          </a:p>
          <a:p>
            <a:r>
              <a:rPr lang="en-US" sz="2000" dirty="0"/>
              <a:t>K-way associative (Hilton Garden Inn)</a:t>
            </a:r>
            <a:endParaRPr lang="en-US" sz="1800" dirty="0"/>
          </a:p>
          <a:p>
            <a:pPr lvl="1"/>
            <a:r>
              <a:rPr lang="en-US" sz="1800" dirty="0"/>
              <a:t>Decent compromise:</a:t>
            </a:r>
          </a:p>
          <a:p>
            <a:pPr lvl="2"/>
            <a:r>
              <a:rPr lang="en-US" sz="1600" dirty="0"/>
              <a:t>You don’t have to search too many “apartments” at a floor level for a matching tag</a:t>
            </a:r>
          </a:p>
          <a:p>
            <a:pPr lvl="2"/>
            <a:r>
              <a:rPr lang="en-US" sz="1600" dirty="0"/>
              <a:t>It yields a reasonably decent replacement policy – you have K options to choose from</a:t>
            </a:r>
          </a:p>
          <a:p>
            <a:endParaRPr lang="en-US" sz="2000" b="1" dirty="0"/>
          </a:p>
          <a:p>
            <a:r>
              <a:rPr lang="en-US" sz="2000" dirty="0"/>
              <a:t>Fully associative (the ranch)</a:t>
            </a:r>
            <a:endParaRPr lang="en-US" sz="1800" dirty="0"/>
          </a:p>
          <a:p>
            <a:pPr lvl="1"/>
            <a:r>
              <a:rPr lang="en-US" sz="1800" dirty="0"/>
              <a:t>Pros: you have full control which old cache line you want to kick out (lots of freedom for </a:t>
            </a:r>
            <a:r>
              <a:rPr lang="en-US" sz="1800" dirty="0">
                <a:solidFill>
                  <a:srgbClr val="0070C0"/>
                </a:solidFill>
              </a:rPr>
              <a:t>replacement policy</a:t>
            </a:r>
            <a:r>
              <a:rPr lang="en-US" sz="1800" dirty="0"/>
              <a:t>)</a:t>
            </a:r>
          </a:p>
          <a:p>
            <a:pPr lvl="1"/>
            <a:r>
              <a:rPr lang="en-US" sz="1800" dirty="0"/>
              <a:t>Cons: </a:t>
            </a:r>
          </a:p>
          <a:p>
            <a:pPr lvl="2"/>
            <a:r>
              <a:rPr lang="en-US" sz="1500" dirty="0"/>
              <a:t>Higher overhead to find what you’re looking for (data can be anywhere in cache)</a:t>
            </a:r>
          </a:p>
          <a:p>
            <a:pPr lvl="2"/>
            <a:r>
              <a:rPr lang="en-US" sz="1500" dirty="0"/>
              <a:t>Higher overhead to decide whom to evict (the “victim”) – in case you don’t have a hit</a:t>
            </a:r>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9964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BEST rule: The “folks in an apartment building” metaphor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a:p>
              <a:p>
                <a:r>
                  <a:rPr lang="en-US" dirty="0"/>
                  <a:t>The total number </a:t>
                </a:r>
                <a:r>
                  <a:rPr lang="en-US" dirty="0">
                    <a:solidFill>
                      <a:srgbClr val="C00000"/>
                    </a:solidFill>
                    <a:latin typeface="Cambria Math" panose="02040503050406030204" pitchFamily="18" charset="0"/>
                  </a:rPr>
                  <a:t>T</a:t>
                </a:r>
                <a:r>
                  <a:rPr lang="en-US" dirty="0"/>
                  <a:t> of folks in the building depends on</a:t>
                </a:r>
              </a:p>
              <a:p>
                <a:pPr lvl="1"/>
                <a:r>
                  <a:rPr lang="en-US" dirty="0"/>
                  <a:t>How many stories/floors in the building (S) -- The number of “Sets” that make up the cache</a:t>
                </a:r>
              </a:p>
              <a:p>
                <a:pPr lvl="1"/>
                <a:endParaRPr lang="en-US" dirty="0"/>
              </a:p>
              <a:p>
                <a:pPr lvl="1"/>
                <a:r>
                  <a:rPr lang="en-US" dirty="0"/>
                  <a:t>How many apartment per floor level (E) -- The number of cache lines in a set, typically E = 2^n</a:t>
                </a:r>
              </a:p>
              <a:p>
                <a:pPr lvl="1"/>
                <a:endParaRPr lang="en-US" dirty="0"/>
              </a:p>
              <a:p>
                <a:pPr lvl="1"/>
                <a:r>
                  <a:rPr lang="en-US" dirty="0"/>
                  <a:t>How many folks in an apartment (B) -- Number of bytes in a cache line, typically B = 64</a:t>
                </a:r>
              </a:p>
              <a:p>
                <a:pPr lvl="1"/>
                <a:endParaRPr lang="en-US" dirty="0"/>
              </a:p>
              <a:p>
                <a:endParaRPr lang="en-US" dirty="0"/>
              </a:p>
              <a:p>
                <a:r>
                  <a:rPr lang="en-US" dirty="0"/>
                  <a:t>Total number of folks in the building: </a:t>
                </a:r>
                <a14:m>
                  <m:oMath xmlns:m="http://schemas.openxmlformats.org/officeDocument/2006/math">
                    <m:r>
                      <m:rPr>
                        <m:sty m:val="p"/>
                      </m:rPr>
                      <a:rPr lang="en-US">
                        <a:solidFill>
                          <a:srgbClr val="C00000"/>
                        </a:solidFill>
                        <a:latin typeface="Cambria Math" panose="02040503050406030204" pitchFamily="18" charset="0"/>
                      </a:rPr>
                      <m:t>B</m:t>
                    </m:r>
                    <m:r>
                      <a:rPr lang="en-US">
                        <a:latin typeface="Cambria Math" panose="02040503050406030204" pitchFamily="18" charset="0"/>
                      </a:rPr>
                      <m:t>×</m:t>
                    </m:r>
                    <m:r>
                      <m:rPr>
                        <m:sty m:val="p"/>
                      </m:rPr>
                      <a:rPr lang="en-US">
                        <a:solidFill>
                          <a:srgbClr val="C00000"/>
                        </a:solidFill>
                        <a:latin typeface="Cambria Math" panose="02040503050406030204" pitchFamily="18" charset="0"/>
                      </a:rPr>
                      <m:t>E</m:t>
                    </m:r>
                    <m:r>
                      <a:rPr lang="en-US">
                        <a:latin typeface="Cambria Math" panose="02040503050406030204" pitchFamily="18" charset="0"/>
                      </a:rPr>
                      <m:t>×</m:t>
                    </m:r>
                    <m:r>
                      <m:rPr>
                        <m:sty m:val="p"/>
                      </m:rPr>
                      <a:rPr lang="en-US">
                        <a:solidFill>
                          <a:srgbClr val="C00000"/>
                        </a:solidFill>
                        <a:latin typeface="Cambria Math" panose="02040503050406030204" pitchFamily="18" charset="0"/>
                      </a:rPr>
                      <m:t>S</m:t>
                    </m:r>
                    <m:r>
                      <a:rPr lang="en-US">
                        <a:latin typeface="Cambria Math" panose="02040503050406030204" pitchFamily="18" charset="0"/>
                      </a:rPr>
                      <m:t>=</m:t>
                    </m:r>
                    <m:r>
                      <m:rPr>
                        <m:sty m:val="p"/>
                      </m:rPr>
                      <a:rPr lang="en-US">
                        <a:solidFill>
                          <a:srgbClr val="C00000"/>
                        </a:solidFill>
                        <a:latin typeface="Cambria Math" panose="02040503050406030204" pitchFamily="18" charset="0"/>
                      </a:rPr>
                      <m:t>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01880C0B-EA78-A800-7E60-7B13D3EF9361}"/>
              </a:ext>
            </a:extLst>
          </p:cNvPr>
          <p:cNvGrpSpPr/>
          <p:nvPr/>
        </p:nvGrpSpPr>
        <p:grpSpPr>
          <a:xfrm>
            <a:off x="7558991" y="4138462"/>
            <a:ext cx="3004477" cy="1647250"/>
            <a:chOff x="4069337" y="4433787"/>
            <a:chExt cx="3004477" cy="1647250"/>
          </a:xfrm>
        </p:grpSpPr>
        <p:sp>
          <p:nvSpPr>
            <p:cNvPr id="6" name="Rectangle 5">
              <a:extLst>
                <a:ext uri="{FF2B5EF4-FFF2-40B4-BE49-F238E27FC236}">
                  <a16:creationId xmlns:a16="http://schemas.microsoft.com/office/drawing/2014/main" id="{D477A4C7-81C4-87DE-4989-3FCEE4E179B7}"/>
                </a:ext>
              </a:extLst>
            </p:cNvPr>
            <p:cNvSpPr/>
            <p:nvPr/>
          </p:nvSpPr>
          <p:spPr bwMode="auto">
            <a:xfrm>
              <a:off x="4199976" y="4923589"/>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t bits</a:t>
              </a:r>
            </a:p>
          </p:txBody>
        </p:sp>
        <p:sp>
          <p:nvSpPr>
            <p:cNvPr id="7" name="Rectangle 6">
              <a:extLst>
                <a:ext uri="{FF2B5EF4-FFF2-40B4-BE49-F238E27FC236}">
                  <a16:creationId xmlns:a16="http://schemas.microsoft.com/office/drawing/2014/main" id="{2E0FC23F-1B64-1487-2A0B-4EE9448F0310}"/>
                </a:ext>
              </a:extLst>
            </p:cNvPr>
            <p:cNvSpPr/>
            <p:nvPr/>
          </p:nvSpPr>
          <p:spPr bwMode="auto">
            <a:xfrm>
              <a:off x="5190576" y="4923589"/>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s bits</a:t>
              </a:r>
            </a:p>
          </p:txBody>
        </p:sp>
        <p:sp>
          <p:nvSpPr>
            <p:cNvPr id="8" name="Rectangle 7">
              <a:extLst>
                <a:ext uri="{FF2B5EF4-FFF2-40B4-BE49-F238E27FC236}">
                  <a16:creationId xmlns:a16="http://schemas.microsoft.com/office/drawing/2014/main" id="{0D5ECF21-DA08-FE46-CCBD-22CF0F9CEE0E}"/>
                </a:ext>
              </a:extLst>
            </p:cNvPr>
            <p:cNvSpPr/>
            <p:nvPr/>
          </p:nvSpPr>
          <p:spPr bwMode="auto">
            <a:xfrm>
              <a:off x="5952576" y="4923589"/>
              <a:ext cx="6858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itchFamily="34" charset="0"/>
                  <a:ea typeface="+mn-ea"/>
                  <a:cs typeface="+mn-cs"/>
                </a:rPr>
                <a:t>b bits</a:t>
              </a:r>
            </a:p>
          </p:txBody>
        </p:sp>
        <p:sp>
          <p:nvSpPr>
            <p:cNvPr id="9" name="TextBox 8">
              <a:extLst>
                <a:ext uri="{FF2B5EF4-FFF2-40B4-BE49-F238E27FC236}">
                  <a16:creationId xmlns:a16="http://schemas.microsoft.com/office/drawing/2014/main" id="{0BAD2908-F31A-CA0E-C035-C48FCABA14E3}"/>
                </a:ext>
              </a:extLst>
            </p:cNvPr>
            <p:cNvSpPr txBox="1"/>
            <p:nvPr/>
          </p:nvSpPr>
          <p:spPr>
            <a:xfrm>
              <a:off x="4069337" y="4433787"/>
              <a:ext cx="300447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D7D31">
                      <a:lumMod val="75000"/>
                    </a:srgbClr>
                  </a:solidFill>
                  <a:effectLst/>
                  <a:uLnTx/>
                  <a:uFillTx/>
                  <a:latin typeface="Calibri" pitchFamily="34" charset="0"/>
                  <a:ea typeface="+mn-ea"/>
                  <a:cs typeface="+mn-cs"/>
                </a:rPr>
                <a:t>Memory address (either 32 or 64 bits)</a:t>
              </a:r>
            </a:p>
          </p:txBody>
        </p:sp>
        <p:sp>
          <p:nvSpPr>
            <p:cNvPr id="10" name="AutoShape 16">
              <a:extLst>
                <a:ext uri="{FF2B5EF4-FFF2-40B4-BE49-F238E27FC236}">
                  <a16:creationId xmlns:a16="http://schemas.microsoft.com/office/drawing/2014/main" id="{02BA2282-DE74-4BF5-5925-8D5746A28FFC}"/>
                </a:ext>
              </a:extLst>
            </p:cNvPr>
            <p:cNvSpPr>
              <a:spLocks/>
            </p:cNvSpPr>
            <p:nvPr/>
          </p:nvSpPr>
          <p:spPr bwMode="auto">
            <a:xfrm rot="16200000" flipV="1">
              <a:off x="4580976" y="4892455"/>
              <a:ext cx="228600" cy="990598"/>
            </a:xfrm>
            <a:prstGeom prst="leftBrace">
              <a:avLst>
                <a:gd name="adj1" fmla="val 75000"/>
                <a:gd name="adj2" fmla="val 50000"/>
              </a:avLst>
            </a:prstGeom>
            <a:noFill/>
            <a:ln w="1905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 name="AutoShape 16">
              <a:extLst>
                <a:ext uri="{FF2B5EF4-FFF2-40B4-BE49-F238E27FC236}">
                  <a16:creationId xmlns:a16="http://schemas.microsoft.com/office/drawing/2014/main" id="{B4D70287-F388-582B-BFC8-4BEC1393E28A}"/>
                </a:ext>
              </a:extLst>
            </p:cNvPr>
            <p:cNvSpPr>
              <a:spLocks/>
            </p:cNvSpPr>
            <p:nvPr/>
          </p:nvSpPr>
          <p:spPr bwMode="auto">
            <a:xfrm rot="16200000" flipV="1">
              <a:off x="5457277" y="5003939"/>
              <a:ext cx="228600" cy="761998"/>
            </a:xfrm>
            <a:prstGeom prst="leftBrace">
              <a:avLst>
                <a:gd name="adj1" fmla="val 75000"/>
                <a:gd name="adj2" fmla="val 50000"/>
              </a:avLst>
            </a:prstGeom>
            <a:noFill/>
            <a:ln w="1905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2" name="AutoShape 16">
              <a:extLst>
                <a:ext uri="{FF2B5EF4-FFF2-40B4-BE49-F238E27FC236}">
                  <a16:creationId xmlns:a16="http://schemas.microsoft.com/office/drawing/2014/main" id="{01C30E5A-427D-E189-B30A-162051EC9411}"/>
                </a:ext>
              </a:extLst>
            </p:cNvPr>
            <p:cNvSpPr>
              <a:spLocks/>
            </p:cNvSpPr>
            <p:nvPr/>
          </p:nvSpPr>
          <p:spPr bwMode="auto">
            <a:xfrm rot="16200000" flipV="1">
              <a:off x="6143076" y="5080138"/>
              <a:ext cx="228600" cy="609600"/>
            </a:xfrm>
            <a:prstGeom prst="leftBrace">
              <a:avLst>
                <a:gd name="adj1" fmla="val 75000"/>
                <a:gd name="adj2" fmla="val 50000"/>
              </a:avLst>
            </a:prstGeom>
            <a:noFill/>
            <a:ln w="1905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3" name="TextBox 12">
              <a:extLst>
                <a:ext uri="{FF2B5EF4-FFF2-40B4-BE49-F238E27FC236}">
                  <a16:creationId xmlns:a16="http://schemas.microsoft.com/office/drawing/2014/main" id="{442D58E3-F4C2-0281-38A6-2890517DB8A1}"/>
                </a:ext>
              </a:extLst>
            </p:cNvPr>
            <p:cNvSpPr txBox="1"/>
            <p:nvPr/>
          </p:nvSpPr>
          <p:spPr>
            <a:xfrm>
              <a:off x="4457271" y="5435915"/>
              <a:ext cx="4853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tag</a:t>
              </a:r>
            </a:p>
          </p:txBody>
        </p:sp>
        <p:sp>
          <p:nvSpPr>
            <p:cNvPr id="14" name="TextBox 13">
              <a:extLst>
                <a:ext uri="{FF2B5EF4-FFF2-40B4-BE49-F238E27FC236}">
                  <a16:creationId xmlns:a16="http://schemas.microsoft.com/office/drawing/2014/main" id="{C37CAF4A-102B-D9DE-522C-B54397067077}"/>
                </a:ext>
              </a:extLst>
            </p:cNvPr>
            <p:cNvSpPr txBox="1"/>
            <p:nvPr/>
          </p:nvSpPr>
          <p:spPr>
            <a:xfrm>
              <a:off x="5222771" y="5434706"/>
              <a:ext cx="70525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set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index</a:t>
              </a:r>
            </a:p>
          </p:txBody>
        </p:sp>
        <p:sp>
          <p:nvSpPr>
            <p:cNvPr id="15" name="TextBox 14">
              <a:extLst>
                <a:ext uri="{FF2B5EF4-FFF2-40B4-BE49-F238E27FC236}">
                  <a16:creationId xmlns:a16="http://schemas.microsoft.com/office/drawing/2014/main" id="{ABE58D63-F7FC-BBE7-A7AF-0EE382852B1B}"/>
                </a:ext>
              </a:extLst>
            </p:cNvPr>
            <p:cNvSpPr txBox="1"/>
            <p:nvPr/>
          </p:nvSpPr>
          <p:spPr>
            <a:xfrm>
              <a:off x="5895693" y="5434706"/>
              <a:ext cx="73866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offset</a:t>
              </a:r>
            </a:p>
          </p:txBody>
        </p:sp>
        <p:sp>
          <p:nvSpPr>
            <p:cNvPr id="16" name="AutoShape 16">
              <a:extLst>
                <a:ext uri="{FF2B5EF4-FFF2-40B4-BE49-F238E27FC236}">
                  <a16:creationId xmlns:a16="http://schemas.microsoft.com/office/drawing/2014/main" id="{7FB19AF2-3FA2-921A-5F56-F8FAE9CA0BEC}"/>
                </a:ext>
              </a:extLst>
            </p:cNvPr>
            <p:cNvSpPr>
              <a:spLocks/>
            </p:cNvSpPr>
            <p:nvPr/>
          </p:nvSpPr>
          <p:spPr bwMode="auto">
            <a:xfrm rot="5400000">
              <a:off x="5355029" y="3586510"/>
              <a:ext cx="124274" cy="2434381"/>
            </a:xfrm>
            <a:prstGeom prst="leftBrace">
              <a:avLst>
                <a:gd name="adj1" fmla="val 75000"/>
                <a:gd name="adj2" fmla="val 82960"/>
              </a:avLst>
            </a:prstGeom>
            <a:noFill/>
            <a:ln w="19050">
              <a:solidFill>
                <a:srgbClr val="C55A1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grpSp>
        <p:nvGrpSpPr>
          <p:cNvPr id="17" name="Group 16">
            <a:extLst>
              <a:ext uri="{FF2B5EF4-FFF2-40B4-BE49-F238E27FC236}">
                <a16:creationId xmlns:a16="http://schemas.microsoft.com/office/drawing/2014/main" id="{DDFAC545-EC68-6A1A-04BF-A0831CF144AD}"/>
              </a:ext>
            </a:extLst>
          </p:cNvPr>
          <p:cNvGrpSpPr/>
          <p:nvPr/>
        </p:nvGrpSpPr>
        <p:grpSpPr>
          <a:xfrm>
            <a:off x="9308656" y="5620554"/>
            <a:ext cx="2736000" cy="685128"/>
            <a:chOff x="6199200" y="6156000"/>
            <a:chExt cx="2736000" cy="685128"/>
          </a:xfrm>
        </p:grpSpPr>
        <p:sp>
          <p:nvSpPr>
            <p:cNvPr id="18" name="TextBox 17">
              <a:extLst>
                <a:ext uri="{FF2B5EF4-FFF2-40B4-BE49-F238E27FC236}">
                  <a16:creationId xmlns:a16="http://schemas.microsoft.com/office/drawing/2014/main" id="{F8A504B5-4D50-F8F4-B71F-BEA8B306FA90}"/>
                </a:ext>
              </a:extLst>
            </p:cNvPr>
            <p:cNvSpPr txBox="1"/>
            <p:nvPr/>
          </p:nvSpPr>
          <p:spPr>
            <a:xfrm>
              <a:off x="6861600" y="6379463"/>
              <a:ext cx="2073600" cy="461665"/>
            </a:xfrm>
            <a:prstGeom prst="rect">
              <a:avLst/>
            </a:prstGeom>
            <a:solidFill>
              <a:schemeClr val="bg1">
                <a:lumMod val="95000"/>
              </a:schemeClr>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NOTE: Think of the “set index” as which floor in the building</a:t>
              </a:r>
            </a:p>
          </p:txBody>
        </p:sp>
        <p:cxnSp>
          <p:nvCxnSpPr>
            <p:cNvPr id="19" name="Straight Arrow Connector 18">
              <a:extLst>
                <a:ext uri="{FF2B5EF4-FFF2-40B4-BE49-F238E27FC236}">
                  <a16:creationId xmlns:a16="http://schemas.microsoft.com/office/drawing/2014/main" id="{7C25C273-2019-E640-06E0-516F90328E86}"/>
                </a:ext>
              </a:extLst>
            </p:cNvPr>
            <p:cNvCxnSpPr>
              <a:cxnSpLocks/>
            </p:cNvCxnSpPr>
            <p:nvPr/>
          </p:nvCxnSpPr>
          <p:spPr>
            <a:xfrm flipH="1" flipV="1">
              <a:off x="6199200" y="6156000"/>
              <a:ext cx="662400" cy="436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6680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a:t>
            </a:r>
            <a:r>
              <a:rPr lang="en-US" b="1" dirty="0">
                <a:solidFill>
                  <a:srgbClr val="FFC000"/>
                </a:solidFill>
              </a:rPr>
              <a:t>Cache</a:t>
            </a:r>
            <a:r>
              <a:rPr lang="en-US" dirty="0"/>
              <a:t> Organization (B, E, S)</a:t>
            </a:r>
          </a:p>
        </p:txBody>
      </p:sp>
      <p:sp>
        <p:nvSpPr>
          <p:cNvPr id="8" name="AutoShape 16"/>
          <p:cNvSpPr>
            <a:spLocks/>
          </p:cNvSpPr>
          <p:nvPr/>
        </p:nvSpPr>
        <p:spPr bwMode="auto">
          <a:xfrm rot="5400000">
            <a:off x="5213385" y="-717926"/>
            <a:ext cx="228600" cy="4648201"/>
          </a:xfrm>
          <a:prstGeom prst="leftBrace">
            <a:avLst>
              <a:gd name="adj1" fmla="val 75000"/>
              <a:gd name="adj2" fmla="val 50000"/>
            </a:avLst>
          </a:prstGeom>
          <a:noFill/>
          <a:ln w="254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nvGrpSpPr>
          <p:cNvPr id="3" name="Group 79"/>
          <p:cNvGrpSpPr/>
          <p:nvPr/>
        </p:nvGrpSpPr>
        <p:grpSpPr>
          <a:xfrm>
            <a:off x="3003584" y="1856908"/>
            <a:ext cx="4648200" cy="492484"/>
            <a:chOff x="1637766" y="1995289"/>
            <a:chExt cx="4648200" cy="492484"/>
          </a:xfrm>
        </p:grpSpPr>
        <p:sp>
          <p:nvSpPr>
            <p:cNvPr id="34" name="Rectangle 3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Rectangle 3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6" name="Rectangle 3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38" name="Straight Connector 3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37" name="Rectangle 3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cxnSp>
        <p:nvCxnSpPr>
          <p:cNvPr id="45" name="Straight Connector 44"/>
          <p:cNvCxnSpPr/>
          <p:nvPr/>
        </p:nvCxnSpPr>
        <p:spPr bwMode="auto">
          <a:xfrm>
            <a:off x="3232184" y="3797192"/>
            <a:ext cx="4267200" cy="11116"/>
          </a:xfrm>
          <a:prstGeom prst="line">
            <a:avLst/>
          </a:prstGeom>
          <a:noFill/>
          <a:ln w="76200" cap="rnd" cmpd="sng" algn="ctr">
            <a:solidFill>
              <a:schemeClr val="tx1"/>
            </a:solidFill>
            <a:prstDash val="sysDot"/>
            <a:round/>
            <a:headEnd type="none" w="med" len="med"/>
            <a:tailEnd type="none" w="med" len="med"/>
          </a:ln>
          <a:effectLst/>
        </p:spPr>
      </p:cxnSp>
      <p:sp>
        <p:nvSpPr>
          <p:cNvPr id="54" name="AutoShape 16"/>
          <p:cNvSpPr>
            <a:spLocks/>
          </p:cNvSpPr>
          <p:nvPr/>
        </p:nvSpPr>
        <p:spPr bwMode="auto">
          <a:xfrm>
            <a:off x="2622584" y="1845645"/>
            <a:ext cx="228600" cy="2732865"/>
          </a:xfrm>
          <a:prstGeom prst="leftBrace">
            <a:avLst>
              <a:gd name="adj1" fmla="val 75000"/>
              <a:gd name="adj2" fmla="val 50000"/>
            </a:avLst>
          </a:prstGeom>
          <a:noFill/>
          <a:ln w="254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6" name="TextBox 55"/>
          <p:cNvSpPr txBox="1"/>
          <p:nvPr/>
        </p:nvSpPr>
        <p:spPr>
          <a:xfrm>
            <a:off x="4984785" y="1122543"/>
            <a:ext cx="1972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E = 2</a:t>
            </a:r>
            <a:r>
              <a:rPr kumimoji="0" lang="en-US" sz="1800" b="0" i="0" u="none" strike="noStrike" kern="1200" cap="none" spc="0" normalizeH="0" baseline="30000" noProof="0" dirty="0">
                <a:ln>
                  <a:noFill/>
                </a:ln>
                <a:solidFill>
                  <a:prstClr val="black"/>
                </a:solidFill>
                <a:effectLst/>
                <a:uLnTx/>
                <a:uFillTx/>
                <a:latin typeface="Calibri" pitchFamily="34" charset="0"/>
                <a:ea typeface="+mn-ea"/>
                <a:cs typeface="+mn-cs"/>
              </a:rPr>
              <a:t>e</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lines per set</a:t>
            </a:r>
          </a:p>
        </p:txBody>
      </p:sp>
      <p:sp>
        <p:nvSpPr>
          <p:cNvPr id="57" name="TextBox 56"/>
          <p:cNvSpPr txBox="1"/>
          <p:nvPr/>
        </p:nvSpPr>
        <p:spPr>
          <a:xfrm>
            <a:off x="1339057" y="3022314"/>
            <a:ext cx="11131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S = 2</a:t>
            </a:r>
            <a:r>
              <a:rPr kumimoji="0" lang="en-US" sz="1800" b="0" i="0" u="none" strike="noStrike" kern="1200" cap="none" spc="0" normalizeH="0" baseline="30000" noProof="0" dirty="0">
                <a:ln>
                  <a:noFill/>
                </a:ln>
                <a:solidFill>
                  <a:prstClr val="black"/>
                </a:solidFill>
                <a:effectLst/>
                <a:uLnTx/>
                <a:uFillTx/>
                <a:latin typeface="Calibri" pitchFamily="34" charset="0"/>
                <a:ea typeface="+mn-ea"/>
                <a:cs typeface="+mn-cs"/>
              </a:rPr>
              <a:t>s</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sets</a:t>
            </a:r>
          </a:p>
        </p:txBody>
      </p:sp>
      <p:cxnSp>
        <p:nvCxnSpPr>
          <p:cNvPr id="59" name="Straight Connector 58"/>
          <p:cNvCxnSpPr>
            <a:endCxn id="61" idx="1"/>
          </p:cNvCxnSpPr>
          <p:nvPr/>
        </p:nvCxnSpPr>
        <p:spPr bwMode="auto">
          <a:xfrm flipV="1">
            <a:off x="7651786" y="1848258"/>
            <a:ext cx="596798" cy="104168"/>
          </a:xfrm>
          <a:prstGeom prst="line">
            <a:avLst/>
          </a:prstGeom>
          <a:noFill/>
          <a:ln w="9525" cap="flat" cmpd="sng" algn="ctr">
            <a:solidFill>
              <a:schemeClr val="tx1"/>
            </a:solidFill>
            <a:prstDash val="solid"/>
            <a:round/>
            <a:headEnd type="triangle" w="med" len="med"/>
            <a:tailEnd type="none" w="med" len="med"/>
          </a:ln>
          <a:effectLst/>
        </p:spPr>
      </p:cxnSp>
      <p:sp>
        <p:nvSpPr>
          <p:cNvPr id="61" name="TextBox 60"/>
          <p:cNvSpPr txBox="1"/>
          <p:nvPr/>
        </p:nvSpPr>
        <p:spPr>
          <a:xfrm>
            <a:off x="8248584" y="1663592"/>
            <a:ext cx="1429174" cy="369332"/>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a “cache </a:t>
            </a:r>
            <a:r>
              <a:rPr kumimoji="0" lang="en-US" sz="1800" b="0" i="0" u="sng"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S</a:t>
            </a: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et”</a:t>
            </a:r>
          </a:p>
        </p:txBody>
      </p:sp>
      <p:cxnSp>
        <p:nvCxnSpPr>
          <p:cNvPr id="62" name="Straight Connector 61"/>
          <p:cNvCxnSpPr/>
          <p:nvPr/>
        </p:nvCxnSpPr>
        <p:spPr bwMode="auto">
          <a:xfrm>
            <a:off x="7526956" y="2170497"/>
            <a:ext cx="582028" cy="84447"/>
          </a:xfrm>
          <a:prstGeom prst="line">
            <a:avLst/>
          </a:prstGeom>
          <a:noFill/>
          <a:ln w="9525" cap="flat" cmpd="sng" algn="ctr">
            <a:solidFill>
              <a:schemeClr val="tx1"/>
            </a:solidFill>
            <a:prstDash val="solid"/>
            <a:round/>
            <a:headEnd type="triangle" w="med" len="med"/>
            <a:tailEnd type="none" w="med" len="med"/>
          </a:ln>
          <a:effectLst/>
        </p:spPr>
      </p:cxnSp>
      <p:sp>
        <p:nvSpPr>
          <p:cNvPr id="63" name="TextBox 62"/>
          <p:cNvSpPr txBox="1"/>
          <p:nvPr/>
        </p:nvSpPr>
        <p:spPr>
          <a:xfrm>
            <a:off x="8070350" y="2056260"/>
            <a:ext cx="394178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a “</a:t>
            </a:r>
            <a:r>
              <a:rPr kumimoji="0" lang="en-US" sz="1800" b="1"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cache </a:t>
            </a:r>
            <a:r>
              <a:rPr kumimoji="0" lang="en-US" sz="1800" b="1" i="0" u="sng"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E</a:t>
            </a:r>
            <a:r>
              <a:rPr kumimoji="0" lang="en-US" sz="1800" b="1"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lement</a:t>
            </a: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 </a:t>
            </a:r>
            <a:b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b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(it wraps inside a cache line; an element</a:t>
            </a:r>
            <a:b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b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belongs to a set)</a:t>
            </a:r>
          </a:p>
        </p:txBody>
      </p:sp>
      <p:grpSp>
        <p:nvGrpSpPr>
          <p:cNvPr id="4" name="Group 80"/>
          <p:cNvGrpSpPr/>
          <p:nvPr/>
        </p:nvGrpSpPr>
        <p:grpSpPr>
          <a:xfrm>
            <a:off x="3003584" y="2425592"/>
            <a:ext cx="4648200" cy="492484"/>
            <a:chOff x="1637766" y="1995289"/>
            <a:chExt cx="4648200" cy="492484"/>
          </a:xfrm>
        </p:grpSpPr>
        <p:sp>
          <p:nvSpPr>
            <p:cNvPr id="82" name="Rectangle 81"/>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3" name="Rectangle 82"/>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4" name="Rectangle 83"/>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86" name="Straight Connector 85"/>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85" name="Rectangle 84"/>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grpSp>
        <p:nvGrpSpPr>
          <p:cNvPr id="5" name="Group 86"/>
          <p:cNvGrpSpPr/>
          <p:nvPr/>
        </p:nvGrpSpPr>
        <p:grpSpPr>
          <a:xfrm>
            <a:off x="3003584" y="2999908"/>
            <a:ext cx="4648200" cy="492484"/>
            <a:chOff x="1637766" y="1995289"/>
            <a:chExt cx="4648200" cy="492484"/>
          </a:xfrm>
        </p:grpSpPr>
        <p:sp>
          <p:nvSpPr>
            <p:cNvPr id="88" name="Rectangle 87"/>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9" name="Rectangle 88"/>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0" name="Rectangle 89"/>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92" name="Straight Connector 91"/>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91" name="Rectangle 90"/>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grpSp>
        <p:nvGrpSpPr>
          <p:cNvPr id="6" name="Group 92"/>
          <p:cNvGrpSpPr/>
          <p:nvPr/>
        </p:nvGrpSpPr>
        <p:grpSpPr>
          <a:xfrm>
            <a:off x="3003584" y="4066708"/>
            <a:ext cx="4648200" cy="492484"/>
            <a:chOff x="1637766" y="1995289"/>
            <a:chExt cx="4648200" cy="492484"/>
          </a:xfrm>
        </p:grpSpPr>
        <p:sp>
          <p:nvSpPr>
            <p:cNvPr id="94" name="Rectangle 9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5" name="Rectangle 9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6" name="Rectangle 9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98" name="Straight Connector 9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97" name="Rectangle 9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99" name="Trapezoid 98"/>
          <p:cNvSpPr/>
          <p:nvPr/>
        </p:nvSpPr>
        <p:spPr bwMode="auto">
          <a:xfrm>
            <a:off x="3245409" y="4487473"/>
            <a:ext cx="3523449" cy="865914"/>
          </a:xfrm>
          <a:prstGeom prst="trapezoid">
            <a:avLst>
              <a:gd name="adj" fmla="val 135061"/>
            </a:avLst>
          </a:prstGeom>
          <a:solidFill>
            <a:schemeClr val="bg2">
              <a:lumMod val="20000"/>
              <a:lumOff val="80000"/>
            </a:schemeClr>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4" name="Rectangle 63"/>
          <p:cNvSpPr/>
          <p:nvPr/>
        </p:nvSpPr>
        <p:spPr bwMode="auto">
          <a:xfrm>
            <a:off x="3245409" y="5353387"/>
            <a:ext cx="3523449"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5" name="Rectangle 64"/>
          <p:cNvSpPr/>
          <p:nvPr/>
        </p:nvSpPr>
        <p:spPr bwMode="auto">
          <a:xfrm>
            <a:off x="4743653"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6" name="Rectangle 65"/>
          <p:cNvSpPr/>
          <p:nvPr/>
        </p:nvSpPr>
        <p:spPr bwMode="auto">
          <a:xfrm>
            <a:off x="5016258"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67" name="Rectangle 66"/>
          <p:cNvSpPr/>
          <p:nvPr/>
        </p:nvSpPr>
        <p:spPr bwMode="auto">
          <a:xfrm>
            <a:off x="5277053"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68" name="Rectangle 67"/>
          <p:cNvSpPr/>
          <p:nvPr/>
        </p:nvSpPr>
        <p:spPr bwMode="auto">
          <a:xfrm>
            <a:off x="6191452" y="5467687"/>
            <a:ext cx="4572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rmAutofit fontScale="92500" lnSpcReduction="10000"/>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B-1</a:t>
            </a:r>
          </a:p>
        </p:txBody>
      </p:sp>
      <p:sp>
        <p:nvSpPr>
          <p:cNvPr id="69" name="Rectangle 68"/>
          <p:cNvSpPr/>
          <p:nvPr/>
        </p:nvSpPr>
        <p:spPr bwMode="auto">
          <a:xfrm>
            <a:off x="5549658" y="5467687"/>
            <a:ext cx="6417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70" name="Straight Connector 69"/>
          <p:cNvCxnSpPr/>
          <p:nvPr/>
        </p:nvCxnSpPr>
        <p:spPr bwMode="auto">
          <a:xfrm>
            <a:off x="5683808" y="5619293"/>
            <a:ext cx="457200" cy="1588"/>
          </a:xfrm>
          <a:prstGeom prst="line">
            <a:avLst/>
          </a:prstGeom>
          <a:noFill/>
          <a:ln w="38100" cap="rnd" cmpd="sng" algn="ctr">
            <a:solidFill>
              <a:schemeClr val="tx1"/>
            </a:solidFill>
            <a:prstDash val="sysDot"/>
            <a:round/>
            <a:headEnd type="none" w="med" len="med"/>
            <a:tailEnd type="none" w="med" len="med"/>
          </a:ln>
          <a:effectLst/>
        </p:spPr>
      </p:cxnSp>
      <p:sp>
        <p:nvSpPr>
          <p:cNvPr id="72" name="Rectangle 71"/>
          <p:cNvSpPr/>
          <p:nvPr/>
        </p:nvSpPr>
        <p:spPr bwMode="auto">
          <a:xfrm>
            <a:off x="3841063" y="5467687"/>
            <a:ext cx="7179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tag</a:t>
            </a:r>
          </a:p>
        </p:txBody>
      </p:sp>
      <p:sp>
        <p:nvSpPr>
          <p:cNvPr id="73" name="Rectangle 72"/>
          <p:cNvSpPr/>
          <p:nvPr/>
        </p:nvSpPr>
        <p:spPr bwMode="auto">
          <a:xfrm>
            <a:off x="3372053" y="5480031"/>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v</a:t>
            </a:r>
          </a:p>
        </p:txBody>
      </p:sp>
      <p:sp>
        <p:nvSpPr>
          <p:cNvPr id="77" name="AutoShape 16"/>
          <p:cNvSpPr>
            <a:spLocks/>
          </p:cNvSpPr>
          <p:nvPr/>
        </p:nvSpPr>
        <p:spPr bwMode="auto">
          <a:xfrm rot="16200000" flipV="1">
            <a:off x="5594729" y="5005490"/>
            <a:ext cx="228600" cy="1905000"/>
          </a:xfrm>
          <a:prstGeom prst="leftBrace">
            <a:avLst>
              <a:gd name="adj1" fmla="val 136972"/>
              <a:gd name="adj2" fmla="val 50000"/>
            </a:avLst>
          </a:prstGeom>
          <a:noFill/>
          <a:ln w="25400">
            <a:solidFill>
              <a:schemeClr val="accent4">
                <a:lumMod val="75000"/>
              </a:schemeClr>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8" name="TextBox 77"/>
          <p:cNvSpPr txBox="1"/>
          <p:nvPr/>
        </p:nvSpPr>
        <p:spPr>
          <a:xfrm>
            <a:off x="5110643" y="6152811"/>
            <a:ext cx="4647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B = 2</a:t>
            </a:r>
            <a:r>
              <a:rPr kumimoji="0" lang="en-US" sz="1800" b="0" i="0" u="none" strike="noStrike" kern="1200" cap="none" spc="0" normalizeH="0" baseline="30000" noProof="0" dirty="0">
                <a:ln>
                  <a:noFill/>
                </a:ln>
                <a:solidFill>
                  <a:prstClr val="black"/>
                </a:solidFill>
                <a:effectLst/>
                <a:uLnTx/>
                <a:uFillTx/>
                <a:latin typeface="Calibri" pitchFamily="34" charset="0"/>
                <a:ea typeface="+mn-ea"/>
                <a:cs typeface="+mn-cs"/>
              </a:rPr>
              <a:t>b</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bytes of data per cache block (cache </a:t>
            </a:r>
            <a:r>
              <a:rPr kumimoji="0" lang="en-US" sz="1800" b="1" i="0" u="none" strike="noStrike" kern="1200" cap="none" spc="0" normalizeH="0" baseline="0" noProof="0" dirty="0">
                <a:ln>
                  <a:noFill/>
                </a:ln>
                <a:solidFill>
                  <a:prstClr val="black"/>
                </a:solidFill>
                <a:effectLst/>
                <a:uLnTx/>
                <a:uFillTx/>
                <a:latin typeface="Calibri" pitchFamily="34" charset="0"/>
                <a:ea typeface="+mn-ea"/>
                <a:cs typeface="+mn-cs"/>
              </a:rPr>
              <a:t>line</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100" name="TextBox 99"/>
          <p:cNvSpPr txBox="1"/>
          <p:nvPr/>
        </p:nvSpPr>
        <p:spPr>
          <a:xfrm>
            <a:off x="7194585" y="4890513"/>
            <a:ext cx="219560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itchFamily="34" charset="0"/>
                <a:ea typeface="+mn-ea"/>
                <a:cs typeface="+mn-cs"/>
              </a:rPr>
              <a:t>Cache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itchFamily="34" charset="0"/>
                <a:ea typeface="+mn-ea"/>
                <a:cs typeface="+mn-cs"/>
              </a:rPr>
              <a:t>B x E x S=T data bytes</a:t>
            </a:r>
          </a:p>
        </p:txBody>
      </p:sp>
      <p:sp>
        <p:nvSpPr>
          <p:cNvPr id="53" name="TextBox 52"/>
          <p:cNvSpPr txBox="1"/>
          <p:nvPr/>
        </p:nvSpPr>
        <p:spPr>
          <a:xfrm>
            <a:off x="3041872" y="6114177"/>
            <a:ext cx="9523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valid bit</a:t>
            </a:r>
          </a:p>
        </p:txBody>
      </p:sp>
      <p:cxnSp>
        <p:nvCxnSpPr>
          <p:cNvPr id="55" name="Straight Connector 54"/>
          <p:cNvCxnSpPr/>
          <p:nvPr/>
        </p:nvCxnSpPr>
        <p:spPr bwMode="auto">
          <a:xfrm rot="5400000" flipH="1" flipV="1">
            <a:off x="3355161" y="5973327"/>
            <a:ext cx="304800" cy="1588"/>
          </a:xfrm>
          <a:prstGeom prst="line">
            <a:avLst/>
          </a:prstGeom>
          <a:noFill/>
          <a:ln w="25400" cap="flat" cmpd="sng" algn="ctr">
            <a:solidFill>
              <a:schemeClr val="accent4">
                <a:lumMod val="75000"/>
              </a:schemeClr>
            </a:solidFill>
            <a:prstDash val="solid"/>
            <a:round/>
            <a:headEnd type="none" w="med" len="med"/>
            <a:tailEnd type="arrow" w="med" len="med"/>
          </a:ln>
          <a:effectLst/>
        </p:spPr>
      </p:cxnSp>
      <p:sp>
        <p:nvSpPr>
          <p:cNvPr id="51" name="Rectangle 50"/>
          <p:cNvSpPr/>
          <p:nvPr/>
        </p:nvSpPr>
        <p:spPr>
          <a:xfrm>
            <a:off x="0" y="6644206"/>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8" name="TextBox 57"/>
          <p:cNvSpPr txBox="1"/>
          <p:nvPr/>
        </p:nvSpPr>
        <p:spPr>
          <a:xfrm>
            <a:off x="60857" y="5563621"/>
            <a:ext cx="2455993" cy="64633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How a “cache </a:t>
            </a:r>
            <a:r>
              <a:rPr kumimoji="0" lang="en-US" sz="1800" b="0" i="0" u="sng"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E</a:t>
            </a: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lement” </a:t>
            </a:r>
            <a:b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b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is organized</a:t>
            </a:r>
          </a:p>
        </p:txBody>
      </p:sp>
      <p:cxnSp>
        <p:nvCxnSpPr>
          <p:cNvPr id="60" name="Straight Connector 59"/>
          <p:cNvCxnSpPr/>
          <p:nvPr/>
        </p:nvCxnSpPr>
        <p:spPr bwMode="auto">
          <a:xfrm flipV="1">
            <a:off x="2420051" y="5730893"/>
            <a:ext cx="767407" cy="41594"/>
          </a:xfrm>
          <a:prstGeom prst="line">
            <a:avLst/>
          </a:prstGeom>
          <a:noFill/>
          <a:ln w="25400" cap="flat" cmpd="sng" algn="ctr">
            <a:solidFill>
              <a:schemeClr val="accent4">
                <a:lumMod val="75000"/>
              </a:schemeClr>
            </a:solidFill>
            <a:prstDash val="solid"/>
            <a:round/>
            <a:headEnd type="none" w="med" len="med"/>
            <a:tailEnd type="arrow" w="med" len="med"/>
          </a:ln>
          <a:effectLst/>
        </p:spPr>
      </p:cxnSp>
    </p:spTree>
    <p:extLst>
      <p:ext uri="{BB962C8B-B14F-4D97-AF65-F5344CB8AC3E}">
        <p14:creationId xmlns:p14="http://schemas.microsoft.com/office/powerpoint/2010/main" val="2466212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We’ve done memory reads. What about writes?</a:t>
            </a:r>
          </a:p>
        </p:txBody>
      </p:sp>
      <p:sp>
        <p:nvSpPr>
          <p:cNvPr id="26626" name="Rectangle 2"/>
          <p:cNvSpPr>
            <a:spLocks noGrp="1" noChangeArrowheads="1"/>
          </p:cNvSpPr>
          <p:nvPr>
            <p:ph idx="1"/>
          </p:nvPr>
        </p:nvSpPr>
        <p:spPr>
          <a:xfrm>
            <a:off x="147344" y="1058238"/>
            <a:ext cx="11960872" cy="5370033"/>
          </a:xfrm>
        </p:spPr>
        <p:txBody>
          <a:bodyPr vert="horz" lIns="90360" tIns="44280" rIns="90360" bIns="44280" rtlCol="0">
            <a:noAutofit/>
          </a:bodyPr>
          <a:lstStyle/>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Multiple copies of data exist stored in different places and at the same time:</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dirty="0"/>
              <a:t>L1, L2, L3, Main Memory, Secondary Memory (Disk)</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How should a </a:t>
            </a:r>
            <a:r>
              <a:rPr lang="en-GB" sz="2000" dirty="0">
                <a:solidFill>
                  <a:srgbClr val="0070C0"/>
                </a:solidFill>
              </a:rPr>
              <a:t>write-hit</a:t>
            </a:r>
            <a:r>
              <a:rPr lang="en-GB" sz="2000" dirty="0"/>
              <a:t> be handled?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Write-through</a:t>
            </a:r>
            <a:r>
              <a:rPr lang="en-GB" sz="1800" dirty="0">
                <a:solidFill>
                  <a:srgbClr val="FF0000"/>
                </a:solidFill>
              </a:rPr>
              <a:t> </a:t>
            </a:r>
            <a:r>
              <a:rPr lang="en-GB" sz="1800" dirty="0"/>
              <a:t>(write immediately to main memory as well)</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Write-back</a:t>
            </a:r>
            <a:r>
              <a:rPr lang="en-GB" sz="1800" dirty="0">
                <a:solidFill>
                  <a:srgbClr val="FF0000"/>
                </a:solidFill>
              </a:rPr>
              <a:t> </a:t>
            </a:r>
            <a:r>
              <a:rPr lang="en-GB" sz="1800" dirty="0"/>
              <a:t>(defer write to memory until replacement of line)</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600" dirty="0"/>
              <a:t>Need a dirty bit (indicate whether line different from memory or not)</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How should a </a:t>
            </a:r>
            <a:r>
              <a:rPr lang="en-GB" sz="2000" dirty="0">
                <a:solidFill>
                  <a:srgbClr val="0070C0"/>
                </a:solidFill>
              </a:rPr>
              <a:t>write-miss</a:t>
            </a:r>
            <a:r>
              <a:rPr lang="en-GB" sz="2000" dirty="0"/>
              <a:t> be handled?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Write-allocate</a:t>
            </a:r>
            <a:r>
              <a:rPr lang="en-GB" sz="1800" dirty="0">
                <a:solidFill>
                  <a:srgbClr val="FF0000"/>
                </a:solidFill>
              </a:rPr>
              <a:t> </a:t>
            </a:r>
            <a:r>
              <a:rPr lang="en-GB" sz="1800" dirty="0"/>
              <a:t>(write to next level down memory, but also update this cache level)</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600" dirty="0"/>
              <a:t>Good if more writes to the location follow; i.e., if locality is good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No-write-allocate</a:t>
            </a:r>
            <a:r>
              <a:rPr lang="en-GB" sz="1800" dirty="0">
                <a:solidFill>
                  <a:srgbClr val="FF0000"/>
                </a:solidFill>
              </a:rPr>
              <a:t> </a:t>
            </a:r>
            <a:r>
              <a:rPr lang="en-GB" sz="1800" dirty="0"/>
              <a:t>(writes straight to next level down memory, do not load into this cache level)</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Typical combos met in practice:</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b="1" dirty="0"/>
              <a:t>Write-back + Write-allocate ← more common</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t>Write-through + No-write-allocate</a:t>
            </a:r>
          </a:p>
          <a:p>
            <a:pPr>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297831"/>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GB" dirty="0"/>
              <a:t>Cache performance metrics [a nomenclature matter]</a:t>
            </a:r>
          </a:p>
        </p:txBody>
      </p:sp>
      <p:sp>
        <p:nvSpPr>
          <p:cNvPr id="114691" name="Rectangle 3"/>
          <p:cNvSpPr>
            <a:spLocks noGrp="1" noChangeArrowheads="1"/>
          </p:cNvSpPr>
          <p:nvPr>
            <p:ph idx="1"/>
          </p:nvPr>
        </p:nvSpPr>
        <p:spPr>
          <a:xfrm>
            <a:off x="147344" y="1047964"/>
            <a:ext cx="11960872" cy="5380307"/>
          </a:xfrm>
        </p:spPr>
        <p:txBody>
          <a:bodyPr>
            <a:noAutofit/>
          </a:bodyPr>
          <a:lstStyle/>
          <a:p>
            <a:r>
              <a:rPr lang="en-GB" sz="2000" dirty="0"/>
              <a:t>Miss Rate</a:t>
            </a:r>
          </a:p>
          <a:p>
            <a:pPr lvl="1"/>
            <a:r>
              <a:rPr lang="en-GB" sz="1800" dirty="0"/>
              <a:t>Defined as Miss Rate = 1 – Hit Rate (note that we defined the “Hit Rate” concept before)</a:t>
            </a:r>
          </a:p>
          <a:p>
            <a:pPr lvl="1"/>
            <a:r>
              <a:rPr lang="en-GB" sz="1800" dirty="0"/>
              <a:t>Miss rate represents the fraction of memory references that are not found in cache</a:t>
            </a:r>
          </a:p>
          <a:p>
            <a:pPr lvl="2"/>
            <a:r>
              <a:rPr lang="en-GB" sz="1600" dirty="0"/>
              <a:t>3 - 10% for L1</a:t>
            </a:r>
          </a:p>
          <a:p>
            <a:pPr lvl="2"/>
            <a:r>
              <a:rPr lang="en-GB" sz="1600" dirty="0"/>
              <a:t>Can be quite small (e.g., &lt; 1%) for L2, depending on size, nature of problem you run, etc.</a:t>
            </a:r>
          </a:p>
          <a:p>
            <a:endParaRPr lang="en-GB" sz="2000" dirty="0"/>
          </a:p>
          <a:p>
            <a:r>
              <a:rPr lang="en-GB" sz="2000" dirty="0"/>
              <a:t>Hit Time</a:t>
            </a:r>
          </a:p>
          <a:p>
            <a:pPr lvl="1"/>
            <a:r>
              <a:rPr lang="en-GB" sz="1800" dirty="0"/>
              <a:t>Time to deliver a line in the cache into a register of the processor</a:t>
            </a:r>
          </a:p>
          <a:p>
            <a:pPr lvl="2"/>
            <a:r>
              <a:rPr lang="en-GB" sz="1600" dirty="0"/>
              <a:t>Includes time to determine whether the line is in the cache</a:t>
            </a:r>
          </a:p>
          <a:p>
            <a:pPr lvl="1"/>
            <a:r>
              <a:rPr lang="en-GB" sz="1800" dirty="0"/>
              <a:t>Typical numbers:</a:t>
            </a:r>
          </a:p>
          <a:p>
            <a:pPr lvl="2"/>
            <a:r>
              <a:rPr lang="en-GB" sz="1600" dirty="0">
                <a:solidFill>
                  <a:srgbClr val="0070C0"/>
                </a:solidFill>
              </a:rPr>
              <a:t>4 clock cycles for L1</a:t>
            </a:r>
          </a:p>
          <a:p>
            <a:pPr lvl="2"/>
            <a:r>
              <a:rPr lang="en-GB" sz="1600" dirty="0">
                <a:solidFill>
                  <a:srgbClr val="0070C0"/>
                </a:solidFill>
              </a:rPr>
              <a:t>10 clock cycles for L2</a:t>
            </a:r>
          </a:p>
          <a:p>
            <a:endParaRPr lang="en-GB" sz="2000" dirty="0"/>
          </a:p>
          <a:p>
            <a:r>
              <a:rPr lang="en-GB" sz="2000" dirty="0"/>
              <a:t>Miss Penalty</a:t>
            </a:r>
          </a:p>
          <a:p>
            <a:pPr lvl="1"/>
            <a:r>
              <a:rPr lang="en-GB" sz="1800" dirty="0"/>
              <a:t>Additional time required because of a miss</a:t>
            </a:r>
          </a:p>
          <a:p>
            <a:pPr lvl="2"/>
            <a:r>
              <a:rPr lang="en-GB" sz="1600" dirty="0"/>
              <a:t>Typically </a:t>
            </a:r>
            <a:r>
              <a:rPr lang="en-GB" sz="1600" dirty="0">
                <a:solidFill>
                  <a:srgbClr val="0070C0"/>
                </a:solidFill>
              </a:rPr>
              <a:t>50-200 cycles for main memory </a:t>
            </a:r>
            <a:r>
              <a:rPr lang="en-GB" sz="1600" dirty="0"/>
              <a:t>(Trend: slightly increasing)</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99019" y="6656478"/>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Tree>
    <p:extLst>
      <p:ext uri="{BB962C8B-B14F-4D97-AF65-F5344CB8AC3E}">
        <p14:creationId xmlns:p14="http://schemas.microsoft.com/office/powerpoint/2010/main" val="291330498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643" name="Rectangle 3"/>
              <p:cNvSpPr>
                <a:spLocks noGrp="1" noChangeArrowheads="1"/>
              </p:cNvSpPr>
              <p:nvPr>
                <p:ph idx="1"/>
              </p:nvPr>
            </p:nvSpPr>
            <p:spPr/>
            <p:txBody>
              <a:bodyPr vert="horz" lIns="90488" tIns="44450" rIns="90488" bIns="44450" rtlCol="0">
                <a:normAutofit/>
              </a:bodyPr>
              <a:lstStyle/>
              <a:p>
                <a:pPr>
                  <a:defRPr/>
                </a:pPr>
                <a:r>
                  <a:rPr lang="en-US" dirty="0"/>
                  <a:t>People talk about miss rate, and not hit rate</a:t>
                </a:r>
              </a:p>
              <a:p>
                <a:pPr lvl="1">
                  <a:defRPr/>
                </a:pPr>
                <a:endParaRPr lang="en-US" dirty="0"/>
              </a:p>
              <a:p>
                <a:pPr>
                  <a:defRPr/>
                </a:pPr>
                <a:r>
                  <a:rPr lang="en-US" dirty="0"/>
                  <a:t>Weird math: Although 97 and 99 are close, is 99% hit rate twice as costly as 97% hit rate???</a:t>
                </a:r>
              </a:p>
              <a:p>
                <a:pPr lvl="1" eaLnBrk="1" hangingPunct="1">
                  <a:lnSpc>
                    <a:spcPct val="100000"/>
                  </a:lnSpc>
                  <a:defRPr/>
                </a:pPr>
                <a:r>
                  <a:rPr lang="en-US" sz="1400" dirty="0"/>
                  <a:t>Assumptions, for back of the envelope calculation: </a:t>
                </a:r>
                <a:br>
                  <a:rPr lang="en-US" sz="1400" dirty="0"/>
                </a:br>
                <a:r>
                  <a:rPr lang="en-US" sz="1400" dirty="0"/>
                  <a:t>a) cache hit time of 1 cycle</a:t>
                </a:r>
                <a:br>
                  <a:rPr lang="en-US" sz="1400" dirty="0"/>
                </a:br>
                <a:r>
                  <a:rPr lang="en-US" sz="1400" dirty="0"/>
                  <a:t>b) miss penalty of 100 cycles</a:t>
                </a:r>
              </a:p>
              <a:p>
                <a:pPr lvl="1">
                  <a:defRPr/>
                </a:pPr>
                <a:endParaRPr lang="en-US" sz="1400" dirty="0"/>
              </a:p>
              <a:p>
                <a:pPr lvl="1">
                  <a:defRPr/>
                </a:pPr>
                <a:r>
                  <a:rPr lang="en-US" sz="1400" dirty="0"/>
                  <a:t>97% vs 99% hit rate: Access cost for 100 mem operations</a:t>
                </a:r>
              </a:p>
              <a:p>
                <a:pPr lvl="1">
                  <a:buNone/>
                  <a:defRPr/>
                </a:pPr>
                <a:r>
                  <a:rPr lang="en-US" sz="1400" dirty="0"/>
                  <a:t>	 97% hit rate: </a:t>
                </a:r>
                <a14:m>
                  <m:oMath xmlns:m="http://schemas.openxmlformats.org/officeDocument/2006/math">
                    <m:r>
                      <a:rPr lang="en-US" sz="1400" i="1">
                        <a:latin typeface="Cambria Math" panose="02040503050406030204" pitchFamily="18" charset="0"/>
                      </a:rPr>
                      <m:t>1+1+…+1+100+100+100=397 </m:t>
                    </m:r>
                    <m:r>
                      <a:rPr lang="en-US" sz="1400" i="1">
                        <a:latin typeface="Cambria Math" panose="02040503050406030204" pitchFamily="18" charset="0"/>
                      </a:rPr>
                      <m:t>𝑐𝑦𝑐𝑙𝑒𝑠</m:t>
                    </m:r>
                    <m:r>
                      <a:rPr lang="en-US" sz="1400" i="1">
                        <a:latin typeface="Cambria Math" panose="02040503050406030204" pitchFamily="18" charset="0"/>
                      </a:rPr>
                      <m:t> </m:t>
                    </m:r>
                  </m:oMath>
                </a14:m>
                <a:endParaRPr lang="en-US" sz="1400" dirty="0"/>
              </a:p>
              <a:p>
                <a:pPr lvl="1">
                  <a:buNone/>
                  <a:defRPr/>
                </a:pPr>
                <a:r>
                  <a:rPr lang="en-US" sz="1400" dirty="0"/>
                  <a:t>	 99% hit rate: </a:t>
                </a:r>
                <a14:m>
                  <m:oMath xmlns:m="http://schemas.openxmlformats.org/officeDocument/2006/math">
                    <m:r>
                      <a:rPr lang="en-US" sz="1400" i="1">
                        <a:latin typeface="Cambria Math" panose="02040503050406030204" pitchFamily="18" charset="0"/>
                      </a:rPr>
                      <m:t>1+1+…+1+  1   +   1  +100=199 </m:t>
                    </m:r>
                    <m:r>
                      <a:rPr lang="en-US" sz="1400" i="1">
                        <a:latin typeface="Cambria Math" panose="02040503050406030204" pitchFamily="18" charset="0"/>
                      </a:rPr>
                      <m:t>𝑐𝑦𝑐𝑙𝑒𝑠</m:t>
                    </m:r>
                    <m:r>
                      <a:rPr lang="en-US" sz="1400" i="1">
                        <a:latin typeface="Cambria Math" panose="02040503050406030204" pitchFamily="18" charset="0"/>
                      </a:rPr>
                      <m:t> </m:t>
                    </m:r>
                  </m:oMath>
                </a14:m>
                <a:endParaRPr lang="en-US" sz="1400" dirty="0"/>
              </a:p>
              <a:p>
                <a:pPr lvl="1">
                  <a:buNone/>
                  <a:defRPr/>
                </a:pPr>
                <a:endParaRPr lang="en-US" sz="1400" dirty="0"/>
              </a:p>
              <a:p>
                <a:pPr lvl="1">
                  <a:buNone/>
                  <a:defRPr/>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 </m:t>
                      </m:r>
                      <m:f>
                        <m:fPr>
                          <m:ctrlPr>
                            <a:rPr lang="en-US" i="1">
                              <a:solidFill>
                                <a:srgbClr val="0000FF"/>
                              </a:solidFill>
                              <a:latin typeface="Cambria Math" panose="02040503050406030204" pitchFamily="18" charset="0"/>
                            </a:rPr>
                          </m:ctrlPr>
                        </m:fPr>
                        <m:num>
                          <m:r>
                            <a:rPr lang="en-US" i="1">
                              <a:solidFill>
                                <a:srgbClr val="0000FF"/>
                              </a:solidFill>
                              <a:latin typeface="Cambria Math" panose="02040503050406030204" pitchFamily="18" charset="0"/>
                            </a:rPr>
                            <m:t>397</m:t>
                          </m:r>
                        </m:num>
                        <m:den>
                          <m:r>
                            <a:rPr lang="en-US" i="1">
                              <a:solidFill>
                                <a:srgbClr val="0000FF"/>
                              </a:solidFill>
                              <a:latin typeface="Cambria Math" panose="02040503050406030204" pitchFamily="18" charset="0"/>
                            </a:rPr>
                            <m:t>199</m:t>
                          </m:r>
                        </m:den>
                      </m:f>
                      <m:r>
                        <a:rPr lang="en-US" i="1">
                          <a:solidFill>
                            <a:srgbClr val="0000FF"/>
                          </a:solidFill>
                          <a:latin typeface="Cambria Math" panose="02040503050406030204" pitchFamily="18" charset="0"/>
                        </a:rPr>
                        <m:t>≈2</m:t>
                      </m:r>
                    </m:oMath>
                  </m:oMathPara>
                </a14:m>
                <a:endParaRPr lang="en-US" sz="1400" dirty="0">
                  <a:solidFill>
                    <a:srgbClr val="0000FF"/>
                  </a:solidFill>
                </a:endParaRPr>
              </a:p>
              <a:p>
                <a:pPr lvl="1" eaLnBrk="1" hangingPunct="1">
                  <a:lnSpc>
                    <a:spcPct val="100000"/>
                  </a:lnSpc>
                  <a:buFont typeface="Wingdings" pitchFamily="2" charset="2"/>
                  <a:buNone/>
                  <a:defRPr/>
                </a:pPr>
                <a:endParaRPr lang="en-US" sz="1200" dirty="0">
                  <a:solidFill>
                    <a:srgbClr val="C00000"/>
                  </a:solidFill>
                </a:endParaRPr>
              </a:p>
              <a:p>
                <a:pPr>
                  <a:defRPr/>
                </a:pPr>
                <a:r>
                  <a:rPr lang="en-US" dirty="0"/>
                  <a:t>You’d think that 97% is as good as 99%. It’s not…</a:t>
                </a:r>
              </a:p>
              <a:p>
                <a:pPr lvl="1">
                  <a:defRPr/>
                </a:pPr>
                <a:r>
                  <a:rPr lang="en-US" dirty="0"/>
                  <a:t>This is why “</a:t>
                </a:r>
                <a:r>
                  <a:rPr lang="en-US" dirty="0">
                    <a:solidFill>
                      <a:srgbClr val="0070C0"/>
                    </a:solidFill>
                  </a:rPr>
                  <a:t>miss rate</a:t>
                </a:r>
                <a:r>
                  <a:rPr lang="en-US" dirty="0"/>
                  <a:t>” is used instead of “hit rate”: 1% miss rate vs. 3% miss rate</a:t>
                </a:r>
                <a:endParaRPr lang="en-US" sz="1000" dirty="0"/>
              </a:p>
            </p:txBody>
          </p:sp>
        </mc:Choice>
        <mc:Fallback xmlns="">
          <p:sp>
            <p:nvSpPr>
              <p:cNvPr id="112643" name="Rectangle 3"/>
              <p:cNvSpPr>
                <a:spLocks noGrp="1" noRot="1" noChangeAspect="1" noMove="1" noResize="1" noEditPoints="1" noAdjustHandles="1" noChangeArrowheads="1" noChangeShapeType="1" noTextEdit="1"/>
              </p:cNvSpPr>
              <p:nvPr>
                <p:ph idx="1"/>
              </p:nvPr>
            </p:nvSpPr>
            <p:spPr>
              <a:blipFill>
                <a:blip r:embed="rId3"/>
                <a:stretch>
                  <a:fillRect l="-663" t="-1728"/>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79460" y="6656478"/>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
        <p:nvSpPr>
          <p:cNvPr id="3" name="Rectangle 2">
            <a:extLst>
              <a:ext uri="{FF2B5EF4-FFF2-40B4-BE49-F238E27FC236}">
                <a16:creationId xmlns:a16="http://schemas.microsoft.com/office/drawing/2014/main" id="{61B32293-A398-5CB2-52BB-86BE793ADC74}"/>
              </a:ext>
            </a:extLst>
          </p:cNvPr>
          <p:cNvSpPr txBox="1">
            <a:spLocks noChangeArrowheads="1"/>
          </p:cNvSpPr>
          <p:nvPr/>
        </p:nvSpPr>
        <p:spPr>
          <a:xfrm>
            <a:off x="0" y="18032"/>
            <a:ext cx="12192000" cy="823393"/>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dirty="0"/>
              <a:t>People Talk about Miss Rate, Not Hit Rate</a:t>
            </a:r>
            <a:endParaRPr lang="en-GB" dirty="0"/>
          </a:p>
        </p:txBody>
      </p:sp>
    </p:spTree>
    <p:extLst>
      <p:ext uri="{BB962C8B-B14F-4D97-AF65-F5344CB8AC3E}">
        <p14:creationId xmlns:p14="http://schemas.microsoft.com/office/powerpoint/2010/main" val="114623649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Architecture (ISA)</a:t>
            </a:r>
          </a:p>
        </p:txBody>
      </p:sp>
      <p:sp>
        <p:nvSpPr>
          <p:cNvPr id="3" name="Content Placeholder 2"/>
          <p:cNvSpPr>
            <a:spLocks noGrp="1"/>
          </p:cNvSpPr>
          <p:nvPr>
            <p:ph idx="1"/>
          </p:nvPr>
        </p:nvSpPr>
        <p:spPr/>
        <p:txBody>
          <a:bodyPr>
            <a:normAutofit fontScale="92500"/>
          </a:bodyPr>
          <a:lstStyle/>
          <a:p>
            <a:endParaRPr lang="en-US" dirty="0"/>
          </a:p>
          <a:p>
            <a:endParaRPr lang="en-US" dirty="0"/>
          </a:p>
          <a:p>
            <a:endParaRPr lang="en-US" dirty="0"/>
          </a:p>
          <a:p>
            <a:endParaRPr lang="en-US" dirty="0"/>
          </a:p>
          <a:p>
            <a:r>
              <a:rPr lang="en-US" dirty="0"/>
              <a:t>There is a limited number of prompts that the CU understands and thus act upon</a:t>
            </a:r>
          </a:p>
          <a:p>
            <a:r>
              <a:rPr lang="en-US" dirty="0"/>
              <a:t>This set of commands/prompts makes up the </a:t>
            </a:r>
            <a:r>
              <a:rPr lang="en-US" dirty="0">
                <a:solidFill>
                  <a:srgbClr val="00B050"/>
                </a:solidFill>
              </a:rPr>
              <a:t>Instruction Set Architecture</a:t>
            </a:r>
            <a:r>
              <a:rPr lang="en-US" dirty="0"/>
              <a:t> (ISA)</a:t>
            </a:r>
          </a:p>
          <a:p>
            <a:r>
              <a:rPr lang="en-US" dirty="0"/>
              <a:t>The same line of C code can lead to a different set of instructions on two different processors (CPUs)</a:t>
            </a:r>
          </a:p>
          <a:p>
            <a:r>
              <a:rPr lang="en-US" dirty="0"/>
              <a:t>This is so because two CPUs might implement two different ISAs</a:t>
            </a:r>
          </a:p>
          <a:p>
            <a:r>
              <a:rPr lang="en-US" dirty="0"/>
              <a:t>ISA: defines a “vocabulary” subsequently used by the compiler to specify the actions of a processor</a:t>
            </a:r>
          </a:p>
          <a:p>
            <a:r>
              <a:rPr lang="en-US" dirty="0"/>
              <a:t>Two more important schools of thought</a:t>
            </a:r>
          </a:p>
          <a:p>
            <a:pPr lvl="1"/>
            <a:r>
              <a:rPr lang="en-US" dirty="0"/>
              <a:t>RISC: </a:t>
            </a:r>
            <a:r>
              <a:rPr lang="en-US" spc="-1" dirty="0">
                <a:solidFill>
                  <a:srgbClr val="C9211E"/>
                </a:solidFill>
              </a:rPr>
              <a:t>fixed</a:t>
            </a:r>
            <a:r>
              <a:rPr lang="en-US" spc="-1" dirty="0">
                <a:solidFill>
                  <a:srgbClr val="000000"/>
                </a:solidFill>
              </a:rPr>
              <a:t> set of bits coded by instructions (used to be 32, now it’s 64), simpler</a:t>
            </a:r>
          </a:p>
          <a:p>
            <a:pPr lvl="1"/>
            <a:r>
              <a:rPr lang="en-US" dirty="0"/>
              <a:t>CISC: </a:t>
            </a:r>
            <a:r>
              <a:rPr lang="en-US" dirty="0">
                <a:solidFill>
                  <a:srgbClr val="C00000"/>
                </a:solidFill>
              </a:rPr>
              <a:t>various lengths</a:t>
            </a:r>
            <a:r>
              <a:rPr lang="en-US" dirty="0"/>
              <a:t> instructions (usually broken down to </a:t>
            </a:r>
            <a:r>
              <a:rPr lang="en-US" dirty="0" err="1"/>
              <a:t>uops</a:t>
            </a:r>
            <a:r>
              <a:rPr lang="en-US" dirty="0"/>
              <a:t>), more expressive, need more power to decode</a:t>
            </a:r>
            <a:endParaRPr lang="en-US" dirty="0">
              <a:solidFill>
                <a:srgbClr val="C00000"/>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1810E68-0114-4819-9574-9C102E02B0B9}"/>
              </a:ext>
            </a:extLst>
          </p:cNvPr>
          <p:cNvPicPr>
            <a:picLocks noChangeAspect="1"/>
          </p:cNvPicPr>
          <p:nvPr/>
        </p:nvPicPr>
        <p:blipFill rotWithShape="1">
          <a:blip r:embed="rId2"/>
          <a:srcRect l="50000" t="22165" r="31420" b="63709"/>
          <a:stretch/>
        </p:blipFill>
        <p:spPr>
          <a:xfrm>
            <a:off x="3500888" y="1495221"/>
            <a:ext cx="3695302" cy="1525584"/>
          </a:xfrm>
          <a:prstGeom prst="rect">
            <a:avLst/>
          </a:prstGeom>
        </p:spPr>
      </p:pic>
    </p:spTree>
    <p:extLst>
      <p:ext uri="{BB962C8B-B14F-4D97-AF65-F5344CB8AC3E}">
        <p14:creationId xmlns:p14="http://schemas.microsoft.com/office/powerpoint/2010/main" val="35059241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6" name="Rectangle 8"/>
          <p:cNvSpPr>
            <a:spLocks noGrp="1" noChangeArrowheads="1"/>
          </p:cNvSpPr>
          <p:nvPr>
            <p:ph type="title"/>
          </p:nvPr>
        </p:nvSpPr>
        <p:spPr/>
        <p:txBody>
          <a:bodyPr/>
          <a:lstStyle/>
          <a:p>
            <a:r>
              <a:rPr lang="en-US" dirty="0"/>
              <a:t>Writing Cache Friendly Code: Rules of Thumb</a:t>
            </a:r>
          </a:p>
        </p:txBody>
      </p:sp>
      <p:sp>
        <p:nvSpPr>
          <p:cNvPr id="160777" name="Rectangle 9"/>
          <p:cNvSpPr>
            <a:spLocks noGrp="1" noChangeArrowheads="1"/>
          </p:cNvSpPr>
          <p:nvPr>
            <p:ph idx="1"/>
          </p:nvPr>
        </p:nvSpPr>
        <p:spPr/>
        <p:txBody>
          <a:bodyPr>
            <a:normAutofit/>
          </a:bodyPr>
          <a:lstStyle/>
          <a:p>
            <a:r>
              <a:rPr lang="en-US" dirty="0"/>
              <a:t>Basic facts: </a:t>
            </a:r>
          </a:p>
          <a:p>
            <a:pPr lvl="1"/>
            <a:r>
              <a:rPr lang="en-US" dirty="0"/>
              <a:t>You have </a:t>
            </a:r>
            <a:r>
              <a:rPr lang="en-US" dirty="0">
                <a:solidFill>
                  <a:srgbClr val="C00000"/>
                </a:solidFill>
              </a:rPr>
              <a:t>no direct control </a:t>
            </a:r>
            <a:r>
              <a:rPr lang="en-US" dirty="0"/>
              <a:t>over what data gets cached</a:t>
            </a:r>
          </a:p>
          <a:p>
            <a:pPr lvl="1"/>
            <a:r>
              <a:rPr lang="en-US" dirty="0"/>
              <a:t>You can perhaps ensure your code is “local” (spatially and/or temporally) </a:t>
            </a:r>
          </a:p>
          <a:p>
            <a:endParaRPr lang="en-US" dirty="0"/>
          </a:p>
          <a:p>
            <a:r>
              <a:rPr lang="en-US" dirty="0"/>
              <a:t>Make the common case go fast</a:t>
            </a:r>
          </a:p>
          <a:p>
            <a:pPr lvl="1"/>
            <a:r>
              <a:rPr lang="en-US" dirty="0"/>
              <a:t>Focus on the inner loops of the “heavy” functions</a:t>
            </a:r>
          </a:p>
          <a:p>
            <a:endParaRPr lang="en-US" dirty="0"/>
          </a:p>
          <a:p>
            <a:r>
              <a:rPr lang="en-US" dirty="0"/>
              <a:t>Try to have cache-friendly code in the </a:t>
            </a:r>
            <a:r>
              <a:rPr lang="en-US" u="sng" dirty="0"/>
              <a:t>inner loops</a:t>
            </a:r>
          </a:p>
          <a:p>
            <a:pPr lvl="1"/>
            <a:r>
              <a:rPr lang="en-US" dirty="0"/>
              <a:t>Repeated references to same variables are good (</a:t>
            </a:r>
            <a:r>
              <a:rPr lang="en-US" dirty="0">
                <a:solidFill>
                  <a:srgbClr val="C00000"/>
                </a:solidFill>
              </a:rPr>
              <a:t>temporal locality</a:t>
            </a:r>
            <a:r>
              <a:rPr lang="en-US" dirty="0"/>
              <a:t>)</a:t>
            </a:r>
          </a:p>
          <a:p>
            <a:pPr lvl="1"/>
            <a:r>
              <a:rPr lang="en-US" dirty="0"/>
              <a:t>“stride of one” reference patterns are good (</a:t>
            </a:r>
            <a:r>
              <a:rPr lang="en-US" dirty="0">
                <a:solidFill>
                  <a:srgbClr val="C00000"/>
                </a:solidFill>
              </a:rPr>
              <a:t>spatial locality</a:t>
            </a:r>
            <a:r>
              <a:rPr lang="en-US" dirty="0"/>
              <a:t>)</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0" y="6657945"/>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Tree>
    <p:extLst>
      <p:ext uri="{BB962C8B-B14F-4D97-AF65-F5344CB8AC3E}">
        <p14:creationId xmlns:p14="http://schemas.microsoft.com/office/powerpoint/2010/main" val="12910962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“Memory Mountain” Experiment</a:t>
            </a:r>
          </a:p>
        </p:txBody>
      </p:sp>
      <p:sp>
        <p:nvSpPr>
          <p:cNvPr id="5" name="Content Placeholder 4"/>
          <p:cNvSpPr>
            <a:spLocks noGrp="1"/>
          </p:cNvSpPr>
          <p:nvPr>
            <p:ph idx="1"/>
          </p:nvPr>
        </p:nvSpPr>
        <p:spPr/>
        <p:txBody>
          <a:bodyPr>
            <a:normAutofit lnSpcReduction="10000"/>
          </a:bodyPr>
          <a:lstStyle/>
          <a:p>
            <a:r>
              <a:rPr lang="en-US" dirty="0">
                <a:solidFill>
                  <a:srgbClr val="C00000"/>
                </a:solidFill>
              </a:rPr>
              <a:t>Memory mountain: </a:t>
            </a:r>
            <a:r>
              <a:rPr lang="en-US" dirty="0"/>
              <a:t>Measures </a:t>
            </a:r>
            <a:r>
              <a:rPr lang="en-US" dirty="0">
                <a:solidFill>
                  <a:srgbClr val="0070C0"/>
                </a:solidFill>
              </a:rPr>
              <a:t>read-throughput</a:t>
            </a:r>
            <a:r>
              <a:rPr lang="en-US" dirty="0"/>
              <a:t> as a function of spatial and temporal locality</a:t>
            </a:r>
          </a:p>
          <a:p>
            <a:pPr lvl="1"/>
            <a:r>
              <a:rPr lang="en-US" dirty="0"/>
              <a:t>Compact way to characterize memory system performance</a:t>
            </a:r>
          </a:p>
          <a:p>
            <a:pPr marL="0" indent="0">
              <a:buNone/>
            </a:pPr>
            <a:endParaRPr lang="en-US" dirty="0">
              <a:solidFill>
                <a:srgbClr val="C00000"/>
              </a:solidFill>
            </a:endParaRPr>
          </a:p>
          <a:p>
            <a:r>
              <a:rPr lang="en-US" dirty="0">
                <a:solidFill>
                  <a:srgbClr val="C00000"/>
                </a:solidFill>
              </a:rPr>
              <a:t>Read throughput </a:t>
            </a:r>
            <a:r>
              <a:rPr lang="en-US" dirty="0"/>
              <a:t>(or “read bandwidth”)</a:t>
            </a:r>
          </a:p>
          <a:p>
            <a:pPr lvl="1"/>
            <a:r>
              <a:rPr lang="en-US" dirty="0"/>
              <a:t>Number of bytes read from main memory per second (MB/s)</a:t>
            </a:r>
          </a:p>
          <a:p>
            <a:endParaRPr lang="en-US" dirty="0"/>
          </a:p>
          <a:p>
            <a:r>
              <a:rPr lang="en-US" dirty="0"/>
              <a:t>“</a:t>
            </a:r>
            <a:r>
              <a:rPr lang="en-US" dirty="0">
                <a:solidFill>
                  <a:srgbClr val="0070C0"/>
                </a:solidFill>
              </a:rPr>
              <a:t>effective bandwidth</a:t>
            </a:r>
            <a:r>
              <a:rPr lang="en-US" dirty="0"/>
              <a:t>”: computed  by dividing amount of data moved to solve the problem (in Bytes) to the amount of time required to finish the execution (in seconds)</a:t>
            </a:r>
          </a:p>
          <a:p>
            <a:endParaRPr lang="en-US" dirty="0"/>
          </a:p>
          <a:p>
            <a:r>
              <a:rPr lang="en-US" dirty="0"/>
              <a:t>NOTE: “effective bandwidth” is smaller than or equal to the bandwidth</a:t>
            </a:r>
          </a:p>
          <a:p>
            <a:pPr lvl="1"/>
            <a:r>
              <a:rPr lang="en-US" dirty="0"/>
              <a:t>A lot of data might be moved, but only a small subset might be used towards solving the problem</a:t>
            </a:r>
          </a:p>
          <a:p>
            <a:pPr lvl="2"/>
            <a:r>
              <a:rPr lang="en-US" dirty="0"/>
              <a:t>Happens when you violate the principle of locality</a:t>
            </a:r>
          </a:p>
          <a:p>
            <a:pPr lvl="1"/>
            <a:r>
              <a:rPr lang="en-US" dirty="0"/>
              <a:t>The “effective bandwidth” computed based on the amount of Bytes in the “small subset”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804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393" y="4079966"/>
            <a:ext cx="6100355" cy="823393"/>
          </a:xfrm>
        </p:spPr>
        <p:txBody>
          <a:bodyPr/>
          <a:lstStyle/>
          <a:p>
            <a:r>
              <a:rPr lang="en-US" dirty="0"/>
              <a:t>New Topic: Virtual Memory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7146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vs. Physical Memory</a:t>
            </a:r>
          </a:p>
        </p:txBody>
      </p:sp>
      <p:sp>
        <p:nvSpPr>
          <p:cNvPr id="3" name="Content Placeholder 2"/>
          <p:cNvSpPr>
            <a:spLocks noGrp="1"/>
          </p:cNvSpPr>
          <p:nvPr>
            <p:ph idx="1"/>
          </p:nvPr>
        </p:nvSpPr>
        <p:spPr>
          <a:xfrm>
            <a:off x="147344" y="1068512"/>
            <a:ext cx="11960872" cy="5359759"/>
          </a:xfrm>
        </p:spPr>
        <p:txBody>
          <a:bodyPr>
            <a:normAutofit fontScale="92500" lnSpcReduction="10000"/>
          </a:bodyPr>
          <a:lstStyle/>
          <a:p>
            <a:r>
              <a:rPr lang="en-US" dirty="0">
                <a:solidFill>
                  <a:srgbClr val="C00000"/>
                </a:solidFill>
              </a:rPr>
              <a:t>Virtual memory</a:t>
            </a:r>
            <a:r>
              <a:rPr lang="en-US" dirty="0"/>
              <a:t>: a dally and quaint fictitious space of 2</a:t>
            </a:r>
            <a:r>
              <a:rPr lang="en-US" baseline="30000" dirty="0"/>
              <a:t>32</a:t>
            </a:r>
            <a:r>
              <a:rPr lang="en-US" dirty="0"/>
              <a:t>  addresses (on 32 bit architectures) in which a process sees its </a:t>
            </a:r>
            <a:r>
              <a:rPr lang="en-US" dirty="0">
                <a:solidFill>
                  <a:srgbClr val="0070C0"/>
                </a:solidFill>
              </a:rPr>
              <a:t>data</a:t>
            </a:r>
            <a:r>
              <a:rPr lang="en-US" dirty="0"/>
              <a:t> being placed, the </a:t>
            </a:r>
            <a:r>
              <a:rPr lang="en-US" dirty="0">
                <a:solidFill>
                  <a:srgbClr val="0070C0"/>
                </a:solidFill>
              </a:rPr>
              <a:t>instructions</a:t>
            </a:r>
            <a:r>
              <a:rPr lang="en-US" dirty="0"/>
              <a:t> stored, etc. This is what the compiler deals with</a:t>
            </a:r>
          </a:p>
          <a:p>
            <a:endParaRPr lang="en-US" sz="2000" dirty="0"/>
          </a:p>
          <a:p>
            <a:r>
              <a:rPr lang="en-US" dirty="0">
                <a:solidFill>
                  <a:srgbClr val="C00000"/>
                </a:solidFill>
              </a:rPr>
              <a:t>Physical memory</a:t>
            </a:r>
            <a:r>
              <a:rPr lang="en-US" dirty="0"/>
              <a:t>: a busy place that hosts at the same time </a:t>
            </a:r>
            <a:r>
              <a:rPr lang="en-US" dirty="0">
                <a:solidFill>
                  <a:srgbClr val="0070C0"/>
                </a:solidFill>
              </a:rPr>
              <a:t>data</a:t>
            </a:r>
            <a:r>
              <a:rPr lang="en-US" dirty="0"/>
              <a:t> and </a:t>
            </a:r>
            <a:r>
              <a:rPr lang="en-US" dirty="0">
                <a:solidFill>
                  <a:srgbClr val="0070C0"/>
                </a:solidFill>
              </a:rPr>
              <a:t>instructions</a:t>
            </a:r>
            <a:r>
              <a:rPr lang="en-US" dirty="0"/>
              <a:t> associated with tens of applications running on the system</a:t>
            </a:r>
          </a:p>
          <a:p>
            <a:endParaRPr lang="en-US" sz="2000" dirty="0"/>
          </a:p>
          <a:p>
            <a:r>
              <a:rPr lang="en-US" dirty="0"/>
              <a:t>The Virtual Memory paradigm allows:</a:t>
            </a:r>
          </a:p>
          <a:p>
            <a:pPr lvl="1"/>
            <a:r>
              <a:rPr lang="en-US" dirty="0"/>
              <a:t>Running programs that manipulate more data than storage physically available in the main memory</a:t>
            </a:r>
          </a:p>
          <a:p>
            <a:pPr lvl="1"/>
            <a:r>
              <a:rPr lang="en-US" dirty="0"/>
              <a:t>Running multiple programs seemingly “simultaneously” (multi-tasking)</a:t>
            </a:r>
          </a:p>
          <a:p>
            <a:pPr lvl="1"/>
            <a:r>
              <a:rPr lang="en-US" dirty="0"/>
              <a:t>Transparent and unitary handling of main memory and secondary storage (hard disk / solid state disk)</a:t>
            </a:r>
          </a:p>
          <a:p>
            <a:pPr lvl="1"/>
            <a:r>
              <a:rPr lang="en-US" dirty="0"/>
              <a:t>Handling of memory fragmentation/segmentation insofar as the main memory is concerned </a:t>
            </a:r>
          </a:p>
          <a:p>
            <a:pPr marL="457200" lvl="1" indent="0">
              <a:buNone/>
            </a:pPr>
            <a:endParaRPr lang="en-US" dirty="0"/>
          </a:p>
          <a:p>
            <a:r>
              <a:rPr lang="en-US" dirty="0"/>
              <a:t>The </a:t>
            </a:r>
            <a:r>
              <a:rPr lang="en-US" dirty="0">
                <a:solidFill>
                  <a:srgbClr val="0070C0"/>
                </a:solidFill>
              </a:rPr>
              <a:t>Memory Management Unit</a:t>
            </a:r>
            <a:r>
              <a:rPr lang="en-US" dirty="0"/>
              <a:t> (MMU) manages the Virtual Memory and can perform:</a:t>
            </a:r>
          </a:p>
          <a:p>
            <a:pPr lvl="1"/>
            <a:r>
              <a:rPr lang="en-US" dirty="0"/>
              <a:t>Memory protection</a:t>
            </a:r>
          </a:p>
          <a:p>
            <a:pPr lvl="1"/>
            <a:r>
              <a:rPr lang="en-US" dirty="0"/>
              <a:t>Cache control</a:t>
            </a:r>
          </a:p>
          <a:p>
            <a:pPr lvl="1"/>
            <a:r>
              <a:rPr lang="en-US" dirty="0"/>
              <a:t>Bus arbitration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64424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Virtual Memory: its anatomy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3547" y="1105231"/>
            <a:ext cx="7664555" cy="536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Rectangle 2"/>
              <p:cNvSpPr/>
              <p:nvPr/>
            </p:nvSpPr>
            <p:spPr>
              <a:xfrm>
                <a:off x="9657492" y="2764305"/>
                <a:ext cx="988797"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1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ctrlPr>
                      </m:sSupPr>
                      <m:e>
                        <m:r>
                          <a:rPr kumimoji="0" lang="en-US" sz="11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2</m:t>
                        </m:r>
                      </m:e>
                      <m:sup>
                        <m:r>
                          <a:rPr kumimoji="0" lang="en-US" sz="11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32</m:t>
                        </m:r>
                      </m:sup>
                    </m:sSup>
                  </m:oMath>
                </a14:m>
                <a: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t> addresses</a:t>
                </a:r>
                <a:b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br>
                <a: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t>(32 bit OS)</a:t>
                </a:r>
              </a:p>
            </p:txBody>
          </p:sp>
        </mc:Choice>
        <mc:Fallback xmlns="">
          <p:sp>
            <p:nvSpPr>
              <p:cNvPr id="3" name="Rectangle 2"/>
              <p:cNvSpPr>
                <a:spLocks noRot="1" noChangeAspect="1" noMove="1" noResize="1" noEditPoints="1" noAdjustHandles="1" noChangeArrowheads="1" noChangeShapeType="1" noTextEdit="1"/>
              </p:cNvSpPr>
              <p:nvPr/>
            </p:nvSpPr>
            <p:spPr>
              <a:xfrm>
                <a:off x="9657492" y="2764305"/>
                <a:ext cx="988797" cy="430887"/>
              </a:xfrm>
              <a:prstGeom prst="rect">
                <a:avLst/>
              </a:prstGeom>
              <a:blipFill>
                <a:blip r:embed="rId4"/>
                <a:stretch>
                  <a:fillRect b="-8451"/>
                </a:stretch>
              </a:blipFill>
            </p:spPr>
            <p:txBody>
              <a:bodyPr/>
              <a:lstStyle/>
              <a:p>
                <a:r>
                  <a:rPr lang="en-US">
                    <a:noFill/>
                  </a:rPr>
                  <a:t> </a:t>
                </a:r>
              </a:p>
            </p:txBody>
          </p:sp>
        </mc:Fallback>
      </mc:AlternateContent>
    </p:spTree>
    <p:extLst>
      <p:ext uri="{BB962C8B-B14F-4D97-AF65-F5344CB8AC3E}">
        <p14:creationId xmlns:p14="http://schemas.microsoft.com/office/powerpoint/2010/main" val="19954060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the Stack</a:t>
            </a:r>
          </a:p>
        </p:txBody>
      </p:sp>
      <p:sp>
        <p:nvSpPr>
          <p:cNvPr id="3" name="Content Placeholder 2"/>
          <p:cNvSpPr>
            <a:spLocks noGrp="1"/>
          </p:cNvSpPr>
          <p:nvPr>
            <p:ph idx="1"/>
          </p:nvPr>
        </p:nvSpPr>
        <p:spPr>
          <a:xfrm>
            <a:off x="1981200" y="1600200"/>
            <a:ext cx="8229600" cy="762000"/>
          </a:xfrm>
        </p:spPr>
        <p:txBody>
          <a:bodyPr/>
          <a:lstStyle/>
          <a:p>
            <a:r>
              <a:rPr lang="en-US" sz="2000" dirty="0"/>
              <a:t>Function </a:t>
            </a:r>
            <a:r>
              <a:rPr lang="en-US" sz="2000" dirty="0">
                <a:solidFill>
                  <a:srgbClr val="0070C0"/>
                </a:solidFill>
                <a:latin typeface="Consolas" pitchFamily="49" charset="0"/>
                <a:cs typeface="Consolas" pitchFamily="49" charset="0"/>
              </a:rPr>
              <a:t>bar</a:t>
            </a:r>
            <a:r>
              <a:rPr lang="en-US" sz="2000" dirty="0"/>
              <a:t> and associated stack frame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2837426"/>
            <a:ext cx="8978967" cy="302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6989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Page Table </a:t>
            </a:r>
            <a:r>
              <a:rPr lang="en-US" sz="2700" dirty="0">
                <a:solidFill>
                  <a:srgbClr val="FFC000"/>
                </a:solidFill>
              </a:rPr>
              <a:t>[stored in main memory]</a:t>
            </a:r>
            <a:r>
              <a:rPr lang="en-US" dirty="0"/>
              <a:t>: the mechanics of address translation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344" y="1047964"/>
                <a:ext cx="11960872" cy="5380307"/>
              </a:xfrm>
            </p:spPr>
            <p:txBody>
              <a:bodyPr/>
              <a:lstStyle/>
              <a:p>
                <a:r>
                  <a:rPr lang="en-US" sz="2000" dirty="0"/>
                  <a:t>NOTE: not every virtual address is mapped to a physical memory address</a:t>
                </a:r>
              </a:p>
              <a:p>
                <a:pPr lvl="1"/>
                <a:r>
                  <a:rPr lang="en-US" sz="1600" dirty="0">
                    <a:solidFill>
                      <a:srgbClr val="C00000"/>
                    </a:solidFill>
                  </a:rPr>
                  <a:t>It’s more like a chunk of virtual addresses (called a page), is mapped to a chunk of physical addresses</a:t>
                </a:r>
              </a:p>
              <a:p>
                <a:pPr lvl="2"/>
                <a:r>
                  <a:rPr lang="en-US" sz="1400" dirty="0">
                    <a:solidFill>
                      <a:srgbClr val="C00000"/>
                    </a:solidFill>
                  </a:rPr>
                  <a:t>More precisely: A chunk is called a page (in virtual memory) and frame (in physical memory)</a:t>
                </a:r>
                <a:endParaRPr lang="en-US" sz="2000" dirty="0">
                  <a:solidFill>
                    <a:srgbClr val="C00000"/>
                  </a:solidFill>
                </a:endParaRPr>
              </a:p>
              <a:p>
                <a:r>
                  <a:rPr lang="en-US" sz="2000" dirty="0"/>
                  <a:t>A virtual address split into two parts (another case of address splitting, like for caches, when we split </a:t>
                </a:r>
                <a:r>
                  <a:rPr lang="en-US" sz="2000" b="1" dirty="0"/>
                  <a:t>3</a:t>
                </a:r>
                <a:r>
                  <a:rPr lang="en-US" sz="2000" dirty="0"/>
                  <a:t> ways): </a:t>
                </a:r>
              </a:p>
              <a:p>
                <a:pPr lvl="1"/>
                <a:r>
                  <a:rPr lang="en-US" sz="1800" dirty="0"/>
                  <a:t>The page number</a:t>
                </a:r>
              </a:p>
              <a:p>
                <a:pPr lvl="1"/>
                <a:r>
                  <a:rPr lang="en-US" sz="1800" dirty="0"/>
                  <a:t>The offset in the page</a:t>
                </a:r>
              </a:p>
              <a:p>
                <a:r>
                  <a:rPr lang="en-US" sz="2000" dirty="0"/>
                  <a:t>Example below assumes a 32-bit OS with virtual pages of size </a:t>
                </a:r>
                <a14:m>
                  <m:oMath xmlns:m="http://schemas.openxmlformats.org/officeDocument/2006/math">
                    <m:r>
                      <a:rPr lang="en-US" sz="2000" i="1" dirty="0" smtClean="0">
                        <a:latin typeface="Cambria Math" panose="02040503050406030204" pitchFamily="18" charset="0"/>
                      </a:rPr>
                      <m:t>4096</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12</m:t>
                        </m:r>
                      </m:sup>
                    </m:sSup>
                  </m:oMath>
                </a14:m>
                <a:r>
                  <a:rPr lang="en-US" sz="2000" dirty="0"/>
                  <a:t> bytes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344" y="1047964"/>
                <a:ext cx="11960872" cy="5380307"/>
              </a:xfrm>
              <a:blipFill>
                <a:blip r:embed="rId3"/>
                <a:stretch>
                  <a:fillRect l="-459" t="-1246"/>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8" name="Group 7"/>
          <p:cNvGrpSpPr/>
          <p:nvPr/>
        </p:nvGrpSpPr>
        <p:grpSpPr>
          <a:xfrm>
            <a:off x="2190855" y="3483734"/>
            <a:ext cx="8253984" cy="2688466"/>
            <a:chOff x="666855" y="3331334"/>
            <a:chExt cx="8253984" cy="2688466"/>
          </a:xfrm>
        </p:grpSpPr>
        <p:pic>
          <p:nvPicPr>
            <p:cNvPr id="5" name="Picture 4" descr="C:\Users\negrut\BuBu\CourseMaterial\ParallelCompBook\Images\addressTranslation.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855" y="3331334"/>
              <a:ext cx="7867545" cy="2688466"/>
            </a:xfrm>
            <a:prstGeom prst="rect">
              <a:avLst/>
            </a:prstGeom>
            <a:noFill/>
            <a:ln>
              <a:noFill/>
            </a:ln>
          </p:spPr>
        </p:pic>
        <p:sp>
          <p:nvSpPr>
            <p:cNvPr id="4" name="Rectangle 3"/>
            <p:cNvSpPr/>
            <p:nvPr/>
          </p:nvSpPr>
          <p:spPr>
            <a:xfrm>
              <a:off x="7231787" y="5486400"/>
              <a:ext cx="168905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[physical memory]</a:t>
              </a:r>
            </a:p>
          </p:txBody>
        </p:sp>
      </p:grpSp>
    </p:spTree>
    <p:extLst>
      <p:ext uri="{BB962C8B-B14F-4D97-AF65-F5344CB8AC3E}">
        <p14:creationId xmlns:p14="http://schemas.microsoft.com/office/powerpoint/2010/main" val="28514546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Virtual Memory Address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564" y="1058238"/>
                <a:ext cx="6727025" cy="5370033"/>
              </a:xfrm>
            </p:spPr>
            <p:txBody>
              <a:bodyPr>
                <a:normAutofit/>
              </a:bodyPr>
              <a:lstStyle/>
              <a:p>
                <a:pPr marL="0" indent="0">
                  <a:buNone/>
                </a:pPr>
                <a:endParaRPr lang="en-US" dirty="0"/>
              </a:p>
              <a:p>
                <a:r>
                  <a:rPr lang="en-US" dirty="0"/>
                  <a:t>A </a:t>
                </a:r>
                <a:r>
                  <a:rPr lang="en-US" dirty="0">
                    <a:solidFill>
                      <a:srgbClr val="0070C0"/>
                    </a:solidFill>
                  </a:rPr>
                  <a:t>page of virtual memory</a:t>
                </a:r>
                <a:r>
                  <a:rPr lang="en-US" dirty="0"/>
                  <a:t> is tied to a </a:t>
                </a:r>
                <a:r>
                  <a:rPr lang="en-US" dirty="0">
                    <a:solidFill>
                      <a:srgbClr val="C00000"/>
                    </a:solidFill>
                  </a:rPr>
                  <a:t>frame of physical memory</a:t>
                </a:r>
              </a:p>
              <a:p>
                <a:endParaRPr lang="en-US" dirty="0"/>
              </a:p>
              <a:p>
                <a:r>
                  <a:rPr lang="en-US" dirty="0"/>
                  <a:t>The size of a page (or frame, for that matter) is typically 4096 bytes</a:t>
                </a:r>
              </a:p>
              <a:p>
                <a:pPr lvl="1"/>
                <a:r>
                  <a:rPr lang="en-US" dirty="0"/>
                  <a:t>Compare to 64 bytes, the size of a cache line (aka memory block)</a:t>
                </a:r>
              </a:p>
              <a:p>
                <a:endParaRPr lang="en-US" dirty="0"/>
              </a:p>
              <a:p>
                <a:r>
                  <a:rPr lang="en-US" dirty="0"/>
                  <a:t>4096=2</a:t>
                </a:r>
                <a:r>
                  <a:rPr lang="en-US" baseline="30000" dirty="0"/>
                  <a:t>12</a:t>
                </a:r>
                <a:r>
                  <a:rPr lang="en-US" dirty="0"/>
                  <a:t> </a:t>
                </a:r>
                <a14:m>
                  <m:oMath xmlns:m="http://schemas.openxmlformats.org/officeDocument/2006/math">
                    <m:r>
                      <a:rPr lang="en-US" b="0" i="1" smtClean="0">
                        <a:latin typeface="Cambria Math" panose="02040503050406030204" pitchFamily="18" charset="0"/>
                      </a:rPr>
                      <m:t>→</m:t>
                    </m:r>
                  </m:oMath>
                </a14:m>
                <a:r>
                  <a:rPr lang="en-US" dirty="0"/>
                  <a:t> 12 bits of the address are sufficient to relatively position each byte in a page</a:t>
                </a:r>
              </a:p>
              <a:p>
                <a:pPr lvl="1"/>
                <a:r>
                  <a:rPr lang="en-US" dirty="0"/>
                  <a:t>Bits marked 0 through 11 on the previous slide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564" y="1058238"/>
                <a:ext cx="6727025" cy="5370033"/>
              </a:xfrm>
              <a:blipFill>
                <a:blip r:embed="rId3"/>
                <a:stretch>
                  <a:fillRect l="-1269" r="-54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5905F4E-015F-1C0F-3371-4E193D0D511E}"/>
              </a:ext>
            </a:extLst>
          </p:cNvPr>
          <p:cNvGrpSpPr/>
          <p:nvPr/>
        </p:nvGrpSpPr>
        <p:grpSpPr>
          <a:xfrm>
            <a:off x="7116266" y="1064340"/>
            <a:ext cx="4389331" cy="5506616"/>
            <a:chOff x="7116266" y="1064340"/>
            <a:chExt cx="4389331" cy="5506616"/>
          </a:xfrm>
        </p:grpSpPr>
        <p:grpSp>
          <p:nvGrpSpPr>
            <p:cNvPr id="5" name="Group 4">
              <a:extLst>
                <a:ext uri="{FF2B5EF4-FFF2-40B4-BE49-F238E27FC236}">
                  <a16:creationId xmlns:a16="http://schemas.microsoft.com/office/drawing/2014/main" id="{1E171BDA-0F91-FFB8-C448-C1C33A4DD062}"/>
                </a:ext>
              </a:extLst>
            </p:cNvPr>
            <p:cNvGrpSpPr/>
            <p:nvPr/>
          </p:nvGrpSpPr>
          <p:grpSpPr>
            <a:xfrm>
              <a:off x="7116266" y="1064340"/>
              <a:ext cx="4389331" cy="5506616"/>
              <a:chOff x="7116266" y="1064340"/>
              <a:chExt cx="4389331" cy="5506616"/>
            </a:xfrm>
          </p:grpSpPr>
          <p:pic>
            <p:nvPicPr>
              <p:cNvPr id="12" name="Picture 11">
                <a:extLst>
                  <a:ext uri="{FF2B5EF4-FFF2-40B4-BE49-F238E27FC236}">
                    <a16:creationId xmlns:a16="http://schemas.microsoft.com/office/drawing/2014/main" id="{0B240019-7E62-833B-B846-6DA40064B6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6266" y="1064340"/>
                <a:ext cx="4389331" cy="5506616"/>
              </a:xfrm>
              <a:prstGeom prst="rect">
                <a:avLst/>
              </a:prstGeom>
            </p:spPr>
          </p:pic>
          <p:sp>
            <p:nvSpPr>
              <p:cNvPr id="13" name="Rectangle 12">
                <a:extLst>
                  <a:ext uri="{FF2B5EF4-FFF2-40B4-BE49-F238E27FC236}">
                    <a16:creationId xmlns:a16="http://schemas.microsoft.com/office/drawing/2014/main" id="{20579F95-54BF-D64E-A56A-D04AB54C0A0C}"/>
                  </a:ext>
                </a:extLst>
              </p:cNvPr>
              <p:cNvSpPr/>
              <p:nvPr/>
            </p:nvSpPr>
            <p:spPr>
              <a:xfrm>
                <a:off x="7539989" y="5679615"/>
                <a:ext cx="2394585" cy="233068"/>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grpSp>
        <p:sp>
          <p:nvSpPr>
            <p:cNvPr id="7" name="Rectangle 6">
              <a:extLst>
                <a:ext uri="{FF2B5EF4-FFF2-40B4-BE49-F238E27FC236}">
                  <a16:creationId xmlns:a16="http://schemas.microsoft.com/office/drawing/2014/main" id="{FB90A368-2C40-5212-DFA5-061EFC1CA7C0}"/>
                </a:ext>
              </a:extLst>
            </p:cNvPr>
            <p:cNvSpPr/>
            <p:nvPr/>
          </p:nvSpPr>
          <p:spPr>
            <a:xfrm>
              <a:off x="7559039" y="4197948"/>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8" name="Rectangle 7">
              <a:extLst>
                <a:ext uri="{FF2B5EF4-FFF2-40B4-BE49-F238E27FC236}">
                  <a16:creationId xmlns:a16="http://schemas.microsoft.com/office/drawing/2014/main" id="{7A663F8B-60A3-1757-567D-A045B18E2ABE}"/>
                </a:ext>
              </a:extLst>
            </p:cNvPr>
            <p:cNvSpPr/>
            <p:nvPr/>
          </p:nvSpPr>
          <p:spPr>
            <a:xfrm>
              <a:off x="7559039" y="3957001"/>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9" name="Rectangle 8">
              <a:extLst>
                <a:ext uri="{FF2B5EF4-FFF2-40B4-BE49-F238E27FC236}">
                  <a16:creationId xmlns:a16="http://schemas.microsoft.com/office/drawing/2014/main" id="{8735A0BC-3EA1-595E-9C2F-565384A6BA56}"/>
                </a:ext>
              </a:extLst>
            </p:cNvPr>
            <p:cNvSpPr/>
            <p:nvPr/>
          </p:nvSpPr>
          <p:spPr>
            <a:xfrm>
              <a:off x="7539989" y="2983100"/>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10" name="Rectangle 9">
              <a:extLst>
                <a:ext uri="{FF2B5EF4-FFF2-40B4-BE49-F238E27FC236}">
                  <a16:creationId xmlns:a16="http://schemas.microsoft.com/office/drawing/2014/main" id="{B1C5427D-6859-1C0D-4001-CE7147C9E905}"/>
                </a:ext>
              </a:extLst>
            </p:cNvPr>
            <p:cNvSpPr/>
            <p:nvPr/>
          </p:nvSpPr>
          <p:spPr>
            <a:xfrm>
              <a:off x="7539988" y="2742153"/>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11" name="Rectangle 10">
              <a:extLst>
                <a:ext uri="{FF2B5EF4-FFF2-40B4-BE49-F238E27FC236}">
                  <a16:creationId xmlns:a16="http://schemas.microsoft.com/office/drawing/2014/main" id="{A6F9B6DC-BC84-E966-BED7-A67853BF0B46}"/>
                </a:ext>
              </a:extLst>
            </p:cNvPr>
            <p:cNvSpPr/>
            <p:nvPr/>
          </p:nvSpPr>
          <p:spPr>
            <a:xfrm>
              <a:off x="7539987" y="3470050"/>
              <a:ext cx="2394585" cy="233068"/>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grpSp>
    </p:spTree>
    <p:extLst>
      <p:ext uri="{BB962C8B-B14F-4D97-AF65-F5344CB8AC3E}">
        <p14:creationId xmlns:p14="http://schemas.microsoft.com/office/powerpoint/2010/main" val="1994813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TLB [Translation Lookaside Buffer]</a:t>
            </a:r>
          </a:p>
        </p:txBody>
      </p:sp>
      <p:sp>
        <p:nvSpPr>
          <p:cNvPr id="3" name="Content Placeholder 2"/>
          <p:cNvSpPr>
            <a:spLocks noGrp="1"/>
          </p:cNvSpPr>
          <p:nvPr>
            <p:ph idx="1"/>
          </p:nvPr>
        </p:nvSpPr>
        <p:spPr>
          <a:xfrm>
            <a:off x="147344" y="934948"/>
            <a:ext cx="8236368" cy="5732979"/>
          </a:xfrm>
        </p:spPr>
        <p:txBody>
          <a:bodyPr>
            <a:normAutofit/>
          </a:bodyPr>
          <a:lstStyle/>
          <a:p>
            <a:endParaRPr lang="en-US" sz="2000" dirty="0"/>
          </a:p>
          <a:p>
            <a:r>
              <a:rPr lang="en-US" sz="2000" dirty="0"/>
              <a:t>If you go to Page Table in main memory for </a:t>
            </a:r>
            <a:r>
              <a:rPr lang="en-US" sz="2000" dirty="0">
                <a:solidFill>
                  <a:srgbClr val="F2240E"/>
                </a:solidFill>
              </a:rPr>
              <a:t>each</a:t>
            </a:r>
            <a:r>
              <a:rPr lang="en-US" sz="2000" dirty="0"/>
              <a:t> </a:t>
            </a:r>
            <a:r>
              <a:rPr lang="en-US" sz="2000" dirty="0">
                <a:solidFill>
                  <a:srgbClr val="0070C0"/>
                </a:solidFill>
              </a:rPr>
              <a:t>address translation</a:t>
            </a:r>
            <a:r>
              <a:rPr lang="en-US" sz="2000" dirty="0"/>
              <a:t> this would be very costly</a:t>
            </a:r>
          </a:p>
          <a:p>
            <a:pPr lvl="1"/>
            <a:r>
              <a:rPr lang="en-US" sz="1800" dirty="0"/>
              <a:t>One trip to translate address, one trip to actually fetch the data</a:t>
            </a:r>
          </a:p>
          <a:p>
            <a:pPr lvl="1"/>
            <a:endParaRPr lang="en-US" sz="1200" dirty="0"/>
          </a:p>
          <a:p>
            <a:r>
              <a:rPr lang="en-US" sz="2000" dirty="0"/>
              <a:t>There is a “cache” for the </a:t>
            </a:r>
            <a:r>
              <a:rPr lang="en-US" sz="2000" dirty="0">
                <a:solidFill>
                  <a:srgbClr val="0070C0"/>
                </a:solidFill>
              </a:rPr>
              <a:t>address translation</a:t>
            </a:r>
            <a:r>
              <a:rPr lang="en-US" sz="2000" dirty="0"/>
              <a:t> process: TLB</a:t>
            </a:r>
          </a:p>
          <a:p>
            <a:pPr lvl="1"/>
            <a:r>
              <a:rPr lang="en-US" sz="1800" dirty="0">
                <a:solidFill>
                  <a:srgbClr val="C00000"/>
                </a:solidFill>
              </a:rPr>
              <a:t>Translation Lookaside Buffer</a:t>
            </a:r>
            <a:r>
              <a:rPr lang="en-US" sz="1800" dirty="0"/>
              <a:t>: holds the translation of a small collection of virtual page numbers into frame IDs</a:t>
            </a:r>
          </a:p>
          <a:p>
            <a:pPr lvl="1"/>
            <a:endParaRPr lang="en-US" sz="2000" dirty="0"/>
          </a:p>
          <a:p>
            <a:r>
              <a:rPr lang="en-US" sz="2000" dirty="0"/>
              <a:t>The Good: TLB hit == quicker address translation</a:t>
            </a:r>
          </a:p>
          <a:p>
            <a:r>
              <a:rPr lang="en-US" sz="2000" dirty="0"/>
              <a:t>The Bad: TLB miss -&gt; go to main memory -- required to read the PT entry</a:t>
            </a:r>
          </a:p>
          <a:p>
            <a:r>
              <a:rPr lang="en-US" sz="2000" dirty="0"/>
              <a:t>The Ugly: TLB miss again at main memory </a:t>
            </a:r>
          </a:p>
          <a:p>
            <a:pPr marL="0" indent="0">
              <a:spcBef>
                <a:spcPts val="600"/>
              </a:spcBef>
              <a:buNone/>
            </a:pPr>
            <a:r>
              <a:rPr lang="en-US" sz="2000" dirty="0"/>
              <a:t>                       -&gt; go to secondary memory -- </a:t>
            </a:r>
            <a:r>
              <a:rPr lang="en-US" sz="2000" dirty="0">
                <a:solidFill>
                  <a:srgbClr val="0070C0"/>
                </a:solidFill>
              </a:rPr>
              <a:t>page fault</a:t>
            </a:r>
          </a:p>
          <a:p>
            <a:pPr marL="0" indent="0">
              <a:spcBef>
                <a:spcPts val="600"/>
              </a:spcBef>
              <a:buNone/>
            </a:pPr>
            <a:r>
              <a:rPr lang="en-US" sz="2000" dirty="0">
                <a:solidFill>
                  <a:srgbClr val="0070C0"/>
                </a:solidFill>
              </a:rPr>
              <a:t>                       </a:t>
            </a:r>
            <a:r>
              <a:rPr lang="en-US" sz="2000" dirty="0"/>
              <a:t>== significant latency &amp; </a:t>
            </a:r>
            <a:r>
              <a:rPr lang="en-US" sz="2000" dirty="0">
                <a:solidFill>
                  <a:srgbClr val="0070C0"/>
                </a:solidFill>
              </a:rPr>
              <a:t>memory thrashing</a:t>
            </a:r>
          </a:p>
          <a:p>
            <a:pPr marL="0" indent="0">
              <a:spcBef>
                <a:spcPts val="600"/>
              </a:spcBef>
              <a:buNone/>
            </a:pPr>
            <a:r>
              <a:rPr lang="en-US" sz="2000" dirty="0"/>
              <a:t>                       == repeatedly hitting page faults that time wasted in </a:t>
            </a:r>
          </a:p>
          <a:p>
            <a:pPr marL="0" indent="0">
              <a:spcBef>
                <a:spcPts val="600"/>
              </a:spcBef>
              <a:buNone/>
            </a:pPr>
            <a:r>
              <a:rPr lang="en-US" sz="2000" dirty="0"/>
              <a:t>                             handling page faults dominates all the rest</a:t>
            </a:r>
          </a:p>
          <a:p>
            <a:endParaRPr lang="en-US" sz="2000" dirty="0"/>
          </a:p>
          <a:p>
            <a:endParaRPr lang="en-US" sz="2000" dirty="0"/>
          </a:p>
          <a:p>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2">
            <a:extLst>
              <a:ext uri="{FF2B5EF4-FFF2-40B4-BE49-F238E27FC236}">
                <a16:creationId xmlns:a16="http://schemas.microsoft.com/office/drawing/2014/main" id="{E133D926-DC20-C46F-E757-39F39CD90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3492" y="1897459"/>
            <a:ext cx="3081186" cy="3550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5816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Memory Access: The Big Picture, Includes Cache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1988559" y="1166574"/>
            <a:ext cx="8305800" cy="609600"/>
          </a:xfrm>
        </p:spPr>
        <p:txBody>
          <a:bodyPr/>
          <a:lstStyle/>
          <a:p>
            <a:r>
              <a:rPr lang="en-US" sz="2000" dirty="0"/>
              <a:t>A </a:t>
            </a:r>
            <a:r>
              <a:rPr lang="en-US" sz="2000" u="sng" dirty="0"/>
              <a:t>simplified</a:t>
            </a:r>
            <a:r>
              <a:rPr lang="en-US" sz="2000" dirty="0"/>
              <a:t> version of how a memory request is serviced:</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106" y="2005717"/>
            <a:ext cx="5757562" cy="406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340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FDX Cycle</a:t>
            </a:r>
            <a:endParaRPr lang="en-US" sz="1800" dirty="0"/>
          </a:p>
        </p:txBody>
      </p:sp>
      <p:sp>
        <p:nvSpPr>
          <p:cNvPr id="3" name="Content Placeholder 2"/>
          <p:cNvSpPr>
            <a:spLocks noGrp="1"/>
          </p:cNvSpPr>
          <p:nvPr>
            <p:ph idx="1"/>
          </p:nvPr>
        </p:nvSpPr>
        <p:spPr/>
        <p:txBody>
          <a:bodyPr>
            <a:normAutofit/>
          </a:bodyPr>
          <a:lstStyle/>
          <a:p>
            <a:r>
              <a:rPr lang="en-US" sz="2000" dirty="0"/>
              <a:t>Each instruction goes through the </a:t>
            </a:r>
            <a:r>
              <a:rPr lang="en-US" sz="2000" dirty="0">
                <a:solidFill>
                  <a:srgbClr val="0070C0"/>
                </a:solidFill>
              </a:rPr>
              <a:t>Fetch-Decode-Execute</a:t>
            </a:r>
            <a:r>
              <a:rPr lang="en-US" sz="2000" dirty="0"/>
              <a:t> (</a:t>
            </a:r>
            <a:r>
              <a:rPr lang="en-US" sz="2000" dirty="0">
                <a:solidFill>
                  <a:srgbClr val="0070C0"/>
                </a:solidFill>
              </a:rPr>
              <a:t>FDX</a:t>
            </a:r>
            <a:r>
              <a:rPr lang="en-US" sz="2000" dirty="0"/>
              <a:t>) cycle</a:t>
            </a:r>
          </a:p>
          <a:p>
            <a:r>
              <a:rPr lang="en-US" sz="2000" dirty="0"/>
              <a:t>FDX is what keeps the CU and ALU busy</a:t>
            </a:r>
          </a:p>
          <a:p>
            <a:pPr lvl="1"/>
            <a:r>
              <a:rPr lang="en-US" sz="1400" dirty="0"/>
              <a:t>FDX is done for instruction after instruction until program completes</a:t>
            </a:r>
          </a:p>
          <a:p>
            <a:endParaRPr lang="en-US" sz="1800" dirty="0"/>
          </a:p>
          <a:p>
            <a:r>
              <a:rPr lang="en-US" sz="2000" dirty="0">
                <a:solidFill>
                  <a:srgbClr val="0070C0"/>
                </a:solidFill>
              </a:rPr>
              <a:t>Fetch</a:t>
            </a:r>
            <a:r>
              <a:rPr lang="en-US" sz="2000" dirty="0"/>
              <a:t>: an instruction is fetched from memory </a:t>
            </a:r>
          </a:p>
          <a:p>
            <a:pPr lvl="1"/>
            <a:r>
              <a:rPr lang="en-US" sz="1600" dirty="0"/>
              <a:t>Might look something like this (on 32 bits, MIPS, </a:t>
            </a:r>
            <a:r>
              <a:rPr lang="en-US" sz="1600" b="1" dirty="0" err="1">
                <a:latin typeface="Consolas" panose="020B0609020204030204" pitchFamily="49" charset="0"/>
                <a:cs typeface="Courier New" panose="02070309020205020404" pitchFamily="49" charset="0"/>
              </a:rPr>
              <a:t>lw</a:t>
            </a:r>
            <a:r>
              <a:rPr lang="en-US" sz="1600" b="1" dirty="0">
                <a:latin typeface="Consolas" panose="020B0609020204030204" pitchFamily="49" charset="0"/>
                <a:cs typeface="Courier New" panose="02070309020205020404" pitchFamily="49" charset="0"/>
              </a:rPr>
              <a:t> $t0, 12($s2)</a:t>
            </a:r>
            <a:r>
              <a:rPr lang="en-US" sz="1600" dirty="0"/>
              <a:t>): </a:t>
            </a:r>
          </a:p>
          <a:p>
            <a:pPr marL="344487" lvl="1" indent="0">
              <a:buNone/>
            </a:pPr>
            <a:r>
              <a:rPr lang="en-US" sz="1600" dirty="0"/>
              <a:t>		10001110010010000000000000001100</a:t>
            </a:r>
          </a:p>
          <a:p>
            <a:pPr lvl="1"/>
            <a:endParaRPr lang="en-US" sz="1600" dirty="0"/>
          </a:p>
          <a:p>
            <a:r>
              <a:rPr lang="en-US" sz="2000" dirty="0">
                <a:solidFill>
                  <a:srgbClr val="0070C0"/>
                </a:solidFill>
              </a:rPr>
              <a:t>Decode</a:t>
            </a:r>
            <a:r>
              <a:rPr lang="en-US" sz="2000" dirty="0"/>
              <a:t>: this string of 1s and 0s are decoded by the CU</a:t>
            </a:r>
          </a:p>
          <a:p>
            <a:pPr lvl="1"/>
            <a:r>
              <a:rPr lang="en-US" dirty="0"/>
              <a:t>Instruction type is baked into the operation code (opcode) for CU to refer to</a:t>
            </a:r>
            <a:endParaRPr lang="en-US" sz="1600" dirty="0"/>
          </a:p>
          <a:p>
            <a:pPr lvl="1"/>
            <a:endParaRPr lang="en-US" sz="1600" dirty="0"/>
          </a:p>
          <a:p>
            <a:r>
              <a:rPr lang="en-US" sz="2000" dirty="0">
                <a:solidFill>
                  <a:srgbClr val="0070C0"/>
                </a:solidFill>
              </a:rPr>
              <a:t>Execute</a:t>
            </a:r>
            <a:r>
              <a:rPr lang="en-US" sz="2000" dirty="0"/>
              <a:t>: once all data (operands) available, instruction is executed</a:t>
            </a:r>
          </a:p>
          <a:p>
            <a:pPr lvl="1"/>
            <a:r>
              <a:rPr lang="en-US" sz="1600" dirty="0"/>
              <a:t>The execution can take several cycles of the CPU</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37111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latin typeface="Consolas" panose="020B0609020204030204" pitchFamily="49" charset="0"/>
              </a:rPr>
              <a:t>malloc</a:t>
            </a:r>
            <a:r>
              <a:rPr lang="en-US" dirty="0"/>
              <a:t> vs. </a:t>
            </a:r>
            <a:r>
              <a:rPr lang="en-US" dirty="0" err="1">
                <a:latin typeface="Consolas" panose="020B0609020204030204" pitchFamily="49" charset="0"/>
              </a:rPr>
              <a:t>calloc</a:t>
            </a:r>
            <a:r>
              <a:rPr lang="en-US" dirty="0"/>
              <a:t>: some ways in which they’re different</a:t>
            </a:r>
          </a:p>
        </p:txBody>
      </p:sp>
      <p:sp>
        <p:nvSpPr>
          <p:cNvPr id="5" name="Content Placeholder 4"/>
          <p:cNvSpPr>
            <a:spLocks noGrp="1"/>
          </p:cNvSpPr>
          <p:nvPr>
            <p:ph idx="1"/>
          </p:nvPr>
        </p:nvSpPr>
        <p:spPr/>
        <p:txBody>
          <a:bodyPr>
            <a:normAutofit fontScale="92500" lnSpcReduction="10000"/>
          </a:bodyPr>
          <a:lstStyle/>
          <a:p>
            <a:r>
              <a:rPr lang="en-US" dirty="0" err="1">
                <a:latin typeface="Consolas" panose="020B0609020204030204" pitchFamily="49" charset="0"/>
              </a:rPr>
              <a:t>malloc</a:t>
            </a:r>
            <a:r>
              <a:rPr lang="en-US" dirty="0"/>
              <a:t>: </a:t>
            </a:r>
          </a:p>
          <a:p>
            <a:pPr lvl="1"/>
            <a:r>
              <a:rPr lang="en-US" dirty="0"/>
              <a:t>Allocates space in virtual memory </a:t>
            </a:r>
          </a:p>
          <a:p>
            <a:pPr lvl="1"/>
            <a:r>
              <a:rPr lang="en-US" dirty="0"/>
              <a:t>Sets aside no space in physical memory</a:t>
            </a:r>
          </a:p>
          <a:p>
            <a:pPr lvl="2"/>
            <a:r>
              <a:rPr lang="en-US" dirty="0"/>
              <a:t>Physical memory set aside only when needed</a:t>
            </a:r>
          </a:p>
          <a:p>
            <a:pPr lvl="3"/>
            <a:r>
              <a:rPr lang="en-US" dirty="0"/>
              <a:t>(Delayed physical allocation, done upon “touch”)</a:t>
            </a:r>
          </a:p>
          <a:p>
            <a:pPr lvl="3"/>
            <a:r>
              <a:rPr lang="en-US" dirty="0"/>
              <a:t>The Page Table not populated yet with values that </a:t>
            </a:r>
            <a:br>
              <a:rPr lang="en-US" dirty="0"/>
            </a:br>
            <a:r>
              <a:rPr lang="en-US" dirty="0"/>
              <a:t>are valid yet</a:t>
            </a:r>
          </a:p>
          <a:p>
            <a:endParaRPr lang="en-US" dirty="0"/>
          </a:p>
          <a:p>
            <a:r>
              <a:rPr lang="en-US" dirty="0" err="1">
                <a:latin typeface="Consolas" panose="020B0609020204030204" pitchFamily="49" charset="0"/>
              </a:rPr>
              <a:t>calloc</a:t>
            </a:r>
            <a:r>
              <a:rPr lang="en-US" dirty="0"/>
              <a:t>:</a:t>
            </a:r>
            <a:endParaRPr lang="en-US" dirty="0">
              <a:latin typeface="Consolas" panose="020B0609020204030204" pitchFamily="49" charset="0"/>
            </a:endParaRPr>
          </a:p>
          <a:p>
            <a:pPr lvl="1"/>
            <a:r>
              <a:rPr lang="en-US" dirty="0"/>
              <a:t>Allocates space in virtual memory </a:t>
            </a:r>
          </a:p>
          <a:p>
            <a:pPr lvl="1"/>
            <a:r>
              <a:rPr lang="en-US" dirty="0"/>
              <a:t>Sets aside also physical memory</a:t>
            </a:r>
          </a:p>
          <a:p>
            <a:pPr lvl="1"/>
            <a:r>
              <a:rPr lang="en-US" dirty="0"/>
              <a:t>Physical memory initialized to a bunch of zeros</a:t>
            </a:r>
          </a:p>
          <a:p>
            <a:pPr marL="457200" lvl="1" indent="0">
              <a:buNone/>
            </a:pPr>
            <a:endParaRPr lang="en-US" dirty="0"/>
          </a:p>
          <a:p>
            <a:pPr lvl="1"/>
            <a:endParaRPr lang="en-US" dirty="0"/>
          </a:p>
          <a:p>
            <a:pPr lvl="1"/>
            <a:endParaRPr lang="en-US" dirty="0"/>
          </a:p>
          <a:p>
            <a:r>
              <a:rPr lang="en-US" dirty="0" err="1">
                <a:latin typeface="Consolas" panose="020B0609020204030204" pitchFamily="49" charset="0"/>
              </a:rPr>
              <a:t>calloc</a:t>
            </a:r>
            <a:r>
              <a:rPr lang="en-US" dirty="0"/>
              <a:t> takes longer than similar </a:t>
            </a:r>
            <a:r>
              <a:rPr lang="en-US" dirty="0" err="1">
                <a:latin typeface="Consolas" panose="020B0609020204030204" pitchFamily="49" charset="0"/>
              </a:rPr>
              <a:t>malloc</a:t>
            </a:r>
            <a:r>
              <a:rPr lang="en-US" dirty="0"/>
              <a:t> call: physical mem actually provisioned </a:t>
            </a:r>
            <a:r>
              <a:rPr lang="en-US" u="sng" dirty="0"/>
              <a:t>and</a:t>
            </a:r>
            <a:r>
              <a:rPr lang="en-US" dirty="0"/>
              <a:t> also set to zero</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Box 5">
            <a:extLst>
              <a:ext uri="{FF2B5EF4-FFF2-40B4-BE49-F238E27FC236}">
                <a16:creationId xmlns:a16="http://schemas.microsoft.com/office/drawing/2014/main" id="{EFE0CD59-6BBB-419B-94BA-B3C3F9800ED4}"/>
              </a:ext>
            </a:extLst>
          </p:cNvPr>
          <p:cNvSpPr txBox="1">
            <a:spLocks noChangeArrowheads="1"/>
          </p:cNvSpPr>
          <p:nvPr/>
        </p:nvSpPr>
        <p:spPr bwMode="auto">
          <a:xfrm>
            <a:off x="6007331" y="2136338"/>
            <a:ext cx="5943600" cy="2585323"/>
          </a:xfrm>
          <a:prstGeom prst="rect">
            <a:avLst/>
          </a:prstGeom>
          <a:solidFill>
            <a:srgbClr val="EAEAEA"/>
          </a:solidFill>
          <a:ln w="9525" algn="ctr">
            <a:no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alloc_ints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size_t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requested_count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calloc</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requested_count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sizeof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NULL)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“can’t allocate %d </a:t>
            </a:r>
            <a:r>
              <a:rPr kumimoji="0" lang="en-US" sz="12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ints</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 %m\n”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requested_count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[0] through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[requested_count-1] are</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 valid and zeroed. */</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650706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Clean/Dirty Bit &amp; the concept of Page Fault</a:t>
            </a:r>
          </a:p>
        </p:txBody>
      </p:sp>
      <p:sp>
        <p:nvSpPr>
          <p:cNvPr id="6" name="Content Placeholder 5"/>
          <p:cNvSpPr>
            <a:spLocks noGrp="1"/>
          </p:cNvSpPr>
          <p:nvPr>
            <p:ph idx="1"/>
          </p:nvPr>
        </p:nvSpPr>
        <p:spPr/>
        <p:txBody>
          <a:bodyPr>
            <a:normAutofit/>
          </a:bodyPr>
          <a:lstStyle/>
          <a:p>
            <a:r>
              <a:rPr lang="en-US" dirty="0"/>
              <a:t>Bit is “clean”: two conditions need to happen for the bit to be clean</a:t>
            </a:r>
          </a:p>
          <a:p>
            <a:pPr lvl="1"/>
            <a:r>
              <a:rPr lang="en-US" dirty="0"/>
              <a:t>The frame that the page gets translated into has been loaded in main memory </a:t>
            </a:r>
          </a:p>
          <a:p>
            <a:pPr lvl="1"/>
            <a:r>
              <a:rPr lang="en-US" dirty="0"/>
              <a:t>Since last translation, that very frame has not been associated with other virtual page</a:t>
            </a:r>
          </a:p>
          <a:p>
            <a:endParaRPr lang="en-US" dirty="0"/>
          </a:p>
          <a:p>
            <a:endParaRPr lang="en-US" dirty="0"/>
          </a:p>
          <a:p>
            <a:r>
              <a:rPr lang="en-US" dirty="0"/>
              <a:t>Bit is “dirty”:</a:t>
            </a:r>
          </a:p>
          <a:p>
            <a:pPr lvl="1"/>
            <a:r>
              <a:rPr lang="en-US" dirty="0"/>
              <a:t>We called this “page fault”, costly scenario to handle</a:t>
            </a:r>
          </a:p>
          <a:p>
            <a:pPr lvl="1"/>
            <a:r>
              <a:rPr lang="en-US" dirty="0"/>
              <a:t>The OS will look for the needed frame on disk (secondary memory)</a:t>
            </a:r>
          </a:p>
          <a:p>
            <a:pPr lvl="2"/>
            <a:r>
              <a:rPr lang="en-US" dirty="0"/>
              <a:t>The way you can think about it: the RAM (main mem) is the cache of the hard-disk (secondary mem)</a:t>
            </a:r>
          </a:p>
          <a:p>
            <a:pPr lvl="3"/>
            <a:r>
              <a:rPr lang="en-US" dirty="0"/>
              <a:t>If bit in Page Table is dirty, the translation refers to address in secondary memory, not in main memory</a:t>
            </a:r>
          </a:p>
          <a:p>
            <a:pPr lvl="1"/>
            <a:r>
              <a:rPr lang="en-US" dirty="0"/>
              <a:t>NOTE: A lot of such bits will be dirty when you start the execution of a program</a:t>
            </a:r>
          </a:p>
          <a:p>
            <a:pPr lvl="2"/>
            <a:r>
              <a:rPr lang="en-US" dirty="0"/>
              <a:t>Your data &amp; instructions are not in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6194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prstClr val="white"/>
                </a:solidFill>
              </a:rPr>
              <a:t>[New Short Topic] </a:t>
            </a:r>
            <a:r>
              <a:rPr lang="en-US" dirty="0"/>
              <a:t>The size of the frame/page</a:t>
            </a:r>
          </a:p>
        </p:txBody>
      </p:sp>
      <p:sp>
        <p:nvSpPr>
          <p:cNvPr id="3" name="Content Placeholder 2"/>
          <p:cNvSpPr>
            <a:spLocks noGrp="1"/>
          </p:cNvSpPr>
          <p:nvPr>
            <p:ph idx="1"/>
          </p:nvPr>
        </p:nvSpPr>
        <p:spPr>
          <a:xfrm>
            <a:off x="147344" y="1202076"/>
            <a:ext cx="11960872" cy="5226195"/>
          </a:xfrm>
        </p:spPr>
        <p:txBody>
          <a:bodyPr>
            <a:normAutofit fontScale="92500" lnSpcReduction="10000"/>
          </a:bodyPr>
          <a:lstStyle/>
          <a:p>
            <a:r>
              <a:rPr lang="en-US" dirty="0"/>
              <a:t>Refresher: a memory page, or virtual page, is a fixed-length contiguous block of virtual memory, described by a single entry in the Page Table</a:t>
            </a:r>
          </a:p>
          <a:p>
            <a:endParaRPr lang="en-US" dirty="0"/>
          </a:p>
          <a:p>
            <a:r>
              <a:rPr lang="en-US" dirty="0"/>
              <a:t>The </a:t>
            </a:r>
            <a:r>
              <a:rPr lang="en-US" u="sng" dirty="0"/>
              <a:t>f</a:t>
            </a:r>
            <a:r>
              <a:rPr lang="en-US" dirty="0"/>
              <a:t>rame is the </a:t>
            </a:r>
            <a:r>
              <a:rPr lang="en-US" u="sng" dirty="0" err="1"/>
              <a:t>f</a:t>
            </a:r>
            <a:r>
              <a:rPr lang="en-US" dirty="0" err="1"/>
              <a:t>ysical</a:t>
            </a:r>
            <a:r>
              <a:rPr lang="en-US" dirty="0"/>
              <a:t> (or physical) counterpart of a virtual page</a:t>
            </a:r>
          </a:p>
          <a:p>
            <a:endParaRPr lang="en-US" dirty="0"/>
          </a:p>
          <a:p>
            <a:r>
              <a:rPr lang="en-US" dirty="0"/>
              <a:t>Typically, size of page is 4 KB but can be of 1024 KB for certain applications</a:t>
            </a:r>
          </a:p>
          <a:p>
            <a:pPr lvl="1"/>
            <a:r>
              <a:rPr lang="en-US" dirty="0"/>
              <a:t>Example: working with very large data sets (big data)</a:t>
            </a:r>
          </a:p>
          <a:p>
            <a:endParaRPr lang="en-US" dirty="0"/>
          </a:p>
          <a:p>
            <a:r>
              <a:rPr lang="en-US" dirty="0"/>
              <a:t>Large page size, </a:t>
            </a:r>
          </a:p>
          <a:p>
            <a:pPr lvl="1"/>
            <a:r>
              <a:rPr lang="en-US" dirty="0">
                <a:solidFill>
                  <a:srgbClr val="0070C0"/>
                </a:solidFill>
              </a:rPr>
              <a:t>Pros: l</a:t>
            </a:r>
            <a:r>
              <a:rPr lang="en-US" dirty="0"/>
              <a:t>ess TLB pressure -- fewer pages to blanket the virtual memory means fewer entries in the Page Table, which means </a:t>
            </a:r>
          </a:p>
          <a:p>
            <a:pPr lvl="2"/>
            <a:r>
              <a:rPr lang="en-US" dirty="0"/>
              <a:t>Fewer values that compete for storage in the TLB cache. More TLB hits: faster program</a:t>
            </a:r>
          </a:p>
          <a:p>
            <a:pPr lvl="2"/>
            <a:r>
              <a:rPr lang="en-US" dirty="0"/>
              <a:t>[not that big of a deal] The size of the Page Table is smaller – less memory needed to store it </a:t>
            </a:r>
          </a:p>
          <a:p>
            <a:pPr lvl="1"/>
            <a:r>
              <a:rPr lang="en-US" dirty="0">
                <a:solidFill>
                  <a:srgbClr val="0070C0"/>
                </a:solidFill>
              </a:rPr>
              <a:t>Cons: </a:t>
            </a:r>
            <a:r>
              <a:rPr lang="en-US" dirty="0"/>
              <a:t>might lead to wasteful use of physical memory</a:t>
            </a:r>
          </a:p>
          <a:p>
            <a:pPr lvl="2"/>
            <a:r>
              <a:rPr lang="en-US" dirty="0">
                <a:solidFill>
                  <a:srgbClr val="0070C0"/>
                </a:solidFill>
              </a:rPr>
              <a:t>Bad for the other processes </a:t>
            </a:r>
            <a:r>
              <a:rPr lang="en-US" dirty="0"/>
              <a:t>running next to yours in time-sharing (multi-tasking)</a:t>
            </a:r>
          </a:p>
          <a:p>
            <a:pPr lvl="3"/>
            <a:r>
              <a:rPr lang="en-US" dirty="0"/>
              <a:t>The OS might start recording lots of page faults</a:t>
            </a:r>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6509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Parallel computing</a:t>
            </a:r>
            <a:r>
              <a:rPr lang="en-US"/>
              <a:t>: why</a:t>
            </a:r>
            <a:r>
              <a:rPr lang="en-US" dirty="0"/>
              <a:t>, and why now?</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5858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r>
              <a:rPr lang="en-US" sz="3500" dirty="0"/>
              <a:t>Main causes for sequential computing speed stalling</a:t>
            </a:r>
          </a:p>
        </p:txBody>
      </p:sp>
      <p:sp>
        <p:nvSpPr>
          <p:cNvPr id="392195" name="Rectangle 3"/>
          <p:cNvSpPr>
            <a:spLocks noGrp="1" noChangeArrowheads="1"/>
          </p:cNvSpPr>
          <p:nvPr>
            <p:ph idx="1"/>
          </p:nvPr>
        </p:nvSpPr>
        <p:spPr>
          <a:xfrm>
            <a:off x="147344" y="1078788"/>
            <a:ext cx="11960872" cy="5349484"/>
          </a:xfrm>
        </p:spPr>
        <p:txBody>
          <a:bodyPr>
            <a:normAutofit fontScale="92500" lnSpcReduction="10000"/>
          </a:bodyPr>
          <a:lstStyle/>
          <a:p>
            <a:pPr>
              <a:lnSpc>
                <a:spcPct val="90000"/>
              </a:lnSpc>
            </a:pPr>
            <a:r>
              <a:rPr lang="en-US" sz="2000" dirty="0"/>
              <a:t>Memory Wall</a:t>
            </a:r>
          </a:p>
          <a:p>
            <a:pPr lvl="1"/>
            <a:r>
              <a:rPr lang="en-US" sz="1800" dirty="0"/>
              <a:t>The growing disparity of speed between CPU and memory outside the chip</a:t>
            </a:r>
          </a:p>
          <a:p>
            <a:pPr lvl="1"/>
            <a:r>
              <a:rPr lang="en-US" sz="1800" dirty="0"/>
              <a:t>Due to </a:t>
            </a:r>
            <a:r>
              <a:rPr lang="en-US" sz="1800" i="1" dirty="0"/>
              <a:t>latency</a:t>
            </a:r>
            <a:r>
              <a:rPr lang="en-US" sz="1800" dirty="0"/>
              <a:t> and limited communication </a:t>
            </a:r>
            <a:r>
              <a:rPr lang="en-US" sz="1800" i="1" dirty="0"/>
              <a:t>bandwidth</a:t>
            </a:r>
            <a:r>
              <a:rPr lang="en-US" sz="1800" dirty="0"/>
              <a:t> beyond chip boundaries</a:t>
            </a:r>
          </a:p>
          <a:p>
            <a:pPr lvl="1"/>
            <a:r>
              <a:rPr lang="en-US" sz="1800" dirty="0"/>
              <a:t>The trend: </a:t>
            </a:r>
            <a:r>
              <a:rPr lang="en-US" sz="1800" dirty="0">
                <a:solidFill>
                  <a:srgbClr val="0070C0"/>
                </a:solidFill>
              </a:rPr>
              <a:t>ever growing caches</a:t>
            </a:r>
            <a:r>
              <a:rPr lang="en-US" sz="1800" dirty="0"/>
              <a:t> to improve </a:t>
            </a:r>
            <a:r>
              <a:rPr lang="en-US" sz="1800" dirty="0">
                <a:solidFill>
                  <a:srgbClr val="0070C0"/>
                </a:solidFill>
              </a:rPr>
              <a:t>average memory reference time </a:t>
            </a:r>
            <a:r>
              <a:rPr lang="en-US" sz="1800" dirty="0"/>
              <a:t>to fetch or write instructions or data</a:t>
            </a:r>
          </a:p>
          <a:p>
            <a:pPr lvl="1"/>
            <a:r>
              <a:rPr lang="en-US" sz="1600" dirty="0"/>
              <a:t>Memory-wise, you may or may not be at top speed for your memory</a:t>
            </a:r>
          </a:p>
          <a:p>
            <a:pPr lvl="2"/>
            <a:r>
              <a:rPr lang="en-US" sz="1400" dirty="0"/>
              <a:t>Effective bandwidth==Nominal bandwidth: you move lots of data - ok, fact of life, some applications are just like that</a:t>
            </a:r>
          </a:p>
          <a:p>
            <a:pPr lvl="2"/>
            <a:r>
              <a:rPr lang="en-US" sz="1400" dirty="0"/>
              <a:t>Effective bandwidth &lt; Nominal bandwidth: you bring a block of data, use little of it, and ask for data from a different block</a:t>
            </a:r>
          </a:p>
          <a:p>
            <a:pPr>
              <a:lnSpc>
                <a:spcPct val="90000"/>
              </a:lnSpc>
            </a:pPr>
            <a:endParaRPr lang="en-US" sz="2000" dirty="0"/>
          </a:p>
          <a:p>
            <a:pPr>
              <a:lnSpc>
                <a:spcPct val="90000"/>
              </a:lnSpc>
            </a:pPr>
            <a:r>
              <a:rPr lang="en-US" sz="2000" dirty="0"/>
              <a:t>Instruction Level Parallelism (ILP) Wall </a:t>
            </a:r>
          </a:p>
          <a:p>
            <a:pPr lvl="1"/>
            <a:r>
              <a:rPr lang="en-US" sz="1800" dirty="0"/>
              <a:t>ILP elicits very complex microarchitecture</a:t>
            </a:r>
          </a:p>
          <a:p>
            <a:pPr>
              <a:lnSpc>
                <a:spcPct val="90000"/>
              </a:lnSpc>
            </a:pPr>
            <a:endParaRPr lang="en-US" sz="2000" dirty="0"/>
          </a:p>
          <a:p>
            <a:pPr>
              <a:lnSpc>
                <a:spcPct val="90000"/>
              </a:lnSpc>
            </a:pPr>
            <a:r>
              <a:rPr lang="en-US" sz="2000" dirty="0"/>
              <a:t>Power Wall</a:t>
            </a:r>
          </a:p>
          <a:p>
            <a:pPr lvl="1"/>
            <a:r>
              <a:rPr lang="en-US" sz="1700" dirty="0"/>
              <a:t>Power dissipation related to the clock frequency and feature length</a:t>
            </a:r>
          </a:p>
          <a:p>
            <a:pPr lvl="2"/>
            <a:r>
              <a:rPr lang="en-US" sz="1500" dirty="0"/>
              <a:t>Consequence (the wall): </a:t>
            </a:r>
            <a:r>
              <a:rPr lang="en-US" sz="1600" dirty="0"/>
              <a:t>clock rates are limited to some threshold value</a:t>
            </a:r>
            <a:endParaRPr lang="en-US" sz="1500" dirty="0"/>
          </a:p>
          <a:p>
            <a:pPr lvl="1"/>
            <a:r>
              <a:rPr lang="en-US" sz="1700" dirty="0"/>
              <a:t>Significant increase in clock speed without heroic/expensive cooling not possible -- Chips would simply melt</a:t>
            </a:r>
          </a:p>
          <a:p>
            <a:pPr lvl="1"/>
            <a:r>
              <a:rPr lang="en-US" sz="1600" dirty="0">
                <a:solidFill>
                  <a:srgbClr val="0070C0"/>
                </a:solidFill>
              </a:rPr>
              <a:t>Power, and not manufacturing, limits traditional general purpose microarchitecture improvements</a:t>
            </a:r>
            <a:endParaRPr lang="en-US" sz="1700" dirty="0"/>
          </a:p>
          <a:p>
            <a:pPr>
              <a:lnSpc>
                <a:spcPct val="90000"/>
              </a:lnSpc>
            </a:pPr>
            <a:endParaRPr lang="en-US" sz="2000" dirty="0"/>
          </a:p>
          <a:p>
            <a:pPr>
              <a:lnSpc>
                <a:spcPct val="90000"/>
              </a:lnSpc>
            </a:pPr>
            <a:r>
              <a:rPr lang="en-US" sz="2000" dirty="0">
                <a:solidFill>
                  <a:srgbClr val="0070C0"/>
                </a:solidFill>
              </a:rPr>
              <a:t>Not necessarily walls, but increasingly steep hills to climb</a:t>
            </a:r>
          </a:p>
        </p:txBody>
      </p:sp>
      <p:sp>
        <p:nvSpPr>
          <p:cNvPr id="2" name="Slide Number Placeholder 1">
            <a:extLst>
              <a:ext uri="{FF2B5EF4-FFF2-40B4-BE49-F238E27FC236}">
                <a16:creationId xmlns:a16="http://schemas.microsoft.com/office/drawing/2014/main" id="{1CD483F7-3763-42C7-9FC0-EAC737A69C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9549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2709569" y="1371601"/>
            <a:ext cx="7924800" cy="2467155"/>
          </a:xfrm>
          <a:prstGeom prst="rect">
            <a:avLst/>
          </a:prstGeom>
        </p:spPr>
      </p:pic>
      <p:sp>
        <p:nvSpPr>
          <p:cNvPr id="2" name="Title 1"/>
          <p:cNvSpPr>
            <a:spLocks noGrp="1"/>
          </p:cNvSpPr>
          <p:nvPr>
            <p:ph type="title"/>
          </p:nvPr>
        </p:nvSpPr>
        <p:spPr/>
        <p:txBody>
          <a:bodyPr>
            <a:normAutofit fontScale="90000"/>
          </a:bodyPr>
          <a:lstStyle/>
          <a:p>
            <a:r>
              <a:rPr lang="en-US" dirty="0"/>
              <a:t>Memory Latencies</a:t>
            </a:r>
            <a:br>
              <a:rPr lang="en-US" dirty="0"/>
            </a:br>
            <a:r>
              <a:rPr lang="en-US" sz="2000" dirty="0"/>
              <a:t>[typical server and mobile computers]</a:t>
            </a:r>
            <a:endParaRPr lang="en-US" dirty="0"/>
          </a:p>
        </p:txBody>
      </p:sp>
      <p:sp>
        <p:nvSpPr>
          <p:cNvPr id="3" name="Content Placeholder 2"/>
          <p:cNvSpPr>
            <a:spLocks noGrp="1"/>
          </p:cNvSpPr>
          <p:nvPr>
            <p:ph idx="4294967295"/>
          </p:nvPr>
        </p:nvSpPr>
        <p:spPr>
          <a:xfrm>
            <a:off x="3962400" y="6553200"/>
            <a:ext cx="8229600" cy="185738"/>
          </a:xfrm>
        </p:spPr>
        <p:txBody>
          <a:bodyPr>
            <a:normAutofit fontScale="92500" lnSpcReduction="20000"/>
          </a:bodyPr>
          <a:lstStyle/>
          <a:p>
            <a:pPr>
              <a:buNone/>
            </a:pPr>
            <a:r>
              <a:rPr lang="en-US" sz="900" dirty="0"/>
              <a:t>Courtesy of Elsevier, Computer Architecture, Hennessey and Patterson, fifth edition</a:t>
            </a:r>
          </a:p>
        </p:txBody>
      </p:sp>
      <p:sp>
        <p:nvSpPr>
          <p:cNvPr id="8" name="Rectangle 7"/>
          <p:cNvSpPr/>
          <p:nvPr/>
        </p:nvSpPr>
        <p:spPr>
          <a:xfrm>
            <a:off x="2590800" y="3429000"/>
            <a:ext cx="7620000"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p:cNvPicPr>
            <a:picLocks noChangeAspect="1"/>
          </p:cNvPicPr>
          <p:nvPr/>
        </p:nvPicPr>
        <p:blipFill>
          <a:blip r:embed="rId4"/>
          <a:stretch>
            <a:fillRect/>
          </a:stretch>
        </p:blipFill>
        <p:spPr>
          <a:xfrm>
            <a:off x="2709569" y="4038600"/>
            <a:ext cx="6705600" cy="2366682"/>
          </a:xfrm>
          <a:prstGeom prst="rect">
            <a:avLst/>
          </a:prstGeom>
        </p:spPr>
      </p:pic>
      <p:sp>
        <p:nvSpPr>
          <p:cNvPr id="23" name="TextBox 22"/>
          <p:cNvSpPr txBox="1"/>
          <p:nvPr/>
        </p:nvSpPr>
        <p:spPr>
          <a:xfrm>
            <a:off x="1676401" y="1905000"/>
            <a:ext cx="7777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Server</a:t>
            </a:r>
          </a:p>
        </p:txBody>
      </p:sp>
      <p:sp>
        <p:nvSpPr>
          <p:cNvPr id="24" name="TextBox 23"/>
          <p:cNvSpPr txBox="1"/>
          <p:nvPr/>
        </p:nvSpPr>
        <p:spPr>
          <a:xfrm>
            <a:off x="1752601" y="4572000"/>
            <a:ext cx="8643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Mobile</a:t>
            </a:r>
          </a:p>
        </p:txBody>
      </p:sp>
      <p:sp>
        <p:nvSpPr>
          <p:cNvPr id="25" name="Rectangle 24"/>
          <p:cNvSpPr/>
          <p:nvPr/>
        </p:nvSpPr>
        <p:spPr>
          <a:xfrm>
            <a:off x="2667000" y="6019800"/>
            <a:ext cx="6553200"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F11CDC7-049C-4ED9-A9F7-257E22E1B2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TextBox 12"/>
          <p:cNvSpPr txBox="1"/>
          <p:nvPr/>
        </p:nvSpPr>
        <p:spPr>
          <a:xfrm>
            <a:off x="3442448" y="1876813"/>
            <a:ext cx="48603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Light" panose="020F0302020204030204"/>
                <a:ea typeface="+mn-ea"/>
                <a:cs typeface="+mn-cs"/>
              </a:rPr>
              <a:t>CPU</a:t>
            </a:r>
          </a:p>
        </p:txBody>
      </p:sp>
      <p:sp>
        <p:nvSpPr>
          <p:cNvPr id="14" name="TextBox 13"/>
          <p:cNvSpPr txBox="1"/>
          <p:nvPr/>
        </p:nvSpPr>
        <p:spPr>
          <a:xfrm>
            <a:off x="3317612" y="2130027"/>
            <a:ext cx="726737" cy="276999"/>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Registers</a:t>
            </a:r>
          </a:p>
        </p:txBody>
      </p:sp>
      <p:graphicFrame>
        <p:nvGraphicFramePr>
          <p:cNvPr id="5" name="Object 8">
            <a:extLst>
              <a:ext uri="{FF2B5EF4-FFF2-40B4-BE49-F238E27FC236}">
                <a16:creationId xmlns:a16="http://schemas.microsoft.com/office/drawing/2014/main" id="{5AC92700-EDBC-95A0-9B63-201B6CCBF342}"/>
              </a:ext>
            </a:extLst>
          </p:cNvPr>
          <p:cNvGraphicFramePr>
            <a:graphicFrameLocks noChangeAspect="1"/>
          </p:cNvGraphicFramePr>
          <p:nvPr>
            <p:extLst>
              <p:ext uri="{D42A27DB-BD31-4B8C-83A1-F6EECF244321}">
                <p14:modId xmlns:p14="http://schemas.microsoft.com/office/powerpoint/2010/main" val="4025672304"/>
              </p:ext>
            </p:extLst>
          </p:nvPr>
        </p:nvGraphicFramePr>
        <p:xfrm>
          <a:off x="9415169" y="5417548"/>
          <a:ext cx="2736021" cy="1373265"/>
        </p:xfrm>
        <a:graphic>
          <a:graphicData uri="http://schemas.openxmlformats.org/presentationml/2006/ole">
            <mc:AlternateContent xmlns:mc="http://schemas.openxmlformats.org/markup-compatibility/2006">
              <mc:Choice xmlns:v="urn:schemas-microsoft-com:vml" Requires="v">
                <p:oleObj name="Worksheet" r:id="rId5" imgW="1914369" imgH="962161" progId="Excel.Sheet.12">
                  <p:embed/>
                </p:oleObj>
              </mc:Choice>
              <mc:Fallback>
                <p:oleObj name="Worksheet" r:id="rId5" imgW="1914369" imgH="962161" progId="Excel.Sheet.12">
                  <p:embed/>
                  <p:pic>
                    <p:nvPicPr>
                      <p:cNvPr id="438280" name="Object 8"/>
                      <p:cNvPicPr>
                        <a:picLocks noChangeAspect="1" noChangeArrowheads="1"/>
                      </p:cNvPicPr>
                      <p:nvPr/>
                    </p:nvPicPr>
                    <p:blipFill>
                      <a:blip r:embed="rId6"/>
                      <a:srcRect/>
                      <a:stretch>
                        <a:fillRect/>
                      </a:stretch>
                    </p:blipFill>
                    <p:spPr bwMode="auto">
                      <a:xfrm>
                        <a:off x="9415169" y="5417548"/>
                        <a:ext cx="2736021" cy="137326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614132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Memory </a:t>
            </a:r>
            <a:r>
              <a:rPr lang="en-US" sz="3000" b="1" dirty="0">
                <a:solidFill>
                  <a:srgbClr val="FFC000"/>
                </a:solidFill>
              </a:rPr>
              <a:t>Latency</a:t>
            </a:r>
            <a:r>
              <a:rPr lang="en-US" sz="3000" dirty="0"/>
              <a:t> vs. Memory </a:t>
            </a:r>
            <a:r>
              <a:rPr lang="en-US" sz="3000" b="1" dirty="0">
                <a:solidFill>
                  <a:srgbClr val="FFC000"/>
                </a:solidFill>
              </a:rPr>
              <a:t>Bandwidth </a:t>
            </a:r>
            <a:r>
              <a:rPr lang="en-US" sz="3000" dirty="0"/>
              <a:t>[1/2]</a:t>
            </a:r>
          </a:p>
        </p:txBody>
      </p:sp>
      <p:sp>
        <p:nvSpPr>
          <p:cNvPr id="3" name="Content Placeholder 2"/>
          <p:cNvSpPr>
            <a:spLocks noGrp="1"/>
          </p:cNvSpPr>
          <p:nvPr>
            <p:ph idx="1"/>
          </p:nvPr>
        </p:nvSpPr>
        <p:spPr/>
        <p:txBody>
          <a:bodyPr/>
          <a:lstStyle/>
          <a:p>
            <a:endParaRPr lang="en-US" sz="2000" dirty="0"/>
          </a:p>
          <a:p>
            <a:r>
              <a:rPr lang="en-US" sz="2000" dirty="0"/>
              <a:t>Latency [in our context]: how much time it takes a packet of data to get from one designated point to another</a:t>
            </a:r>
          </a:p>
          <a:p>
            <a:pPr lvl="1"/>
            <a:r>
              <a:rPr lang="en-US" sz="1800" dirty="0"/>
              <a:t>Measured in seconds, also called “lag”</a:t>
            </a:r>
          </a:p>
          <a:p>
            <a:pPr lvl="1"/>
            <a:r>
              <a:rPr lang="en-US" sz="1800" dirty="0"/>
              <a:t>The utility “ping” in Linux measures the latency of a network</a:t>
            </a:r>
          </a:p>
          <a:p>
            <a:pPr lvl="1"/>
            <a:r>
              <a:rPr lang="en-US" sz="1800" dirty="0"/>
              <a:t>For </a:t>
            </a:r>
            <a:r>
              <a:rPr lang="en-US" sz="1800" u="sng" dirty="0"/>
              <a:t>memory</a:t>
            </a:r>
            <a:r>
              <a:rPr lang="en-US" sz="1800" dirty="0"/>
              <a:t> transactions: send 32 bits to destination and back, measure how much time it takes gives you latency</a:t>
            </a:r>
          </a:p>
          <a:p>
            <a:pPr lvl="1"/>
            <a:endParaRPr lang="en-US" sz="1800" dirty="0"/>
          </a:p>
          <a:p>
            <a:r>
              <a:rPr lang="en-US" sz="2000" dirty="0"/>
              <a:t>Bandwidth: how much data can be transferred per second</a:t>
            </a:r>
          </a:p>
          <a:p>
            <a:pPr lvl="1"/>
            <a:r>
              <a:rPr lang="en-US" sz="1800" dirty="0"/>
              <a:t>You can talk about bandwidth for memory but also for a network (Ethernet, </a:t>
            </a:r>
            <a:r>
              <a:rPr lang="en-US" sz="1800" dirty="0" err="1"/>
              <a:t>Infiniband</a:t>
            </a:r>
            <a:r>
              <a:rPr lang="en-US" sz="1800" dirty="0"/>
              <a:t>, modem, DSL, etc.)</a:t>
            </a:r>
          </a:p>
          <a:p>
            <a:pPr lvl="1"/>
            <a:endParaRPr lang="en-US" sz="1800" dirty="0"/>
          </a:p>
          <a:p>
            <a:r>
              <a:rPr lang="en-US" sz="2000" dirty="0"/>
              <a:t>Improving Latency and Bandwidth</a:t>
            </a:r>
          </a:p>
          <a:p>
            <a:pPr lvl="1"/>
            <a:r>
              <a:rPr lang="en-US" sz="1800" dirty="0"/>
              <a:t>Mostly the job of folks in Electrical Engineering</a:t>
            </a:r>
          </a:p>
          <a:p>
            <a:pPr lvl="1"/>
            <a:r>
              <a:rPr lang="en-US" sz="1800" dirty="0"/>
              <a:t>Once in a while, Materials Science colleagues deliver a breakthrough</a:t>
            </a:r>
          </a:p>
          <a:p>
            <a:pPr lvl="1"/>
            <a:r>
              <a:rPr lang="en-US" sz="1800" dirty="0"/>
              <a:t>Promising technology: optic networks; layered memory on top of chip; etc.</a:t>
            </a:r>
          </a:p>
        </p:txBody>
      </p:sp>
      <p:sp>
        <p:nvSpPr>
          <p:cNvPr id="4" name="Slide Number Placeholder 3">
            <a:extLst>
              <a:ext uri="{FF2B5EF4-FFF2-40B4-BE49-F238E27FC236}">
                <a16:creationId xmlns:a16="http://schemas.microsoft.com/office/drawing/2014/main" id="{1A0429BD-A5EC-4D23-B787-0305B9F42E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686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Memory Latency vs. Memory Bandwidth [2/2]</a:t>
            </a:r>
          </a:p>
        </p:txBody>
      </p:sp>
      <p:sp>
        <p:nvSpPr>
          <p:cNvPr id="3" name="Content Placeholder 2"/>
          <p:cNvSpPr>
            <a:spLocks noGrp="1"/>
          </p:cNvSpPr>
          <p:nvPr>
            <p:ph idx="1"/>
          </p:nvPr>
        </p:nvSpPr>
        <p:spPr/>
        <p:txBody>
          <a:bodyPr>
            <a:normAutofit/>
          </a:bodyPr>
          <a:lstStyle/>
          <a:p>
            <a:r>
              <a:rPr lang="en-US" sz="2000" dirty="0"/>
              <a:t>Memory Access Latency more challenging to improve as opposed to improving Memory Bandwidth</a:t>
            </a:r>
          </a:p>
          <a:p>
            <a:endParaRPr lang="en-US" sz="2000" dirty="0"/>
          </a:p>
          <a:p>
            <a:r>
              <a:rPr lang="en-US" sz="2000" dirty="0"/>
              <a:t>Improving Bandwidth: doable, add more “pipes”</a:t>
            </a:r>
          </a:p>
          <a:p>
            <a:pPr lvl="1"/>
            <a:r>
              <a:rPr lang="en-US" sz="1600" dirty="0"/>
              <a:t>Requires more pins that come out of the chip for DRAM, for instance</a:t>
            </a:r>
          </a:p>
          <a:p>
            <a:pPr lvl="1"/>
            <a:r>
              <a:rPr lang="en-US" sz="1600" dirty="0"/>
              <a:t>Adding more pins is not simple – very crowded real estate plus the technology is tricky</a:t>
            </a:r>
          </a:p>
          <a:p>
            <a:pPr lvl="1"/>
            <a:endParaRPr lang="en-US" sz="1600" dirty="0"/>
          </a:p>
          <a:p>
            <a:r>
              <a:rPr lang="en-US" sz="2000" dirty="0"/>
              <a:t>Improving Latency: no quick way to improve things here</a:t>
            </a:r>
          </a:p>
          <a:p>
            <a:endParaRPr lang="en-US" sz="2000" dirty="0"/>
          </a:p>
          <a:p>
            <a:r>
              <a:rPr lang="en-US" sz="2000" dirty="0"/>
              <a:t>Analogy: </a:t>
            </a:r>
          </a:p>
          <a:p>
            <a:pPr lvl="1"/>
            <a:r>
              <a:rPr lang="en-US" sz="1600" dirty="0"/>
              <a:t>If you carry commuters with a train, add more cars to a train to increase bandwidth</a:t>
            </a:r>
          </a:p>
          <a:p>
            <a:pPr lvl="1"/>
            <a:r>
              <a:rPr lang="en-US" sz="1600" dirty="0"/>
              <a:t>Improving latency requires the construction of high speed trains (expensive/complex)</a:t>
            </a:r>
          </a:p>
          <a:p>
            <a:pPr lvl="1"/>
            <a:endParaRPr lang="en-US" sz="1600" dirty="0"/>
          </a:p>
          <a:p>
            <a:pPr lvl="1"/>
            <a:endParaRPr lang="en-US" sz="1600" dirty="0"/>
          </a:p>
          <a:p>
            <a:r>
              <a:rPr lang="en-US" sz="2000" dirty="0">
                <a:solidFill>
                  <a:srgbClr val="0070C0"/>
                </a:solidFill>
              </a:rPr>
              <a:t>IMPORTANT NOTE</a:t>
            </a:r>
            <a:r>
              <a:rPr lang="en-US" sz="2000" dirty="0"/>
              <a:t>: Improving bandwidth is challenging, but doable; improving latency is very tough</a:t>
            </a:r>
          </a:p>
        </p:txBody>
      </p:sp>
      <p:sp>
        <p:nvSpPr>
          <p:cNvPr id="4" name="Slide Number Placeholder 3">
            <a:extLst>
              <a:ext uri="{FF2B5EF4-FFF2-40B4-BE49-F238E27FC236}">
                <a16:creationId xmlns:a16="http://schemas.microsoft.com/office/drawing/2014/main" id="{320BE88F-55AA-46D4-A128-3A37AA409A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67225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r>
              <a:rPr lang="en-US" dirty="0"/>
              <a:t>The ILP Wall</a:t>
            </a:r>
          </a:p>
        </p:txBody>
      </p:sp>
      <p:sp>
        <p:nvSpPr>
          <p:cNvPr id="396291" name="Rectangle 3"/>
          <p:cNvSpPr>
            <a:spLocks noGrp="1" noChangeArrowheads="1"/>
          </p:cNvSpPr>
          <p:nvPr>
            <p:ph idx="1"/>
          </p:nvPr>
        </p:nvSpPr>
        <p:spPr/>
        <p:txBody>
          <a:bodyPr>
            <a:noAutofit/>
          </a:bodyPr>
          <a:lstStyle/>
          <a:p>
            <a:pPr>
              <a:lnSpc>
                <a:spcPct val="90000"/>
              </a:lnSpc>
            </a:pPr>
            <a:r>
              <a:rPr lang="en-US" dirty="0"/>
              <a:t>Dedicated hardware speculatively executes future instructions before the results of current instructions are known, while providing hardware safeguards to prevent the errors that might be caused by out of order execution </a:t>
            </a:r>
          </a:p>
          <a:p>
            <a:pPr lvl="1">
              <a:lnSpc>
                <a:spcPct val="90000"/>
              </a:lnSpc>
            </a:pPr>
            <a:endParaRPr lang="en-US" sz="1800" dirty="0"/>
          </a:p>
          <a:p>
            <a:pPr lvl="1">
              <a:lnSpc>
                <a:spcPct val="90000"/>
              </a:lnSpc>
            </a:pPr>
            <a:endParaRPr lang="en-US" sz="1800" dirty="0"/>
          </a:p>
          <a:p>
            <a:pPr>
              <a:lnSpc>
                <a:spcPct val="90000"/>
              </a:lnSpc>
            </a:pPr>
            <a:r>
              <a:rPr lang="en-US" dirty="0"/>
              <a:t>Branches must be “guessed” to decide what instructions to execute simultaneously </a:t>
            </a:r>
          </a:p>
          <a:p>
            <a:pPr lvl="1">
              <a:lnSpc>
                <a:spcPct val="90000"/>
              </a:lnSpc>
            </a:pPr>
            <a:r>
              <a:rPr lang="en-US" sz="2400" dirty="0"/>
              <a:t>If you guessed wrong, you throw away that part of the result</a:t>
            </a:r>
          </a:p>
          <a:p>
            <a:pPr lvl="1">
              <a:lnSpc>
                <a:spcPct val="90000"/>
              </a:lnSpc>
            </a:pPr>
            <a:endParaRPr lang="en-US" sz="1800" dirty="0"/>
          </a:p>
          <a:p>
            <a:pPr lvl="1">
              <a:lnSpc>
                <a:spcPct val="90000"/>
              </a:lnSpc>
            </a:pPr>
            <a:endParaRPr lang="en-US" sz="1800" dirty="0"/>
          </a:p>
          <a:p>
            <a:pPr>
              <a:lnSpc>
                <a:spcPct val="90000"/>
              </a:lnSpc>
            </a:pPr>
            <a:r>
              <a:rPr lang="en-US" dirty="0"/>
              <a:t>Data dependencies may prevent successive instructions from executing in parallel, even if there are no branches</a:t>
            </a:r>
          </a:p>
          <a:p>
            <a:pPr>
              <a:lnSpc>
                <a:spcPct val="90000"/>
              </a:lnSpc>
            </a:pPr>
            <a:endParaRPr lang="en-US" dirty="0"/>
          </a:p>
          <a:p>
            <a:pPr>
              <a:lnSpc>
                <a:spcPct val="90000"/>
              </a:lnSpc>
            </a:pPr>
            <a:r>
              <a:rPr lang="en-US" dirty="0">
                <a:solidFill>
                  <a:srgbClr val="0070C0"/>
                </a:solidFill>
              </a:rPr>
              <a:t>Predicting the future</a:t>
            </a:r>
            <a:r>
              <a:rPr lang="en-US" dirty="0"/>
              <a:t> comes at the cost of microarchitecture complexity and power cost</a:t>
            </a:r>
          </a:p>
        </p:txBody>
      </p:sp>
      <p:sp>
        <p:nvSpPr>
          <p:cNvPr id="2" name="Slide Number Placeholder 1">
            <a:extLst>
              <a:ext uri="{FF2B5EF4-FFF2-40B4-BE49-F238E27FC236}">
                <a16:creationId xmlns:a16="http://schemas.microsoft.com/office/drawing/2014/main" id="{1A2A328C-4C25-4A7F-B556-F05309560F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119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en-US" dirty="0"/>
              <a:t>Parallel computing: The Ox vs. Chickens Analogy</a:t>
            </a:r>
          </a:p>
        </p:txBody>
      </p:sp>
      <p:sp>
        <p:nvSpPr>
          <p:cNvPr id="408579" name="Rectangle 3"/>
          <p:cNvSpPr>
            <a:spLocks noGrp="1" noChangeArrowheads="1"/>
          </p:cNvSpPr>
          <p:nvPr>
            <p:ph idx="1"/>
          </p:nvPr>
        </p:nvSpPr>
        <p:spPr/>
        <p:txBody>
          <a:bodyPr/>
          <a:lstStyle/>
          <a:p>
            <a:pPr>
              <a:lnSpc>
                <a:spcPct val="82000"/>
              </a:lnSpc>
            </a:pPr>
            <a:endParaRPr lang="en-GB" sz="2100" dirty="0"/>
          </a:p>
          <a:p>
            <a:pPr lvl="1">
              <a:lnSpc>
                <a:spcPct val="82000"/>
              </a:lnSpc>
            </a:pPr>
            <a:endParaRPr lang="en-GB" dirty="0"/>
          </a:p>
          <a:p>
            <a:pPr>
              <a:lnSpc>
                <a:spcPct val="82000"/>
              </a:lnSpc>
            </a:pPr>
            <a:endParaRPr lang="en-GB" sz="2100" dirty="0"/>
          </a:p>
          <a:p>
            <a:pPr>
              <a:lnSpc>
                <a:spcPct val="82000"/>
              </a:lnSpc>
            </a:pPr>
            <a:r>
              <a:rPr lang="en-GB" sz="2100" dirty="0"/>
              <a:t>Ox: one powerful CPU core, running at high frequency, large cache to hide memory latency</a:t>
            </a:r>
          </a:p>
          <a:p>
            <a:pPr>
              <a:lnSpc>
                <a:spcPct val="82000"/>
              </a:lnSpc>
            </a:pPr>
            <a:endParaRPr lang="en-GB" sz="2100" dirty="0"/>
          </a:p>
          <a:p>
            <a:pPr>
              <a:lnSpc>
                <a:spcPct val="82000"/>
              </a:lnSpc>
            </a:pPr>
            <a:r>
              <a:rPr lang="en-GB" sz="2100" dirty="0"/>
              <a:t>Chicken: many meagre processors, running at lower frequency, not much cache or CU brain</a:t>
            </a:r>
            <a:endParaRPr lang="en-US" dirty="0"/>
          </a:p>
          <a:p>
            <a:pPr lvl="1">
              <a:lnSpc>
                <a:spcPct val="82000"/>
              </a:lnSpc>
            </a:pPr>
            <a:r>
              <a:rPr lang="en-US" dirty="0"/>
              <a:t>Requires other ways to hide memory latency</a:t>
            </a:r>
          </a:p>
          <a:p>
            <a:pPr>
              <a:lnSpc>
                <a:spcPct val="82000"/>
              </a:lnSpc>
            </a:pPr>
            <a:endParaRPr lang="en-US" dirty="0"/>
          </a:p>
          <a:p>
            <a:pPr>
              <a:lnSpc>
                <a:spcPct val="82000"/>
              </a:lnSpc>
            </a:pPr>
            <a:endParaRPr lang="en-US" dirty="0"/>
          </a:p>
          <a:p>
            <a:pPr>
              <a:lnSpc>
                <a:spcPct val="82000"/>
              </a:lnSpc>
            </a:pPr>
            <a:endParaRPr lang="en-US" dirty="0"/>
          </a:p>
          <a:p>
            <a:pPr>
              <a:lnSpc>
                <a:spcPct val="82000"/>
              </a:lnSpc>
            </a:pPr>
            <a:r>
              <a:rPr lang="en-GB" sz="2100" dirty="0"/>
              <a:t>Few were eating chicken two decades ago. Very popular now</a:t>
            </a:r>
            <a:endParaRPr lang="en-GB" sz="1900" dirty="0"/>
          </a:p>
          <a:p>
            <a:pPr>
              <a:lnSpc>
                <a:spcPct val="82000"/>
              </a:lnSpc>
            </a:pPr>
            <a:endParaRPr lang="en-GB" dirty="0"/>
          </a:p>
        </p:txBody>
      </p:sp>
      <mc:AlternateContent xmlns:mc="http://schemas.openxmlformats.org/markup-compatibility/2006" xmlns:a14="http://schemas.microsoft.com/office/drawing/2010/main">
        <mc:Choice Requires="a14">
          <p:sp>
            <p:nvSpPr>
              <p:cNvPr id="408580" name="Rectangle 4"/>
              <p:cNvSpPr>
                <a:spLocks noChangeArrowheads="1"/>
              </p:cNvSpPr>
              <p:nvPr/>
            </p:nvSpPr>
            <p:spPr bwMode="auto">
              <a:xfrm>
                <a:off x="368330" y="1444169"/>
                <a:ext cx="11518900" cy="369332"/>
              </a:xfrm>
              <a:prstGeom prst="rect">
                <a:avLst/>
              </a:prstGeom>
              <a:noFill/>
              <a:ln w="9525">
                <a:noFill/>
                <a:miter lim="800000"/>
                <a:headEnd/>
                <a:tailEnd/>
              </a:ln>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If you were plowing a field, which would you rather use: Two strong oxen or 1024 chickens?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[Seymour Cray</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408580" name="Rectangle 4"/>
              <p:cNvSpPr>
                <a:spLocks noRot="1" noChangeAspect="1" noMove="1" noResize="1" noEditPoints="1" noAdjustHandles="1" noChangeArrowheads="1" noChangeShapeType="1" noTextEdit="1"/>
              </p:cNvSpPr>
              <p:nvPr/>
            </p:nvSpPr>
            <p:spPr bwMode="auto">
              <a:xfrm>
                <a:off x="368330" y="1444169"/>
                <a:ext cx="11518900" cy="369332"/>
              </a:xfrm>
              <a:prstGeom prst="rect">
                <a:avLst/>
              </a:prstGeom>
              <a:blipFill>
                <a:blip r:embed="rId3"/>
                <a:stretch>
                  <a:fillRect l="-423" t="-8333" b="-26667"/>
                </a:stretch>
              </a:blipFill>
              <a:ln w="9525">
                <a:noFill/>
                <a:miter lim="800000"/>
                <a:headEnd/>
                <a:tailEnd/>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EE1C333-A5E8-4498-B463-9A63876AE7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391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Decoding: Instruction Type I - immediate (MIPS ISA)</a:t>
            </a:r>
            <a:endParaRPr lang="en-US" sz="2800" dirty="0"/>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endParaRPr lang="en-US" sz="2000" dirty="0"/>
          </a:p>
          <a:p>
            <a:endParaRPr lang="en-US" sz="2000" dirty="0"/>
          </a:p>
          <a:p>
            <a:r>
              <a:rPr lang="en-US" sz="2000" dirty="0"/>
              <a:t>The first six bits encode the basic operation to be completed (opcode)</a:t>
            </a:r>
          </a:p>
          <a:p>
            <a:r>
              <a:rPr lang="en-US" sz="2000" dirty="0"/>
              <a:t>The next group of five bits: in which register the first operand is stored</a:t>
            </a:r>
          </a:p>
          <a:p>
            <a:r>
              <a:rPr lang="en-US" sz="2000" dirty="0"/>
              <a:t>The subsequent group of five bits: the target register, </a:t>
            </a:r>
            <a:r>
              <a:rPr lang="en-US" sz="2000" dirty="0">
                <a:latin typeface="Consolas" panose="020B0609020204030204" pitchFamily="49" charset="0"/>
              </a:rPr>
              <a:t>rt</a:t>
            </a:r>
            <a:r>
              <a:rPr lang="en-US" sz="2000" dirty="0"/>
              <a:t>, where the result is written</a:t>
            </a:r>
            <a:endParaRPr lang="en-US" sz="2000" dirty="0">
              <a:latin typeface="Consolas" panose="020B0609020204030204" pitchFamily="49" charset="0"/>
            </a:endParaRPr>
          </a:p>
          <a:p>
            <a:r>
              <a:rPr lang="en-US" sz="2000" dirty="0"/>
              <a:t>The 16 bit stores the “immediate” value, usually used as the offset value in various instructions</a:t>
            </a:r>
          </a:p>
          <a:p>
            <a:pPr lvl="1"/>
            <a:r>
              <a:rPr lang="en-US" sz="1800" dirty="0"/>
              <a:t>“Immediate” like in “immediate value”: no need to read other registers, we know all we need</a:t>
            </a:r>
            <a:br>
              <a:rPr lang="en-US" sz="1800" dirty="0"/>
            </a:br>
            <a:endParaRPr lang="en-US" sz="22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 name="Rectangle 19"/>
          <p:cNvSpPr/>
          <p:nvPr/>
        </p:nvSpPr>
        <p:spPr>
          <a:xfrm>
            <a:off x="1981200" y="1740386"/>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 (6 bits)</a:t>
            </a:r>
          </a:p>
        </p:txBody>
      </p:sp>
      <p:sp>
        <p:nvSpPr>
          <p:cNvPr id="21" name="Rectangle 20"/>
          <p:cNvSpPr/>
          <p:nvPr/>
        </p:nvSpPr>
        <p:spPr>
          <a:xfrm>
            <a:off x="3311270" y="1740386"/>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2" name="Rectangle 21"/>
          <p:cNvSpPr/>
          <p:nvPr/>
        </p:nvSpPr>
        <p:spPr>
          <a:xfrm>
            <a:off x="4641340" y="1740386"/>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3" name="Rectangle 22"/>
          <p:cNvSpPr/>
          <p:nvPr/>
        </p:nvSpPr>
        <p:spPr>
          <a:xfrm>
            <a:off x="5971410" y="1740386"/>
            <a:ext cx="301752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constant or address (16 bits)</a:t>
            </a:r>
          </a:p>
        </p:txBody>
      </p:sp>
      <p:cxnSp>
        <p:nvCxnSpPr>
          <p:cNvPr id="24" name="Straight Connector 23"/>
          <p:cNvCxnSpPr/>
          <p:nvPr/>
        </p:nvCxnSpPr>
        <p:spPr>
          <a:xfrm>
            <a:off x="1981200" y="2045186"/>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988930" y="2045186"/>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81200" y="2317692"/>
            <a:ext cx="7007730" cy="0"/>
          </a:xfrm>
          <a:prstGeom prst="line">
            <a:avLst/>
          </a:prstGeom>
          <a:ln>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97449" y="2139155"/>
            <a:ext cx="742511"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32 bits</a:t>
            </a:r>
          </a:p>
        </p:txBody>
      </p:sp>
    </p:spTree>
    <p:extLst>
      <p:ext uri="{BB962C8B-B14F-4D97-AF65-F5344CB8AC3E}">
        <p14:creationId xmlns:p14="http://schemas.microsoft.com/office/powerpoint/2010/main" val="22793464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Fermi Architecture</a:t>
            </a:r>
            <a:br>
              <a:rPr lang="en-US" dirty="0"/>
            </a:br>
            <a:r>
              <a:rPr lang="en-US" sz="2400" dirty="0"/>
              <a:t>[ Schematic of a NVIDIA </a:t>
            </a:r>
            <a:r>
              <a:rPr lang="en-US" sz="2400" b="1" dirty="0">
                <a:solidFill>
                  <a:srgbClr val="FFC000"/>
                </a:solidFill>
              </a:rPr>
              <a:t>Stream Multiprocessor</a:t>
            </a:r>
            <a:r>
              <a:rPr lang="en-US" sz="2400" dirty="0"/>
              <a:t> (</a:t>
            </a:r>
            <a:r>
              <a:rPr lang="en-US" sz="2400" b="1" dirty="0">
                <a:solidFill>
                  <a:srgbClr val="FFC000"/>
                </a:solidFill>
              </a:rPr>
              <a:t>SM</a:t>
            </a:r>
            <a:r>
              <a:rPr lang="en-US" sz="2400" dirty="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380674" y="1486442"/>
                <a:ext cx="4787886" cy="4831943"/>
              </a:xfrm>
            </p:spPr>
            <p:txBody>
              <a:bodyPr/>
              <a:lstStyle/>
              <a:p>
                <a:endParaRPr lang="en-US" sz="2000" dirty="0"/>
              </a:p>
              <a:p>
                <a:r>
                  <a:rPr lang="en-US" sz="2000" dirty="0"/>
                  <a:t>Late 2009, early 2010</a:t>
                </a:r>
              </a:p>
              <a:p>
                <a:r>
                  <a:rPr lang="en-US" sz="2000" dirty="0"/>
                  <a:t>40 nm technology</a:t>
                </a:r>
              </a:p>
              <a:p>
                <a:r>
                  <a:rPr lang="en-US" sz="2000" dirty="0"/>
                  <a:t>Three billion transistors</a:t>
                </a:r>
              </a:p>
              <a:p>
                <a:r>
                  <a:rPr lang="en-US" sz="2000" dirty="0"/>
                  <a:t>512 Scalar Processors (SPs), or “</a:t>
                </a:r>
                <a:r>
                  <a:rPr lang="en-US" sz="2000" dirty="0" err="1"/>
                  <a:t>shaders</a:t>
                </a:r>
                <a:r>
                  <a:rPr lang="en-US" sz="2000" dirty="0"/>
                  <a:t>”</a:t>
                </a:r>
              </a:p>
              <a:p>
                <a:pPr lvl="1"/>
                <a:r>
                  <a:rPr lang="en-US" sz="1600" dirty="0"/>
                  <a:t>These are the </a:t>
                </a:r>
                <a:r>
                  <a:rPr lang="en-US" sz="1600" dirty="0">
                    <a:solidFill>
                      <a:srgbClr val="0070C0"/>
                    </a:solidFill>
                  </a:rPr>
                  <a:t>chickens</a:t>
                </a:r>
              </a:p>
              <a:p>
                <a:r>
                  <a:rPr lang="en-US" sz="2000" dirty="0"/>
                  <a:t>L1 cache</a:t>
                </a:r>
              </a:p>
              <a:p>
                <a:r>
                  <a:rPr lang="en-US" sz="2000" dirty="0"/>
                  <a:t>L2 cache</a:t>
                </a:r>
              </a:p>
              <a:p>
                <a:r>
                  <a:rPr lang="en-US" sz="2000" dirty="0"/>
                  <a:t>6 GB of global memory</a:t>
                </a:r>
              </a:p>
              <a:p>
                <a:r>
                  <a:rPr lang="en-US" sz="2000" dirty="0"/>
                  <a:t>Operates at low clock rate</a:t>
                </a:r>
              </a:p>
              <a:p>
                <a:r>
                  <a:rPr lang="en-US" sz="2000" dirty="0"/>
                  <a:t>High bandwidth (for 2010, </a:t>
                </a:r>
                <a14:m>
                  <m:oMath xmlns:m="http://schemas.openxmlformats.org/officeDocument/2006/math">
                    <m:r>
                      <a:rPr lang="en-US" sz="2000" b="0" i="1" smtClean="0">
                        <a:latin typeface="Cambria Math" panose="02040503050406030204" pitchFamily="18" charset="0"/>
                      </a:rPr>
                      <m:t>≈</m:t>
                    </m:r>
                  </m:oMath>
                </a14:m>
                <a:r>
                  <a:rPr lang="en-US" sz="2000" dirty="0"/>
                  <a:t>200 GB/s)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380674" y="1486442"/>
                <a:ext cx="4787886" cy="4831943"/>
              </a:xfrm>
              <a:blipFill>
                <a:blip r:embed="rId2"/>
                <a:stretch>
                  <a:fillRect l="-1145"/>
                </a:stretch>
              </a:blipFill>
            </p:spPr>
            <p:txBody>
              <a:bodyPr/>
              <a:lstStyle/>
              <a:p>
                <a:r>
                  <a:rPr lang="en-US">
                    <a:noFill/>
                  </a:rPr>
                  <a:t> </a:t>
                </a:r>
              </a:p>
            </p:txBody>
          </p:sp>
        </mc:Fallback>
      </mc:AlternateContent>
      <p:grpSp>
        <p:nvGrpSpPr>
          <p:cNvPr id="4" name="Group 3"/>
          <p:cNvGrpSpPr/>
          <p:nvPr/>
        </p:nvGrpSpPr>
        <p:grpSpPr>
          <a:xfrm>
            <a:off x="6816672" y="974124"/>
            <a:ext cx="4745354" cy="5458460"/>
            <a:chOff x="5770246" y="1399540"/>
            <a:chExt cx="4745354" cy="5458460"/>
          </a:xfrm>
        </p:grpSpPr>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5770246" y="4048760"/>
              <a:ext cx="1316355" cy="1846580"/>
            </a:xfrm>
            <a:prstGeom prst="rect">
              <a:avLst/>
            </a:prstGeom>
          </p:spPr>
        </p:pic>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7178040" y="1399540"/>
              <a:ext cx="3337560" cy="5458460"/>
            </a:xfrm>
            <a:prstGeom prst="rect">
              <a:avLst/>
            </a:prstGeom>
          </p:spPr>
        </p:pic>
        <p:sp>
          <p:nvSpPr>
            <p:cNvPr id="7" name="Right Arrow 6"/>
            <p:cNvSpPr/>
            <p:nvPr/>
          </p:nvSpPr>
          <p:spPr>
            <a:xfrm flipH="1">
              <a:off x="7010400" y="4124961"/>
              <a:ext cx="417830" cy="14795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Slide Number Placeholder 7">
            <a:extLst>
              <a:ext uri="{FF2B5EF4-FFF2-40B4-BE49-F238E27FC236}">
                <a16:creationId xmlns:a16="http://schemas.microsoft.com/office/drawing/2014/main" id="{35D4ACDC-8928-4F55-8BDD-B96EDC256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0609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 Fermi SM (Streaming Multiprocessor (SM); </a:t>
            </a:r>
            <a:r>
              <a:rPr lang="en-US" sz="3200" dirty="0">
                <a:solidFill>
                  <a:srgbClr val="FFC000"/>
                </a:solidFill>
              </a:rPr>
              <a:t>one of 16</a:t>
            </a:r>
            <a:r>
              <a:rPr lang="en-US" sz="3200" dirty="0"/>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987" y="1645822"/>
            <a:ext cx="4310449" cy="49326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8308692" y="995272"/>
            <a:ext cx="3615823" cy="5583756"/>
          </a:xfrm>
          <a:prstGeom prst="rect">
            <a:avLst/>
          </a:prstGeom>
        </p:spPr>
      </p:pic>
      <p:sp>
        <p:nvSpPr>
          <p:cNvPr id="5" name="Rectangle 4"/>
          <p:cNvSpPr/>
          <p:nvPr/>
        </p:nvSpPr>
        <p:spPr>
          <a:xfrm>
            <a:off x="5056803" y="2688676"/>
            <a:ext cx="3251889"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a whole lot of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brain here, compared to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Specifically,  no orange boxes, which have to do with ILP.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color code is the same for SM &amp; CPU]</a:t>
            </a:r>
          </a:p>
        </p:txBody>
      </p:sp>
      <p:sp>
        <p:nvSpPr>
          <p:cNvPr id="8" name="TextBox 7">
            <a:extLst>
              <a:ext uri="{FF2B5EF4-FFF2-40B4-BE49-F238E27FC236}">
                <a16:creationId xmlns:a16="http://schemas.microsoft.com/office/drawing/2014/main" id="{28E54055-2EE3-0C23-B672-2381B41C829C}"/>
              </a:ext>
            </a:extLst>
          </p:cNvPr>
          <p:cNvSpPr txBox="1"/>
          <p:nvPr/>
        </p:nvSpPr>
        <p:spPr>
          <a:xfrm>
            <a:off x="1288249" y="1155869"/>
            <a:ext cx="3369924" cy="40011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Fermi Stream Multiprocessor</a:t>
            </a:r>
          </a:p>
        </p:txBody>
      </p:sp>
    </p:spTree>
    <p:extLst>
      <p:ext uri="{BB962C8B-B14F-4D97-AF65-F5344CB8AC3E}">
        <p14:creationId xmlns:p14="http://schemas.microsoft.com/office/powerpoint/2010/main" val="34915908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Fermi: 30,000 feet perspective, the entire chip</a:t>
            </a:r>
          </a:p>
        </p:txBody>
      </p:sp>
      <p:sp>
        <p:nvSpPr>
          <p:cNvPr id="3" name="Content Placeholder 2"/>
          <p:cNvSpPr>
            <a:spLocks noGrp="1"/>
          </p:cNvSpPr>
          <p:nvPr>
            <p:ph sz="half" idx="1"/>
          </p:nvPr>
        </p:nvSpPr>
        <p:spPr/>
        <p:txBody>
          <a:bodyPr/>
          <a:lstStyle/>
          <a:p>
            <a:endParaRPr lang="en-US" sz="2000" dirty="0"/>
          </a:p>
          <a:p>
            <a:endParaRPr lang="en-US" sz="2000" dirty="0"/>
          </a:p>
          <a:p>
            <a:r>
              <a:rPr lang="en-US" sz="2000" dirty="0"/>
              <a:t>Lots of ALU (green), not much of CU (orange)</a:t>
            </a:r>
          </a:p>
          <a:p>
            <a:endParaRPr lang="en-US" sz="2000" dirty="0"/>
          </a:p>
          <a:p>
            <a:r>
              <a:rPr lang="en-US" sz="2000" dirty="0"/>
              <a:t>Explains why GPUs are fast for high arithmetic intensity applications</a:t>
            </a:r>
          </a:p>
          <a:p>
            <a:endParaRPr lang="en-US" sz="2000" dirty="0"/>
          </a:p>
          <a:p>
            <a:r>
              <a:rPr lang="en-US" sz="2000" dirty="0"/>
              <a:t>Arithmetic intensity: high when many operations performed per byte of data</a:t>
            </a:r>
          </a:p>
          <a:p>
            <a:endParaRPr lang="en-US" sz="20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4630" y="1997500"/>
            <a:ext cx="4485348" cy="3501490"/>
          </a:xfrm>
          <a:prstGeom prst="rect">
            <a:avLst/>
          </a:prstGeom>
        </p:spPr>
      </p:pic>
      <p:sp>
        <p:nvSpPr>
          <p:cNvPr id="4" name="Slide Number Placeholder 3">
            <a:extLst>
              <a:ext uri="{FF2B5EF4-FFF2-40B4-BE49-F238E27FC236}">
                <a16:creationId xmlns:a16="http://schemas.microsoft.com/office/drawing/2014/main" id="{0450808E-9930-45F8-B745-A34E626669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3693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p:txBody>
          <a:bodyPr/>
          <a:lstStyle/>
          <a:p>
            <a:r>
              <a:rPr lang="en-US" sz="3100" dirty="0"/>
              <a:t>The CPU and GPU: showing their true colors</a:t>
            </a:r>
          </a:p>
        </p:txBody>
      </p:sp>
      <p:sp>
        <p:nvSpPr>
          <p:cNvPr id="954371" name="Rectangle 3"/>
          <p:cNvSpPr>
            <a:spLocks noGrp="1" noChangeArrowheads="1"/>
          </p:cNvSpPr>
          <p:nvPr>
            <p:ph idx="1"/>
          </p:nvPr>
        </p:nvSpPr>
        <p:spPr/>
        <p:txBody>
          <a:bodyPr>
            <a:normAutofit fontScale="92500" lnSpcReduction="10000"/>
          </a:bodyPr>
          <a:lstStyle/>
          <a:p>
            <a:pPr marL="457200" indent="-457200"/>
            <a:endParaRPr lang="en-US" sz="1800" dirty="0">
              <a:solidFill>
                <a:schemeClr val="accent2"/>
              </a:solidFill>
            </a:endParaRPr>
          </a:p>
          <a:p>
            <a:pPr marL="457200" indent="-457200"/>
            <a:r>
              <a:rPr lang="en-US" sz="1800" dirty="0"/>
              <a:t>The GPU is specialized for compute-intensive, highly data parallel computation (owing to its graphics rendering origin)</a:t>
            </a:r>
          </a:p>
          <a:p>
            <a:pPr marL="974725" lvl="1" indent="-403225"/>
            <a:r>
              <a:rPr lang="en-US" sz="1800" dirty="0"/>
              <a:t>More transistors devoted to </a:t>
            </a:r>
            <a:r>
              <a:rPr lang="en-US" sz="1800" dirty="0">
                <a:solidFill>
                  <a:srgbClr val="0070C0"/>
                </a:solidFill>
              </a:rPr>
              <a:t>data processing</a:t>
            </a:r>
            <a:r>
              <a:rPr lang="en-US" sz="1800" dirty="0">
                <a:solidFill>
                  <a:schemeClr val="accent2"/>
                </a:solidFill>
              </a:rPr>
              <a:t> </a:t>
            </a:r>
            <a:r>
              <a:rPr lang="en-US" sz="1800" dirty="0"/>
              <a:t>rather than data caching and control flow</a:t>
            </a:r>
          </a:p>
          <a:p>
            <a:pPr marL="974725" lvl="1" indent="-403225"/>
            <a:r>
              <a:rPr lang="en-US" sz="1800" dirty="0"/>
              <a:t>Where are GPUs good:</a:t>
            </a:r>
            <a:r>
              <a:rPr lang="en-US" sz="1800" dirty="0">
                <a:solidFill>
                  <a:srgbClr val="0070C0"/>
                </a:solidFill>
              </a:rPr>
              <a:t> high arithmetic intensity </a:t>
            </a:r>
            <a:r>
              <a:rPr lang="en-US" sz="1800" dirty="0"/>
              <a:t>(the ratio between arithmetic operations and memory operations)</a:t>
            </a:r>
          </a:p>
          <a:p>
            <a:pPr marL="974725" lvl="1" indent="-403225"/>
            <a:endParaRPr lang="en-US" sz="1800" dirty="0"/>
          </a:p>
          <a:p>
            <a:pPr marL="457200" indent="-457200">
              <a:buNone/>
            </a:pPr>
            <a:endParaRPr lang="en-US" sz="1800" dirty="0"/>
          </a:p>
          <a:p>
            <a:pPr marL="457200" indent="-457200">
              <a:buNone/>
            </a:pPr>
            <a:endParaRPr lang="en-US" sz="1800" dirty="0"/>
          </a:p>
          <a:p>
            <a:pPr marL="457200" indent="-457200">
              <a:buNone/>
            </a:pPr>
            <a:endParaRPr lang="en-US" sz="1800" dirty="0"/>
          </a:p>
          <a:p>
            <a:pPr marL="457200" indent="-457200">
              <a:buNone/>
            </a:pPr>
            <a:endParaRPr lang="en-US" sz="1800" dirty="0"/>
          </a:p>
          <a:p>
            <a:pPr marL="457200" indent="-457200"/>
            <a:endParaRPr lang="en-US" sz="1800" dirty="0"/>
          </a:p>
          <a:p>
            <a:pPr marL="457200" indent="-457200"/>
            <a:endParaRPr lang="en-US" sz="1800" dirty="0"/>
          </a:p>
          <a:p>
            <a:pPr marL="806450" lvl="1" indent="-457200"/>
            <a:endParaRPr lang="en-US" sz="1400" dirty="0"/>
          </a:p>
          <a:p>
            <a:pPr marL="806450" lvl="1" indent="-457200"/>
            <a:endParaRPr lang="en-US" sz="1400" dirty="0"/>
          </a:p>
          <a:p>
            <a:pPr marL="457200" indent="-457200"/>
            <a:endParaRPr lang="en-US" sz="1800" dirty="0"/>
          </a:p>
          <a:p>
            <a:pPr marL="457200" indent="-457200"/>
            <a:endParaRPr lang="en-US" sz="1800" dirty="0"/>
          </a:p>
          <a:p>
            <a:pPr marL="457200" indent="-457200"/>
            <a:r>
              <a:rPr lang="en-US" sz="1800" dirty="0"/>
              <a:t>The video game industry exerts strong economic pressure that pushes things forward in GPU computing</a:t>
            </a:r>
          </a:p>
        </p:txBody>
      </p:sp>
      <p:grpSp>
        <p:nvGrpSpPr>
          <p:cNvPr id="22" name="Group 21"/>
          <p:cNvGrpSpPr/>
          <p:nvPr/>
        </p:nvGrpSpPr>
        <p:grpSpPr>
          <a:xfrm>
            <a:off x="3112323" y="3371834"/>
            <a:ext cx="6030914" cy="1946275"/>
            <a:chOff x="3173099" y="2877960"/>
            <a:chExt cx="6030914" cy="1946275"/>
          </a:xfrm>
        </p:grpSpPr>
        <p:grpSp>
          <p:nvGrpSpPr>
            <p:cNvPr id="2" name="Group 4"/>
            <p:cNvGrpSpPr>
              <a:grpSpLocks/>
            </p:cNvGrpSpPr>
            <p:nvPr/>
          </p:nvGrpSpPr>
          <p:grpSpPr bwMode="auto">
            <a:xfrm>
              <a:off x="6525900" y="2879547"/>
              <a:ext cx="2678113" cy="1943100"/>
              <a:chOff x="3044" y="1052"/>
              <a:chExt cx="1987" cy="1441"/>
            </a:xfrm>
          </p:grpSpPr>
          <p:sp>
            <p:nvSpPr>
              <p:cNvPr id="954373"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nvGrpSpPr>
              <p:cNvPr id="3" name="Group 6"/>
              <p:cNvGrpSpPr>
                <a:grpSpLocks/>
              </p:cNvGrpSpPr>
              <p:nvPr/>
            </p:nvGrpSpPr>
            <p:grpSpPr bwMode="auto">
              <a:xfrm>
                <a:off x="3046" y="1052"/>
                <a:ext cx="1984" cy="1086"/>
                <a:chOff x="1888" y="2761"/>
                <a:chExt cx="1984" cy="1086"/>
              </a:xfrm>
            </p:grpSpPr>
            <p:grpSp>
              <p:nvGrpSpPr>
                <p:cNvPr id="4" name="Group 7"/>
                <p:cNvGrpSpPr>
                  <a:grpSpLocks/>
                </p:cNvGrpSpPr>
                <p:nvPr/>
              </p:nvGrpSpPr>
              <p:grpSpPr bwMode="auto">
                <a:xfrm>
                  <a:off x="1888" y="2761"/>
                  <a:ext cx="1984" cy="118"/>
                  <a:chOff x="-141" y="2876"/>
                  <a:chExt cx="1984" cy="118"/>
                </a:xfrm>
              </p:grpSpPr>
              <p:grpSp>
                <p:nvGrpSpPr>
                  <p:cNvPr id="5" name="Group 8"/>
                  <p:cNvGrpSpPr>
                    <a:grpSpLocks/>
                  </p:cNvGrpSpPr>
                  <p:nvPr/>
                </p:nvGrpSpPr>
                <p:grpSpPr bwMode="auto">
                  <a:xfrm>
                    <a:off x="-141" y="2876"/>
                    <a:ext cx="124" cy="115"/>
                    <a:chOff x="707" y="1508"/>
                    <a:chExt cx="124" cy="109"/>
                  </a:xfrm>
                </p:grpSpPr>
                <p:sp>
                  <p:nvSpPr>
                    <p:cNvPr id="954377"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378"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379"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380" name="Line 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1" name="Line 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2" name="Line 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3" name="Line 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4" name="Line 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5" name="Line 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6" name="Line 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7" name="Line 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8" name="Line 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9" name="Line 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0" name="Line 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1" name="Line 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2" name="Line 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3" name="Line 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4" name="Line 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 name="Group 27"/>
                <p:cNvGrpSpPr>
                  <a:grpSpLocks/>
                </p:cNvGrpSpPr>
                <p:nvPr/>
              </p:nvGrpSpPr>
              <p:grpSpPr bwMode="auto">
                <a:xfrm>
                  <a:off x="1888" y="2899"/>
                  <a:ext cx="1984" cy="118"/>
                  <a:chOff x="-141" y="2876"/>
                  <a:chExt cx="1984" cy="118"/>
                </a:xfrm>
              </p:grpSpPr>
              <p:grpSp>
                <p:nvGrpSpPr>
                  <p:cNvPr id="7" name="Group 28"/>
                  <p:cNvGrpSpPr>
                    <a:grpSpLocks/>
                  </p:cNvGrpSpPr>
                  <p:nvPr/>
                </p:nvGrpSpPr>
                <p:grpSpPr bwMode="auto">
                  <a:xfrm>
                    <a:off x="-141" y="2876"/>
                    <a:ext cx="124" cy="115"/>
                    <a:chOff x="707" y="1508"/>
                    <a:chExt cx="124" cy="109"/>
                  </a:xfrm>
                </p:grpSpPr>
                <p:sp>
                  <p:nvSpPr>
                    <p:cNvPr id="954397"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398"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399"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00" name="Line 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1" name="Line 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2" name="Line 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3" name="Line 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4" name="Line 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5" name="Line 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6" name="Line 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7" name="Line 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8" name="Line 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9" name="Line 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0" name="Line 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1" name="Line 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2" name="Line 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3" name="Line 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4" name="Line 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47"/>
                <p:cNvGrpSpPr>
                  <a:grpSpLocks/>
                </p:cNvGrpSpPr>
                <p:nvPr/>
              </p:nvGrpSpPr>
              <p:grpSpPr bwMode="auto">
                <a:xfrm>
                  <a:off x="1888" y="3037"/>
                  <a:ext cx="1984" cy="118"/>
                  <a:chOff x="-141" y="2876"/>
                  <a:chExt cx="1984" cy="118"/>
                </a:xfrm>
              </p:grpSpPr>
              <p:grpSp>
                <p:nvGrpSpPr>
                  <p:cNvPr id="9" name="Group 48"/>
                  <p:cNvGrpSpPr>
                    <a:grpSpLocks/>
                  </p:cNvGrpSpPr>
                  <p:nvPr/>
                </p:nvGrpSpPr>
                <p:grpSpPr bwMode="auto">
                  <a:xfrm>
                    <a:off x="-141" y="2876"/>
                    <a:ext cx="124" cy="115"/>
                    <a:chOff x="707" y="1508"/>
                    <a:chExt cx="124" cy="109"/>
                  </a:xfrm>
                </p:grpSpPr>
                <p:sp>
                  <p:nvSpPr>
                    <p:cNvPr id="954417"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18"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19"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20" name="Line 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1" name="Line 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2" name="Line 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3" name="Line 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4" name="Line 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5" name="Line 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6" name="Line 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7" name="Line 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8" name="Line 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9" name="Line 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0" name="Line 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1" name="Line 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2" name="Line 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3" name="Line 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4" name="Line 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 name="Group 67"/>
                <p:cNvGrpSpPr>
                  <a:grpSpLocks/>
                </p:cNvGrpSpPr>
                <p:nvPr/>
              </p:nvGrpSpPr>
              <p:grpSpPr bwMode="auto">
                <a:xfrm>
                  <a:off x="1888" y="3175"/>
                  <a:ext cx="1984" cy="118"/>
                  <a:chOff x="-141" y="2876"/>
                  <a:chExt cx="1984" cy="118"/>
                </a:xfrm>
              </p:grpSpPr>
              <p:grpSp>
                <p:nvGrpSpPr>
                  <p:cNvPr id="11" name="Group 68"/>
                  <p:cNvGrpSpPr>
                    <a:grpSpLocks/>
                  </p:cNvGrpSpPr>
                  <p:nvPr/>
                </p:nvGrpSpPr>
                <p:grpSpPr bwMode="auto">
                  <a:xfrm>
                    <a:off x="-141" y="2876"/>
                    <a:ext cx="124" cy="115"/>
                    <a:chOff x="707" y="1508"/>
                    <a:chExt cx="124" cy="109"/>
                  </a:xfrm>
                </p:grpSpPr>
                <p:sp>
                  <p:nvSpPr>
                    <p:cNvPr id="954437"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38"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39"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40" name="Line 7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1" name="Line 7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2" name="Line 7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3" name="Line 7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4" name="Line 7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5" name="Line 7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6" name="Line 7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7" name="Line 7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8" name="Line 8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9" name="Line 8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0" name="Line 8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1" name="Line 8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2" name="Line 8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3" name="Line 8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4" name="Line 8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 name="Group 87"/>
                <p:cNvGrpSpPr>
                  <a:grpSpLocks/>
                </p:cNvGrpSpPr>
                <p:nvPr/>
              </p:nvGrpSpPr>
              <p:grpSpPr bwMode="auto">
                <a:xfrm>
                  <a:off x="1888" y="3314"/>
                  <a:ext cx="1984" cy="118"/>
                  <a:chOff x="-141" y="2876"/>
                  <a:chExt cx="1984" cy="118"/>
                </a:xfrm>
              </p:grpSpPr>
              <p:grpSp>
                <p:nvGrpSpPr>
                  <p:cNvPr id="13" name="Group 88"/>
                  <p:cNvGrpSpPr>
                    <a:grpSpLocks/>
                  </p:cNvGrpSpPr>
                  <p:nvPr/>
                </p:nvGrpSpPr>
                <p:grpSpPr bwMode="auto">
                  <a:xfrm>
                    <a:off x="-141" y="2876"/>
                    <a:ext cx="124" cy="115"/>
                    <a:chOff x="707" y="1508"/>
                    <a:chExt cx="124" cy="109"/>
                  </a:xfrm>
                </p:grpSpPr>
                <p:sp>
                  <p:nvSpPr>
                    <p:cNvPr id="954457"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58"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59"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60" name="Line 9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1" name="Line 9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2" name="Line 9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3" name="Line 9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4" name="Line 9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5" name="Line 9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6" name="Line 9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7" name="Line 9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8" name="Line 10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9" name="Line 10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0" name="Line 10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1" name="Line 10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2" name="Line 10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3" name="Line 10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4" name="Line 10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 name="Group 107"/>
                <p:cNvGrpSpPr>
                  <a:grpSpLocks/>
                </p:cNvGrpSpPr>
                <p:nvPr/>
              </p:nvGrpSpPr>
              <p:grpSpPr bwMode="auto">
                <a:xfrm>
                  <a:off x="1888" y="3452"/>
                  <a:ext cx="1984" cy="118"/>
                  <a:chOff x="-141" y="2876"/>
                  <a:chExt cx="1984" cy="118"/>
                </a:xfrm>
              </p:grpSpPr>
              <p:grpSp>
                <p:nvGrpSpPr>
                  <p:cNvPr id="15" name="Group 108"/>
                  <p:cNvGrpSpPr>
                    <a:grpSpLocks/>
                  </p:cNvGrpSpPr>
                  <p:nvPr/>
                </p:nvGrpSpPr>
                <p:grpSpPr bwMode="auto">
                  <a:xfrm>
                    <a:off x="-141" y="2876"/>
                    <a:ext cx="124" cy="115"/>
                    <a:chOff x="707" y="1508"/>
                    <a:chExt cx="124" cy="109"/>
                  </a:xfrm>
                </p:grpSpPr>
                <p:sp>
                  <p:nvSpPr>
                    <p:cNvPr id="954477"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78"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79"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80" name="Line 1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1" name="Line 1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2" name="Line 1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3" name="Line 1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4" name="Line 1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5" name="Line 1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6" name="Line 1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7" name="Line 1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8" name="Line 1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9" name="Line 1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0" name="Line 1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1" name="Line 1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2" name="Line 1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3" name="Line 1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4" name="Line 1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 name="Group 127"/>
                <p:cNvGrpSpPr>
                  <a:grpSpLocks/>
                </p:cNvGrpSpPr>
                <p:nvPr/>
              </p:nvGrpSpPr>
              <p:grpSpPr bwMode="auto">
                <a:xfrm>
                  <a:off x="1888" y="3590"/>
                  <a:ext cx="1984" cy="118"/>
                  <a:chOff x="-141" y="2876"/>
                  <a:chExt cx="1984" cy="118"/>
                </a:xfrm>
              </p:grpSpPr>
              <p:grpSp>
                <p:nvGrpSpPr>
                  <p:cNvPr id="17" name="Group 128"/>
                  <p:cNvGrpSpPr>
                    <a:grpSpLocks/>
                  </p:cNvGrpSpPr>
                  <p:nvPr/>
                </p:nvGrpSpPr>
                <p:grpSpPr bwMode="auto">
                  <a:xfrm>
                    <a:off x="-141" y="2876"/>
                    <a:ext cx="124" cy="115"/>
                    <a:chOff x="707" y="1508"/>
                    <a:chExt cx="124" cy="109"/>
                  </a:xfrm>
                </p:grpSpPr>
                <p:sp>
                  <p:nvSpPr>
                    <p:cNvPr id="954497"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98"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99"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500" name="Line 1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1" name="Line 1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2" name="Line 1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3" name="Line 1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4" name="Line 1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5" name="Line 1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6" name="Line 1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7" name="Line 1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8" name="Line 1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9" name="Line 1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0" name="Line 1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1" name="Line 1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2" name="Line 1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3" name="Line 1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4" name="Line 1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 name="Group 147"/>
                <p:cNvGrpSpPr>
                  <a:grpSpLocks/>
                </p:cNvGrpSpPr>
                <p:nvPr/>
              </p:nvGrpSpPr>
              <p:grpSpPr bwMode="auto">
                <a:xfrm>
                  <a:off x="1888" y="3729"/>
                  <a:ext cx="1984" cy="118"/>
                  <a:chOff x="-141" y="2876"/>
                  <a:chExt cx="1984" cy="118"/>
                </a:xfrm>
              </p:grpSpPr>
              <p:grpSp>
                <p:nvGrpSpPr>
                  <p:cNvPr id="19" name="Group 148"/>
                  <p:cNvGrpSpPr>
                    <a:grpSpLocks/>
                  </p:cNvGrpSpPr>
                  <p:nvPr/>
                </p:nvGrpSpPr>
                <p:grpSpPr bwMode="auto">
                  <a:xfrm>
                    <a:off x="-141" y="2876"/>
                    <a:ext cx="124" cy="115"/>
                    <a:chOff x="707" y="1508"/>
                    <a:chExt cx="124" cy="109"/>
                  </a:xfrm>
                </p:grpSpPr>
                <p:sp>
                  <p:nvSpPr>
                    <p:cNvPr id="954517"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518"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519"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520" name="Line 1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1" name="Line 1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2" name="Line 1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3" name="Line 1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4" name="Line 1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5" name="Line 1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6" name="Line 1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7" name="Line 1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8" name="Line 1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9" name="Line 1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0" name="Line 1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1" name="Line 1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2" name="Line 1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3" name="Line 1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4" name="Line 1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20" name="Group 167"/>
            <p:cNvGrpSpPr>
              <a:grpSpLocks/>
            </p:cNvGrpSpPr>
            <p:nvPr/>
          </p:nvGrpSpPr>
          <p:grpSpPr bwMode="auto">
            <a:xfrm>
              <a:off x="3173099" y="2877960"/>
              <a:ext cx="2679700" cy="1946275"/>
              <a:chOff x="991" y="1935"/>
              <a:chExt cx="1688" cy="1226"/>
            </a:xfrm>
          </p:grpSpPr>
          <p:sp>
            <p:nvSpPr>
              <p:cNvPr id="954536"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Cache</a:t>
                </a:r>
              </a:p>
            </p:txBody>
          </p:sp>
          <p:sp>
            <p:nvSpPr>
              <p:cNvPr id="954537"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38"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Control</a:t>
                </a:r>
              </a:p>
            </p:txBody>
          </p:sp>
          <p:sp>
            <p:nvSpPr>
              <p:cNvPr id="954539"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40"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41"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42"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sp>
          <p:nvSpPr>
            <p:cNvPr id="954543" name="Text Box 175"/>
            <p:cNvSpPr txBox="1">
              <a:spLocks noChangeArrowheads="1"/>
            </p:cNvSpPr>
            <p:nvPr/>
          </p:nvSpPr>
          <p:spPr bwMode="auto">
            <a:xfrm>
              <a:off x="4069587" y="3490271"/>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CPU</a:t>
              </a:r>
            </a:p>
          </p:txBody>
        </p:sp>
        <p:sp>
          <p:nvSpPr>
            <p:cNvPr id="954544" name="Text Box 176"/>
            <p:cNvSpPr txBox="1">
              <a:spLocks noChangeArrowheads="1"/>
            </p:cNvSpPr>
            <p:nvPr/>
          </p:nvSpPr>
          <p:spPr bwMode="auto">
            <a:xfrm>
              <a:off x="7546164" y="3490271"/>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GPU</a:t>
              </a:r>
            </a:p>
          </p:txBody>
        </p:sp>
      </p:grpSp>
      <p:sp>
        <p:nvSpPr>
          <p:cNvPr id="21" name="Slide Number Placeholder 20">
            <a:extLst>
              <a:ext uri="{FF2B5EF4-FFF2-40B4-BE49-F238E27FC236}">
                <a16:creationId xmlns:a16="http://schemas.microsoft.com/office/drawing/2014/main" id="{8FC400A6-4155-4B3B-B05A-D6B4F8AE61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974018"/>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fontScale="90000"/>
          </a:bodyPr>
          <a:lstStyle/>
          <a:p>
            <a:r>
              <a:rPr lang="en-US" sz="2000" dirty="0">
                <a:solidFill>
                  <a:prstClr val="white"/>
                </a:solidFill>
              </a:rPr>
              <a:t>[New Topic] </a:t>
            </a:r>
            <a:r>
              <a:rPr lang="en-GB" dirty="0"/>
              <a:t>Flynn’s Taxonomy of Architectures</a:t>
            </a:r>
            <a:br>
              <a:rPr lang="en-GB" dirty="0"/>
            </a:br>
            <a:r>
              <a:rPr kumimoji="0" lang="en-US" sz="2000" b="0" i="0" u="none" strike="noStrike" kern="1200" cap="none" spc="0" normalizeH="0" baseline="0" noProof="0" dirty="0">
                <a:ln>
                  <a:noFill/>
                </a:ln>
                <a:solidFill>
                  <a:prstClr val="white"/>
                </a:solidFill>
                <a:effectLst/>
                <a:uLnTx/>
                <a:uFillTx/>
                <a:latin typeface="Calibri Light" panose="020F0302020204030204"/>
                <a:ea typeface="+mj-ea"/>
                <a:cs typeface="+mj-cs"/>
              </a:rPr>
              <a:t>[Moving away from hardware; moving into </a:t>
            </a:r>
            <a:r>
              <a:rPr kumimoji="0" lang="en-US" sz="2000" b="0" i="0" u="none" strike="noStrike" kern="1200" cap="none" spc="0" normalizeH="0" baseline="0" noProof="0">
                <a:ln>
                  <a:noFill/>
                </a:ln>
                <a:solidFill>
                  <a:prstClr val="white"/>
                </a:solidFill>
                <a:effectLst/>
                <a:uLnTx/>
                <a:uFillTx/>
                <a:latin typeface="Calibri Light" panose="020F0302020204030204"/>
                <a:ea typeface="+mj-ea"/>
                <a:cs typeface="+mj-cs"/>
              </a:rPr>
              <a:t>software aspects]</a:t>
            </a:r>
            <a:endParaRPr lang="en-GB"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22917"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marL="0" marR="0" lvl="0" indent="0" algn="ctr" defTabSz="1000125" rtl="0" eaLnBrk="0" fontAlgn="auto" latinLnBrk="0" hangingPunct="0">
              <a:lnSpc>
                <a:spcPct val="70000"/>
              </a:lnSpc>
              <a:spcBef>
                <a:spcPts val="0"/>
              </a:spcBef>
              <a:spcAft>
                <a:spcPts val="0"/>
              </a:spcAft>
              <a:buClr>
                <a:srgbClr val="000000"/>
              </a:buClr>
              <a:buSzPct val="100000"/>
              <a:buFontTx/>
              <a:buNone/>
              <a:tabLst/>
              <a:defRPr/>
            </a:pPr>
            <a:endParaRPr kumimoji="0" lang="en-US" sz="2000" b="0" i="0" u="none" strike="noStrike" kern="1200" cap="none" spc="0" normalizeH="0" baseline="0" noProof="0">
              <a:ln>
                <a:noFill/>
              </a:ln>
              <a:solidFill>
                <a:prstClr val="white"/>
              </a:solidFill>
              <a:effectLst/>
              <a:uLnTx/>
              <a:uFillTx/>
              <a:latin typeface="Tahoma" pitchFamily="34" charset="0"/>
              <a:ea typeface="+mn-ea"/>
              <a:cs typeface="Lucida Sans Unicode" pitchFamily="34" charset="0"/>
            </a:endParaRPr>
          </a:p>
        </p:txBody>
      </p:sp>
      <p:sp>
        <p:nvSpPr>
          <p:cNvPr id="8" name="Rectangle 6"/>
          <p:cNvSpPr>
            <a:spLocks noChangeArrowheads="1"/>
          </p:cNvSpPr>
          <p:nvPr/>
        </p:nvSpPr>
        <p:spPr bwMode="auto">
          <a:xfrm>
            <a:off x="621507" y="1024454"/>
            <a:ext cx="10134600" cy="2283851"/>
          </a:xfrm>
          <a:prstGeom prst="rect">
            <a:avLst/>
          </a:prstGeom>
          <a:noFill/>
          <a:ln w="9525">
            <a:noFill/>
            <a:round/>
            <a:headEnd/>
            <a:tailEnd/>
          </a:ln>
          <a:effectLst/>
        </p:spPr>
        <p:txBody>
          <a:bodyPr lIns="0" tIns="0" rIns="0" bIns="0"/>
          <a:lstStyle/>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Classification based on how instructions are executed in relation to data</a:t>
            </a:r>
          </a:p>
          <a:p>
            <a:pPr marL="904875" lvl="1" indent="-342900"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a:solidFill>
                  <a:prstClr val="black"/>
                </a:solidFill>
                <a:latin typeface="Calibri" panose="020F0502020204030204"/>
              </a:rPr>
              <a:t>PU = Processing Unit</a:t>
            </a: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SISD - Single Instruction/Single Data</a:t>
            </a: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SIMD - Single Instruction/Multiple Data</a:t>
            </a:r>
          </a:p>
          <a:p>
            <a:pPr marL="904875" lvl="1" indent="-342900"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a:solidFill>
                  <a:prstClr val="black"/>
                </a:solidFill>
                <a:latin typeface="Calibri" panose="020F0502020204030204"/>
                <a:cs typeface="Arial" panose="020B0604020202020204" pitchFamily="34" charset="0"/>
              </a:rPr>
              <a:t>GPUs</a:t>
            </a: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MISD - Multiple Instruction/Single Data</a:t>
            </a: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MIMD - Multiple Instruction/Multiple Data</a:t>
            </a:r>
          </a:p>
          <a:p>
            <a:pPr marL="874713" lvl="1" indent="-312738"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US" b="0" i="0" u="none" strike="noStrike" kern="1200" cap="none" spc="0" normalizeH="0" baseline="0" noProof="0" dirty="0">
                <a:ln>
                  <a:noFill/>
                </a:ln>
                <a:solidFill>
                  <a:prstClr val="black"/>
                </a:solidFill>
                <a:effectLst/>
                <a:uLnTx/>
                <a:uFillTx/>
                <a:latin typeface="Arial" pitchFamily="34" charset="0"/>
                <a:ea typeface="+mn-ea"/>
                <a:cs typeface="+mn-cs"/>
              </a:rPr>
              <a:t>Almost all our desktop/laptop chips</a:t>
            </a:r>
          </a:p>
          <a:p>
            <a:pPr marL="874713" lvl="1" indent="-312738"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a:solidFill>
                  <a:srgbClr val="C00000"/>
                </a:solidFill>
                <a:latin typeface="Arial" pitchFamily="34" charset="0"/>
              </a:rPr>
              <a:t>E</a:t>
            </a:r>
            <a:r>
              <a:rPr kumimoji="0" lang="en-GB" sz="1800" b="0" i="0" u="none" strike="noStrike" kern="1200" cap="none" spc="0" normalizeH="0" baseline="0" noProof="0" dirty="0">
                <a:ln>
                  <a:noFill/>
                </a:ln>
                <a:solidFill>
                  <a:srgbClr val="C00000"/>
                </a:solidFill>
                <a:effectLst/>
                <a:uLnTx/>
                <a:uFillTx/>
                <a:latin typeface="Arial" pitchFamily="34" charset="0"/>
                <a:ea typeface="+mn-ea"/>
                <a:cs typeface="+mn-cs"/>
              </a:rPr>
              <a:t>ach PU is free to do as it pleases</a:t>
            </a:r>
          </a:p>
          <a:p>
            <a:pPr marL="874713" lvl="1" indent="-312738"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dirty="0">
                <a:solidFill>
                  <a:prstClr val="black"/>
                </a:solidFill>
                <a:latin typeface="Arial" pitchFamily="34" charset="0"/>
              </a:rPr>
              <a:t>E</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ither shared memory or distributed memory</a:t>
            </a:r>
            <a:endParaRPr kumimoji="0" lang="en-GB" b="0" i="0" u="none" strike="noStrike" kern="1200" cap="none" spc="0" normalizeH="0" baseline="0" noProof="0" dirty="0">
              <a:ln>
                <a:noFill/>
              </a:ln>
              <a:solidFill>
                <a:srgbClr val="C00000"/>
              </a:solidFill>
              <a:effectLst/>
              <a:uLnTx/>
              <a:uFillTx/>
              <a:latin typeface="Calibri" panose="020F0502020204030204"/>
              <a:ea typeface="+mn-ea"/>
              <a:cs typeface="Arial" panose="020B0604020202020204" pitchFamily="34" charset="0"/>
            </a:endParaRPr>
          </a:p>
        </p:txBody>
      </p:sp>
      <p:pic>
        <p:nvPicPr>
          <p:cNvPr id="3" name="Picture 2" descr="SISD.svg">
            <a:extLst>
              <a:ext uri="{FF2B5EF4-FFF2-40B4-BE49-F238E27FC236}">
                <a16:creationId xmlns:a16="http://schemas.microsoft.com/office/drawing/2014/main" id="{50BA7E26-F691-9495-1FE3-B0947E7E4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109" y="4453095"/>
            <a:ext cx="2069048" cy="20690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98628C2-0DC8-E2BD-7881-BD90DF28FA04}"/>
              </a:ext>
            </a:extLst>
          </p:cNvPr>
          <p:cNvPicPr>
            <a:picLocks noChangeAspect="1" noChangeArrowheads="1"/>
          </p:cNvPicPr>
          <p:nvPr/>
        </p:nvPicPr>
        <p:blipFill>
          <a:blip r:embed="rId4" cstate="print"/>
          <a:srcRect/>
          <a:stretch>
            <a:fillRect/>
          </a:stretch>
        </p:blipFill>
        <p:spPr bwMode="auto">
          <a:xfrm>
            <a:off x="3605145" y="4453095"/>
            <a:ext cx="2145307" cy="2069048"/>
          </a:xfrm>
          <a:prstGeom prst="rect">
            <a:avLst/>
          </a:prstGeom>
          <a:noFill/>
          <a:ln w="9525">
            <a:noFill/>
            <a:miter lim="800000"/>
            <a:headEnd/>
            <a:tailEnd/>
          </a:ln>
          <a:effectLst/>
        </p:spPr>
      </p:pic>
      <p:pic>
        <p:nvPicPr>
          <p:cNvPr id="5" name="Picture 7">
            <a:extLst>
              <a:ext uri="{FF2B5EF4-FFF2-40B4-BE49-F238E27FC236}">
                <a16:creationId xmlns:a16="http://schemas.microsoft.com/office/drawing/2014/main" id="{56A3D4A3-26C1-6A57-CD66-A5446C223449}"/>
              </a:ext>
            </a:extLst>
          </p:cNvPr>
          <p:cNvPicPr>
            <a:picLocks noChangeAspect="1" noChangeArrowheads="1"/>
          </p:cNvPicPr>
          <p:nvPr/>
        </p:nvPicPr>
        <p:blipFill>
          <a:blip r:embed="rId5" cstate="print"/>
          <a:srcRect/>
          <a:stretch>
            <a:fillRect/>
          </a:stretch>
        </p:blipFill>
        <p:spPr bwMode="auto">
          <a:xfrm>
            <a:off x="6654371" y="1682996"/>
            <a:ext cx="3019449" cy="2119780"/>
          </a:xfrm>
          <a:prstGeom prst="rect">
            <a:avLst/>
          </a:prstGeom>
          <a:noFill/>
          <a:ln w="9525">
            <a:noFill/>
            <a:miter lim="800000"/>
            <a:headEnd/>
            <a:tailEnd/>
          </a:ln>
          <a:effectLst/>
        </p:spPr>
      </p:pic>
      <p:pic>
        <p:nvPicPr>
          <p:cNvPr id="6" name="Picture 6">
            <a:extLst>
              <a:ext uri="{FF2B5EF4-FFF2-40B4-BE49-F238E27FC236}">
                <a16:creationId xmlns:a16="http://schemas.microsoft.com/office/drawing/2014/main" id="{1C545BED-2E3E-D651-ADF3-ED9285EC847B}"/>
              </a:ext>
            </a:extLst>
          </p:cNvPr>
          <p:cNvPicPr>
            <a:picLocks noChangeAspect="1" noChangeArrowheads="1"/>
          </p:cNvPicPr>
          <p:nvPr/>
        </p:nvPicPr>
        <p:blipFill>
          <a:blip r:embed="rId6" cstate="print"/>
          <a:srcRect/>
          <a:stretch>
            <a:fillRect/>
          </a:stretch>
        </p:blipFill>
        <p:spPr bwMode="auto">
          <a:xfrm>
            <a:off x="6115440" y="4453095"/>
            <a:ext cx="2145307" cy="2069048"/>
          </a:xfrm>
          <a:prstGeom prst="rect">
            <a:avLst/>
          </a:prstGeom>
          <a:noFill/>
          <a:ln w="9525">
            <a:noFill/>
            <a:miter lim="800000"/>
            <a:headEnd/>
            <a:tailEnd/>
          </a:ln>
          <a:effectLst/>
        </p:spPr>
      </p:pic>
      <p:pic>
        <p:nvPicPr>
          <p:cNvPr id="7" name="Picture 6">
            <a:extLst>
              <a:ext uri="{FF2B5EF4-FFF2-40B4-BE49-F238E27FC236}">
                <a16:creationId xmlns:a16="http://schemas.microsoft.com/office/drawing/2014/main" id="{A45DE02F-5A92-477B-E1D6-1C4C83EF2689}"/>
              </a:ext>
            </a:extLst>
          </p:cNvPr>
          <p:cNvPicPr>
            <a:picLocks noChangeAspect="1" noChangeArrowheads="1"/>
          </p:cNvPicPr>
          <p:nvPr/>
        </p:nvPicPr>
        <p:blipFill>
          <a:blip r:embed="rId7" cstate="print"/>
          <a:srcRect/>
          <a:stretch>
            <a:fillRect/>
          </a:stretch>
        </p:blipFill>
        <p:spPr bwMode="auto">
          <a:xfrm>
            <a:off x="8795735" y="4453095"/>
            <a:ext cx="2145307" cy="2069048"/>
          </a:xfrm>
          <a:prstGeom prst="rect">
            <a:avLst/>
          </a:prstGeom>
          <a:noFill/>
          <a:ln w="9525">
            <a:noFill/>
            <a:miter lim="800000"/>
            <a:headEnd/>
            <a:tailEnd/>
          </a:ln>
          <a:effectLst/>
        </p:spPr>
      </p:pic>
    </p:spTree>
    <p:extLst>
      <p:ext uri="{BB962C8B-B14F-4D97-AF65-F5344CB8AC3E}">
        <p14:creationId xmlns:p14="http://schemas.microsoft.com/office/powerpoint/2010/main" val="260950288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Algorithmic vs. Intrinsic Scaling</a:t>
            </a:r>
            <a:endParaRPr lang="en-US"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76386" y="1391162"/>
            <a:ext cx="11639228" cy="5021262"/>
          </a:xfrm>
        </p:spPr>
        <p:txBody>
          <a:bodyPr>
            <a:normAutofit/>
          </a:bodyPr>
          <a:lstStyle/>
          <a:p>
            <a:r>
              <a:rPr lang="en-US" dirty="0">
                <a:solidFill>
                  <a:srgbClr val="0070C0"/>
                </a:solidFill>
              </a:rPr>
              <a:t>Algorithmic Scaling</a:t>
            </a:r>
            <a:r>
              <a:rPr lang="en-US" dirty="0"/>
              <a:t> of a solution algorithm</a:t>
            </a:r>
          </a:p>
          <a:p>
            <a:pPr lvl="1"/>
            <a:r>
              <a:rPr lang="en-US" dirty="0"/>
              <a:t>Strictly about a mathematical solution algorithm</a:t>
            </a:r>
          </a:p>
          <a:p>
            <a:pPr lvl="1"/>
            <a:r>
              <a:rPr lang="en-US" dirty="0"/>
              <a:t>Expresses how the algorithm scales with the problem size</a:t>
            </a:r>
          </a:p>
          <a:p>
            <a:pPr lvl="1"/>
            <a:r>
              <a:rPr lang="en-US" dirty="0"/>
              <a:t>Examples:</a:t>
            </a:r>
          </a:p>
          <a:p>
            <a:pPr lvl="2"/>
            <a:r>
              <a:rPr lang="en-US" dirty="0"/>
              <a:t>Naïve implementation of the N-body problem scales like </a:t>
            </a:r>
            <a:r>
              <a:rPr lang="en-US" dirty="0">
                <a:latin typeface="Arial"/>
              </a:rPr>
              <a:t>O(N</a:t>
            </a:r>
            <a:r>
              <a:rPr lang="en-US" baseline="30000" dirty="0">
                <a:latin typeface="Arial"/>
              </a:rPr>
              <a:t>2</a:t>
            </a:r>
            <a:r>
              <a:rPr lang="en-US" dirty="0"/>
              <a:t>), where N is the number of bodies</a:t>
            </a:r>
          </a:p>
          <a:p>
            <a:pPr lvl="3"/>
            <a:r>
              <a:rPr lang="en-US" dirty="0"/>
              <a:t>Sophisticated algorithms scale like O(N </a:t>
            </a:r>
            <a:r>
              <a:rPr lang="en-US" dirty="0" err="1"/>
              <a:t>logN</a:t>
            </a:r>
            <a:r>
              <a:rPr lang="en-US" dirty="0"/>
              <a:t>) </a:t>
            </a:r>
          </a:p>
          <a:p>
            <a:pPr lvl="2"/>
            <a:r>
              <a:rPr lang="en-US" dirty="0"/>
              <a:t>Gauss elimination for </a:t>
            </a:r>
            <a:r>
              <a:rPr lang="en-US"/>
              <a:t>matrix factorization scales </a:t>
            </a:r>
            <a:r>
              <a:rPr lang="en-US" dirty="0"/>
              <a:t>like the cube of the number of unknowns in your linear system</a:t>
            </a:r>
          </a:p>
          <a:p>
            <a:pPr lvl="2"/>
            <a:endParaRPr lang="en-US" sz="1400" dirty="0"/>
          </a:p>
          <a:p>
            <a:pPr lvl="2"/>
            <a:endParaRPr lang="en-US" sz="1400" dirty="0"/>
          </a:p>
          <a:p>
            <a:pPr lvl="2"/>
            <a:endParaRPr lang="en-US" sz="1400" dirty="0"/>
          </a:p>
          <a:p>
            <a:r>
              <a:rPr lang="en-US" dirty="0">
                <a:solidFill>
                  <a:srgbClr val="0070C0"/>
                </a:solidFill>
              </a:rPr>
              <a:t>Implementation Scaling</a:t>
            </a:r>
            <a:r>
              <a:rPr lang="en-US" dirty="0"/>
              <a:t> of a solution on a certain architecture</a:t>
            </a:r>
          </a:p>
          <a:p>
            <a:pPr lvl="1"/>
            <a:r>
              <a:rPr lang="en-US" dirty="0">
                <a:solidFill>
                  <a:srgbClr val="0070C0"/>
                </a:solidFill>
              </a:rPr>
              <a:t>Intrinsic Scaling</a:t>
            </a:r>
            <a:r>
              <a:rPr lang="en-US" dirty="0"/>
              <a:t>: how the execution time changes with an increase in the size of the problem</a:t>
            </a:r>
          </a:p>
          <a:p>
            <a:pPr lvl="1"/>
            <a:r>
              <a:rPr lang="en-US" dirty="0">
                <a:solidFill>
                  <a:srgbClr val="0070C0"/>
                </a:solidFill>
              </a:rPr>
              <a:t>Strong Scaling</a:t>
            </a:r>
            <a:r>
              <a:rPr lang="en-US" dirty="0"/>
              <a:t>: how the execution time changes when you increase the processing resources</a:t>
            </a:r>
          </a:p>
          <a:p>
            <a:pPr lvl="1"/>
            <a:r>
              <a:rPr lang="en-US" dirty="0">
                <a:solidFill>
                  <a:srgbClr val="0070C0"/>
                </a:solidFill>
              </a:rPr>
              <a:t>Weak Scaling</a:t>
            </a:r>
            <a:r>
              <a:rPr lang="en-US" dirty="0"/>
              <a:t>: how the execution time changes when you increase the problem size but also the processing resources in a way that basically keeps the ratio of “problem size/processor” constant</a:t>
            </a:r>
          </a:p>
        </p:txBody>
      </p:sp>
    </p:spTree>
    <p:extLst>
      <p:ext uri="{BB962C8B-B14F-4D97-AF65-F5344CB8AC3E}">
        <p14:creationId xmlns:p14="http://schemas.microsoft.com/office/powerpoint/2010/main" val="34331636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Closing Remarks</a:t>
            </a:r>
            <a:endParaRPr lang="en-US" sz="1800" dirty="0"/>
          </a:p>
        </p:txBody>
      </p:sp>
      <p:sp>
        <p:nvSpPr>
          <p:cNvPr id="3" name="Content Placeholder 2"/>
          <p:cNvSpPr>
            <a:spLocks noGrp="1"/>
          </p:cNvSpPr>
          <p:nvPr>
            <p:ph idx="1"/>
          </p:nvPr>
        </p:nvSpPr>
        <p:spPr/>
        <p:txBody>
          <a:bodyPr/>
          <a:lstStyle/>
          <a:p>
            <a:endParaRPr lang="en-US" sz="2000" dirty="0"/>
          </a:p>
          <a:p>
            <a:endParaRPr lang="en-US" sz="2000" dirty="0"/>
          </a:p>
          <a:p>
            <a:r>
              <a:rPr lang="en-US" sz="2000" dirty="0"/>
              <a:t>Important: Is the Intrinsic Scaling similar to the Algorithmic Scaling?</a:t>
            </a:r>
          </a:p>
          <a:p>
            <a:pPr lvl="1"/>
            <a:r>
              <a:rPr lang="en-US" sz="1800" dirty="0"/>
              <a:t>If Intrinsic Scaling significantly worse than Algorithmic Scaling then probably memory transactions are dominating the implementation</a:t>
            </a:r>
          </a:p>
          <a:p>
            <a:pPr lvl="2"/>
            <a:endParaRPr lang="en-US" sz="2000" dirty="0"/>
          </a:p>
          <a:p>
            <a:r>
              <a:rPr lang="en-US" sz="2000" dirty="0"/>
              <a:t>If the problem doesn’t scale, it can be an interplay of several factors</a:t>
            </a:r>
          </a:p>
          <a:p>
            <a:pPr lvl="1"/>
            <a:r>
              <a:rPr lang="en-US" sz="1800" dirty="0"/>
              <a:t>The intrinsic </a:t>
            </a:r>
            <a:r>
              <a:rPr lang="en-US" sz="1800" dirty="0">
                <a:solidFill>
                  <a:srgbClr val="0070C0"/>
                </a:solidFill>
              </a:rPr>
              <a:t>nature of the problem</a:t>
            </a:r>
            <a:r>
              <a:rPr lang="en-US" sz="1800" dirty="0"/>
              <a:t> at hand</a:t>
            </a:r>
          </a:p>
          <a:p>
            <a:pPr lvl="1"/>
            <a:r>
              <a:rPr lang="en-US" sz="1800" dirty="0"/>
              <a:t>The attributes (organization) of the </a:t>
            </a:r>
            <a:r>
              <a:rPr lang="en-US" sz="1800" dirty="0">
                <a:solidFill>
                  <a:srgbClr val="0070C0"/>
                </a:solidFill>
              </a:rPr>
              <a:t>underlying hardware</a:t>
            </a:r>
          </a:p>
          <a:p>
            <a:pPr lvl="1"/>
            <a:r>
              <a:rPr lang="en-US" sz="1800" dirty="0"/>
              <a:t>The </a:t>
            </a:r>
            <a:r>
              <a:rPr lang="en-US" sz="1800" dirty="0">
                <a:solidFill>
                  <a:srgbClr val="0070C0"/>
                </a:solidFill>
              </a:rPr>
              <a:t>algorithm used</a:t>
            </a:r>
            <a:r>
              <a:rPr lang="en-US" sz="1800" dirty="0"/>
              <a:t> to solve the problem; i.e., the parallelism it exposes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9081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GPU Computing with CUDA</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9571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vert="horz" lIns="90000" tIns="46800" rIns="90000" bIns="46800" rtlCol="0" anchor="ctr">
            <a:normAutofit/>
          </a:bodyPr>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u="sng" dirty="0"/>
              <a:t>Bandwidth</a:t>
            </a:r>
            <a:r>
              <a:rPr lang="de-DE" dirty="0"/>
              <a:t> in a CPU-GPU System </a:t>
            </a:r>
            <a:r>
              <a:rPr lang="de-DE" sz="2800" dirty="0">
                <a:solidFill>
                  <a:srgbClr val="FFC000"/>
                </a:solidFill>
              </a:rPr>
              <a:t>[high speed requires high bandwidth]</a:t>
            </a:r>
            <a:endParaRPr lang="de-DE" dirty="0">
              <a:solidFill>
                <a:srgbClr val="FFC000"/>
              </a:solidFill>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DA60C-5EC0-4A30-9E3E-F1AD4B17CF03}"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Box 10"/>
          <p:cNvSpPr txBox="1">
            <a:spLocks noChangeArrowheads="1"/>
          </p:cNvSpPr>
          <p:nvPr/>
        </p:nvSpPr>
        <p:spPr bwMode="auto">
          <a:xfrm>
            <a:off x="9982200" y="6400801"/>
            <a:ext cx="609600" cy="366713"/>
          </a:xfrm>
          <a:prstGeom prst="rect">
            <a:avLst/>
          </a:prstGeom>
          <a:noFill/>
          <a:ln w="9525">
            <a:noFill/>
            <a:miter lim="800000"/>
            <a:headEnd/>
            <a:tailEnd/>
          </a:ln>
          <a:effec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fld id="{2CDE3EB7-DFC4-463A-A505-64280825B4CC}" type="slidenum">
              <a:rPr kumimoji="0" lang="en-US" sz="1800" b="0" i="0" u="none" strike="noStrike" kern="1200" cap="none" spc="0" normalizeH="0" baseline="0" noProof="0">
                <a:ln>
                  <a:noFill/>
                </a:ln>
                <a:solidFill>
                  <a:prstClr val="black"/>
                </a:solidFill>
                <a:effectLst/>
                <a:uLnTx/>
                <a:uFillTx/>
                <a:latin typeface="Tahoma" pitchFamily="34" charset="0"/>
                <a:ea typeface="+mn-ea"/>
                <a:cs typeface="+mn-cs"/>
              </a:rPr>
              <a:pPr marL="0" marR="0" lvl="0" indent="0" algn="l" defTabSz="914400" rtl="0" eaLnBrk="0" fontAlgn="auto" latinLnBrk="0" hangingPunct="0">
                <a:lnSpc>
                  <a:spcPct val="100000"/>
                </a:lnSpc>
                <a:spcBef>
                  <a:spcPct val="50000"/>
                </a:spcBef>
                <a:spcAft>
                  <a:spcPts val="0"/>
                </a:spcAft>
                <a:buClrTx/>
                <a:buSzTx/>
                <a:buFontTx/>
                <a:buNone/>
                <a:tabLst/>
                <a:defRPr/>
              </a:pPr>
              <a:t>98</a:t>
            </a:fld>
            <a:endParaRPr kumimoji="0" lang="en-US" sz="1800" b="0" i="0" u="none" strike="noStrike" kern="1200" cap="none" spc="0" normalizeH="0" baseline="0" noProof="0" dirty="0">
              <a:ln>
                <a:noFill/>
              </a:ln>
              <a:solidFill>
                <a:prstClr val="black"/>
              </a:solidFill>
              <a:effectLst/>
              <a:uLnTx/>
              <a:uFillTx/>
              <a:latin typeface="Tahoma" pitchFamily="34" charset="0"/>
              <a:ea typeface="+mn-ea"/>
              <a:cs typeface="+mn-cs"/>
            </a:endParaRPr>
          </a:p>
        </p:txBody>
      </p:sp>
      <p:sp>
        <p:nvSpPr>
          <p:cNvPr id="26" name="Rectangle 25"/>
          <p:cNvSpPr/>
          <p:nvPr/>
        </p:nvSpPr>
        <p:spPr>
          <a:xfrm>
            <a:off x="7924799" y="1752600"/>
            <a:ext cx="2236287" cy="426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p:cNvSpPr/>
          <p:nvPr/>
        </p:nvSpPr>
        <p:spPr>
          <a:xfrm>
            <a:off x="3657600" y="4648200"/>
            <a:ext cx="2667000" cy="1371600"/>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System Memory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(256 GB)</a:t>
            </a:r>
          </a:p>
        </p:txBody>
      </p:sp>
      <p:sp>
        <p:nvSpPr>
          <p:cNvPr id="28" name="Rectangle 27"/>
          <p:cNvSpPr/>
          <p:nvPr/>
        </p:nvSpPr>
        <p:spPr>
          <a:xfrm>
            <a:off x="3581400" y="1905000"/>
            <a:ext cx="2819400" cy="990600"/>
          </a:xfrm>
          <a:prstGeom prst="rect">
            <a:avLst/>
          </a:prstGeom>
          <a:solidFill>
            <a:srgbClr val="66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28"/>
          <p:cNvSpPr/>
          <p:nvPr/>
        </p:nvSpPr>
        <p:spPr>
          <a:xfrm>
            <a:off x="8305800" y="1828801"/>
            <a:ext cx="1447800" cy="1002323"/>
          </a:xfrm>
          <a:prstGeom prst="rect">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GPU SMs</a:t>
            </a:r>
          </a:p>
        </p:txBody>
      </p:sp>
      <p:cxnSp>
        <p:nvCxnSpPr>
          <p:cNvPr id="31" name="Straight Connector 30"/>
          <p:cNvCxnSpPr>
            <a:stCxn id="27" idx="3"/>
            <a:endCxn id="30" idx="1"/>
          </p:cNvCxnSpPr>
          <p:nvPr/>
        </p:nvCxnSpPr>
        <p:spPr>
          <a:xfrm>
            <a:off x="6324600" y="5334000"/>
            <a:ext cx="1981200" cy="0"/>
          </a:xfrm>
          <a:prstGeom prst="line">
            <a:avLst/>
          </a:prstGeom>
          <a:ln w="152400" cmpd="sng"/>
        </p:spPr>
        <p:style>
          <a:lnRef idx="2">
            <a:schemeClr val="dk1"/>
          </a:lnRef>
          <a:fillRef idx="0">
            <a:schemeClr val="dk1"/>
          </a:fillRef>
          <a:effectRef idx="1">
            <a:schemeClr val="dk1"/>
          </a:effectRef>
          <a:fontRef idx="minor">
            <a:schemeClr val="tx1"/>
          </a:fontRef>
        </p:style>
      </p:cxnSp>
      <p:cxnSp>
        <p:nvCxnSpPr>
          <p:cNvPr id="32" name="Straight Connector 31"/>
          <p:cNvCxnSpPr>
            <a:stCxn id="29" idx="2"/>
            <a:endCxn id="30" idx="0"/>
          </p:cNvCxnSpPr>
          <p:nvPr/>
        </p:nvCxnSpPr>
        <p:spPr>
          <a:xfrm>
            <a:off x="9029700" y="2831122"/>
            <a:ext cx="0" cy="2011680"/>
          </a:xfrm>
          <a:prstGeom prst="line">
            <a:avLst/>
          </a:prstGeom>
          <a:ln w="508000" cmpd="sng"/>
        </p:spPr>
        <p:style>
          <a:lnRef idx="2">
            <a:schemeClr val="dk1"/>
          </a:lnRef>
          <a:fillRef idx="0">
            <a:schemeClr val="dk1"/>
          </a:fillRef>
          <a:effectRef idx="1">
            <a:schemeClr val="dk1"/>
          </a:effectRef>
          <a:fontRef idx="minor">
            <a:schemeClr val="tx1"/>
          </a:fontRef>
        </p:style>
      </p:cxnSp>
      <p:cxnSp>
        <p:nvCxnSpPr>
          <p:cNvPr id="33" name="Straight Connector 32"/>
          <p:cNvCxnSpPr>
            <a:stCxn id="27" idx="0"/>
            <a:endCxn id="28" idx="2"/>
          </p:cNvCxnSpPr>
          <p:nvPr/>
        </p:nvCxnSpPr>
        <p:spPr>
          <a:xfrm flipV="1">
            <a:off x="4991100" y="2895600"/>
            <a:ext cx="0" cy="1752600"/>
          </a:xfrm>
          <a:prstGeom prst="line">
            <a:avLst/>
          </a:prstGeom>
          <a:ln w="215900" cmpd="sng"/>
        </p:spPr>
        <p:style>
          <a:lnRef idx="2">
            <a:schemeClr val="dk1"/>
          </a:lnRef>
          <a:fillRef idx="0">
            <a:schemeClr val="dk1"/>
          </a:fillRef>
          <a:effectRef idx="1">
            <a:schemeClr val="dk1"/>
          </a:effectRef>
          <a:fontRef idx="minor">
            <a:schemeClr val="tx1"/>
          </a:fontRef>
        </p:style>
      </p:cxnSp>
      <p:cxnSp>
        <p:nvCxnSpPr>
          <p:cNvPr id="34" name="Straight Connector 33"/>
          <p:cNvCxnSpPr>
            <a:endCxn id="27" idx="1"/>
          </p:cNvCxnSpPr>
          <p:nvPr/>
        </p:nvCxnSpPr>
        <p:spPr>
          <a:xfrm>
            <a:off x="2819400" y="5334000"/>
            <a:ext cx="838200" cy="0"/>
          </a:xfrm>
          <a:prstGeom prst="line">
            <a:avLst/>
          </a:prstGeom>
          <a:ln w="76200" cmpd="sng"/>
        </p:spPr>
        <p:style>
          <a:lnRef idx="2">
            <a:schemeClr val="dk1"/>
          </a:lnRef>
          <a:fillRef idx="0">
            <a:schemeClr val="dk1"/>
          </a:fillRef>
          <a:effectRef idx="1">
            <a:schemeClr val="dk1"/>
          </a:effectRef>
          <a:fontRef idx="minor">
            <a:schemeClr val="tx1"/>
          </a:fontRef>
        </p:style>
      </p:cxnSp>
      <p:sp>
        <p:nvSpPr>
          <p:cNvPr id="35" name="Rectangle 34"/>
          <p:cNvSpPr/>
          <p:nvPr/>
        </p:nvSpPr>
        <p:spPr>
          <a:xfrm>
            <a:off x="4312521" y="3362980"/>
            <a:ext cx="614271" cy="523220"/>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120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GB/s</a:t>
            </a:r>
          </a:p>
        </p:txBody>
      </p:sp>
      <p:sp>
        <p:nvSpPr>
          <p:cNvPr id="36" name="Rectangle 35"/>
          <p:cNvSpPr/>
          <p:nvPr/>
        </p:nvSpPr>
        <p:spPr>
          <a:xfrm>
            <a:off x="6477001" y="4876801"/>
            <a:ext cx="115127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16-32 GB/s</a:t>
            </a:r>
          </a:p>
        </p:txBody>
      </p:sp>
      <p:sp>
        <p:nvSpPr>
          <p:cNvPr id="37" name="Rectangle 36"/>
          <p:cNvSpPr/>
          <p:nvPr/>
        </p:nvSpPr>
        <p:spPr>
          <a:xfrm>
            <a:off x="6934200" y="3429000"/>
            <a:ext cx="1828800"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1555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GB/s</a:t>
            </a:r>
          </a:p>
        </p:txBody>
      </p:sp>
      <p:sp>
        <p:nvSpPr>
          <p:cNvPr id="38" name="Rectangle 37"/>
          <p:cNvSpPr/>
          <p:nvPr/>
        </p:nvSpPr>
        <p:spPr>
          <a:xfrm>
            <a:off x="3657600" y="1981201"/>
            <a:ext cx="838200"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sp>
        <p:nvSpPr>
          <p:cNvPr id="39" name="Rectangle 38"/>
          <p:cNvSpPr/>
          <p:nvPr/>
        </p:nvSpPr>
        <p:spPr>
          <a:xfrm>
            <a:off x="5251688" y="1981201"/>
            <a:ext cx="1072912"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Cache</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L1: 32 KB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L2: 256 KB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L3: 45 MB (shared)</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Rectangle 39"/>
          <p:cNvSpPr/>
          <p:nvPr/>
        </p:nvSpPr>
        <p:spPr>
          <a:xfrm>
            <a:off x="2935928" y="5030689"/>
            <a:ext cx="72167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6GB/s</a:t>
            </a:r>
          </a:p>
        </p:txBody>
      </p:sp>
      <p:sp>
        <p:nvSpPr>
          <p:cNvPr id="41" name="Rectangle 40"/>
          <p:cNvSpPr/>
          <p:nvPr/>
        </p:nvSpPr>
        <p:spPr>
          <a:xfrm>
            <a:off x="1582264" y="4964668"/>
            <a:ext cx="1295400" cy="73866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urier"/>
                <a:ea typeface="+mn-ea"/>
                <a:cs typeface="Courier"/>
              </a:rPr>
              <a:t>Infiniband</a:t>
            </a:r>
            <a:r>
              <a:rPr kumimoji="0" lang="en-US" sz="1400" b="0" i="0" u="none" strike="noStrike" kern="1200" cap="none" spc="0" normalizeH="0" baseline="0" noProof="0" dirty="0">
                <a:ln>
                  <a:noFill/>
                </a:ln>
                <a:solidFill>
                  <a:prstClr val="black"/>
                </a:solidFill>
                <a:effectLst/>
                <a:uLnTx/>
                <a:uFillTx/>
                <a:latin typeface="Courier"/>
                <a:ea typeface="+mn-ea"/>
                <a:cs typeface="Courier"/>
              </a:rPr>
              <a:t> to Next Node</a:t>
            </a:r>
          </a:p>
        </p:txBody>
      </p:sp>
      <p:cxnSp>
        <p:nvCxnSpPr>
          <p:cNvPr id="44" name="Straight Connector 43"/>
          <p:cNvCxnSpPr>
            <a:stCxn id="39" idx="1"/>
            <a:endCxn id="38" idx="3"/>
          </p:cNvCxnSpPr>
          <p:nvPr/>
        </p:nvCxnSpPr>
        <p:spPr>
          <a:xfrm flipH="1">
            <a:off x="4495800" y="2400301"/>
            <a:ext cx="755888" cy="0"/>
          </a:xfrm>
          <a:prstGeom prst="line">
            <a:avLst/>
          </a:prstGeom>
          <a:ln w="254000" cmpd="sng"/>
        </p:spPr>
        <p:style>
          <a:lnRef idx="2">
            <a:schemeClr val="dk1"/>
          </a:lnRef>
          <a:fillRef idx="0">
            <a:schemeClr val="dk1"/>
          </a:fillRef>
          <a:effectRef idx="1">
            <a:schemeClr val="dk1"/>
          </a:effectRef>
          <a:fontRef idx="minor">
            <a:schemeClr val="tx1"/>
          </a:fontRef>
        </p:style>
      </p:cxnSp>
      <p:sp>
        <p:nvSpPr>
          <p:cNvPr id="24" name="Rectangle 23"/>
          <p:cNvSpPr/>
          <p:nvPr/>
        </p:nvSpPr>
        <p:spPr>
          <a:xfrm>
            <a:off x="2877665" y="5410954"/>
            <a:ext cx="864339"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High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[4-6 us]</a:t>
            </a:r>
          </a:p>
        </p:txBody>
      </p:sp>
      <p:sp>
        <p:nvSpPr>
          <p:cNvPr id="25" name="Rectangle 24"/>
          <p:cNvSpPr/>
          <p:nvPr/>
        </p:nvSpPr>
        <p:spPr>
          <a:xfrm>
            <a:off x="6730632" y="5404308"/>
            <a:ext cx="864339"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Medium</a:t>
            </a:r>
          </a:p>
        </p:txBody>
      </p:sp>
      <p:sp>
        <p:nvSpPr>
          <p:cNvPr id="45" name="Rectangle 44"/>
          <p:cNvSpPr/>
          <p:nvPr/>
        </p:nvSpPr>
        <p:spPr>
          <a:xfrm>
            <a:off x="3834731" y="3915399"/>
            <a:ext cx="1034257"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Medium Low</a:t>
            </a:r>
          </a:p>
        </p:txBody>
      </p:sp>
      <p:sp>
        <p:nvSpPr>
          <p:cNvPr id="46" name="Rectangle 45"/>
          <p:cNvSpPr/>
          <p:nvPr/>
        </p:nvSpPr>
        <p:spPr>
          <a:xfrm>
            <a:off x="4447551" y="1882942"/>
            <a:ext cx="864339"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Very Low</a:t>
            </a:r>
          </a:p>
        </p:txBody>
      </p:sp>
      <p:sp>
        <p:nvSpPr>
          <p:cNvPr id="47" name="Rectangle 46"/>
          <p:cNvSpPr/>
          <p:nvPr/>
        </p:nvSpPr>
        <p:spPr>
          <a:xfrm>
            <a:off x="7924801" y="4130842"/>
            <a:ext cx="864339"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FFC000"/>
                </a:solidFill>
                <a:effectLst/>
                <a:uLnTx/>
                <a:uFillTx/>
                <a:latin typeface="Courier"/>
                <a:ea typeface="+mn-ea"/>
                <a:cs typeface="Courier"/>
              </a:rPr>
              <a:t>Rel.Low</a:t>
            </a:r>
            <a:endParaRPr kumimoji="0" lang="en-US" sz="1100" b="1" i="0" u="none" strike="noStrike" kern="1200" cap="none" spc="0" normalizeH="0" baseline="0" noProof="0" dirty="0">
              <a:ln>
                <a:noFill/>
              </a:ln>
              <a:solidFill>
                <a:srgbClr val="FFC000"/>
              </a:solidFill>
              <a:effectLst/>
              <a:uLnTx/>
              <a:uFillTx/>
              <a:latin typeface="Courier"/>
              <a:ea typeface="+mn-ea"/>
              <a:cs typeface="Courier"/>
            </a:endParaRPr>
          </a:p>
        </p:txBody>
      </p:sp>
      <p:sp>
        <p:nvSpPr>
          <p:cNvPr id="42" name="Rectangle 41"/>
          <p:cNvSpPr/>
          <p:nvPr/>
        </p:nvSpPr>
        <p:spPr>
          <a:xfrm>
            <a:off x="1600201" y="2971801"/>
            <a:ext cx="2034981"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The </a:t>
            </a: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width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the black lines is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proportional to the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bandwidth.</a:t>
            </a:r>
          </a:p>
        </p:txBody>
      </p:sp>
      <p:sp>
        <p:nvSpPr>
          <p:cNvPr id="30" name="Rectangle 29"/>
          <p:cNvSpPr/>
          <p:nvPr/>
        </p:nvSpPr>
        <p:spPr>
          <a:xfrm>
            <a:off x="8305800" y="4762500"/>
            <a:ext cx="1447800" cy="1143000"/>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GPU Memory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(40 GB)</a:t>
            </a:r>
          </a:p>
        </p:txBody>
      </p:sp>
    </p:spTree>
    <p:extLst>
      <p:ext uri="{BB962C8B-B14F-4D97-AF65-F5344CB8AC3E}">
        <p14:creationId xmlns:p14="http://schemas.microsoft.com/office/powerpoint/2010/main" val="22586617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dirty="0">
                <a:solidFill>
                  <a:srgbClr val="FFC000"/>
                </a:solidFill>
              </a:rPr>
              <a:t>Coarse Grain </a:t>
            </a:r>
            <a:r>
              <a:rPr lang="en-US" dirty="0"/>
              <a:t>vs. </a:t>
            </a:r>
            <a:r>
              <a:rPr lang="en-US" dirty="0">
                <a:solidFill>
                  <a:srgbClr val="FFC000"/>
                </a:solidFill>
              </a:rPr>
              <a:t>Fine Grain</a:t>
            </a:r>
            <a:r>
              <a:rPr lang="en-US" dirty="0"/>
              <a:t> Parallelism</a:t>
            </a:r>
            <a:endParaRPr lang="en-US" dirty="0">
              <a:solidFill>
                <a:srgbClr val="0070C0"/>
              </a:solidFill>
              <a:latin typeface="Consolas" panose="020B0609020204030204" pitchFamily="49"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1044663" y="933048"/>
            <a:ext cx="3550446" cy="2677656"/>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parallel sections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alice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b = bob();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k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kate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double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boss(a,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double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result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bigboss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10" name="Group 9"/>
          <p:cNvGrpSpPr/>
          <p:nvPr/>
        </p:nvGrpSpPr>
        <p:grpSpPr>
          <a:xfrm>
            <a:off x="2727616" y="3766933"/>
            <a:ext cx="3322722" cy="2665939"/>
            <a:chOff x="2204324" y="3725281"/>
            <a:chExt cx="3322722" cy="2665939"/>
          </a:xfrm>
        </p:grpSpPr>
        <p:sp>
          <p:nvSpPr>
            <p:cNvPr id="25" name="Rectangle 24"/>
            <p:cNvSpPr/>
            <p:nvPr/>
          </p:nvSpPr>
          <p:spPr>
            <a:xfrm>
              <a:off x="2783869" y="4196265"/>
              <a:ext cx="718932"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grpSp>
          <p:nvGrpSpPr>
            <p:cNvPr id="26" name="Group 25"/>
            <p:cNvGrpSpPr>
              <a:grpSpLocks noChangeAspect="1"/>
            </p:cNvGrpSpPr>
            <p:nvPr/>
          </p:nvGrpSpPr>
          <p:grpSpPr>
            <a:xfrm>
              <a:off x="2204324" y="3725281"/>
              <a:ext cx="3322722" cy="2665939"/>
              <a:chOff x="5364956" y="1947486"/>
              <a:chExt cx="3545686" cy="2844831"/>
            </a:xfrm>
          </p:grpSpPr>
          <p:grpSp>
            <p:nvGrpSpPr>
              <p:cNvPr id="27" name="Group 26"/>
              <p:cNvGrpSpPr/>
              <p:nvPr/>
            </p:nvGrpSpPr>
            <p:grpSpPr>
              <a:xfrm>
                <a:off x="5364956" y="1947486"/>
                <a:ext cx="884546" cy="554200"/>
                <a:chOff x="5166123" y="1982932"/>
                <a:chExt cx="884546" cy="554200"/>
              </a:xfrm>
            </p:grpSpPr>
            <p:sp>
              <p:nvSpPr>
                <p:cNvPr id="63" name="Oval 11"/>
                <p:cNvSpPr>
                  <a:spLocks noChangeArrowheads="1"/>
                </p:cNvSpPr>
                <p:nvPr/>
              </p:nvSpPr>
              <p:spPr bwMode="auto">
                <a:xfrm>
                  <a:off x="5166123" y="1982932"/>
                  <a:ext cx="277197" cy="554200"/>
                </a:xfrm>
                <a:prstGeom prst="ellipse">
                  <a:avLst/>
                </a:prstGeom>
                <a:solidFill>
                  <a:srgbClr val="FF99FF"/>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4" name="Text Box 12"/>
                <p:cNvSpPr txBox="1">
                  <a:spLocks noChangeArrowheads="1"/>
                </p:cNvSpPr>
                <p:nvPr/>
              </p:nvSpPr>
              <p:spPr bwMode="auto">
                <a:xfrm>
                  <a:off x="5234385" y="2070326"/>
                  <a:ext cx="816284" cy="426959"/>
                </a:xfrm>
                <a:prstGeom prst="rect">
                  <a:avLst/>
                </a:prstGeom>
                <a:solidFill>
                  <a:srgbClr val="FF99FF"/>
                </a:solidFill>
                <a:ln>
                  <a:noFill/>
                </a:ln>
                <a:effectLst/>
                <a:extLs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Verdana" pitchFamily="34" charset="0"/>
                      <a:ea typeface="+mn-ea"/>
                      <a:cs typeface="+mn-cs"/>
                    </a:rPr>
                    <a:t>alice</a:t>
                  </a:r>
                  <a:endParaRPr kumimoji="0" lang="en-US" sz="2000" b="0" i="0" u="none" strike="noStrike" kern="1200" cap="none" spc="0" normalizeH="0" baseline="0" noProof="0" dirty="0">
                    <a:ln>
                      <a:noFill/>
                    </a:ln>
                    <a:solidFill>
                      <a:srgbClr val="0000FF"/>
                    </a:solidFill>
                    <a:effectLst/>
                    <a:uLnTx/>
                    <a:uFillTx/>
                    <a:latin typeface="Verdana" pitchFamily="34" charset="0"/>
                    <a:ea typeface="+mn-ea"/>
                    <a:cs typeface="+mn-cs"/>
                  </a:endParaRPr>
                </a:p>
              </p:txBody>
            </p:sp>
          </p:grpSp>
          <p:grpSp>
            <p:nvGrpSpPr>
              <p:cNvPr id="47" name="Group 13"/>
              <p:cNvGrpSpPr>
                <a:grpSpLocks/>
              </p:cNvGrpSpPr>
              <p:nvPr/>
            </p:nvGrpSpPr>
            <p:grpSpPr bwMode="auto">
              <a:xfrm>
                <a:off x="7010404" y="1947568"/>
                <a:ext cx="822326" cy="554037"/>
                <a:chOff x="4173" y="1937"/>
                <a:chExt cx="518" cy="349"/>
              </a:xfrm>
            </p:grpSpPr>
            <p:sp>
              <p:nvSpPr>
                <p:cNvPr id="61" name="Oval 14"/>
                <p:cNvSpPr>
                  <a:spLocks noChangeArrowheads="1"/>
                </p:cNvSpPr>
                <p:nvPr/>
              </p:nvSpPr>
              <p:spPr bwMode="auto">
                <a:xfrm>
                  <a:off x="4173" y="1937"/>
                  <a:ext cx="175" cy="349"/>
                </a:xfrm>
                <a:prstGeom prst="ellipse">
                  <a:avLst/>
                </a:prstGeom>
                <a:solidFill>
                  <a:srgbClr val="99FF99"/>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2" name="Text Box 15"/>
                <p:cNvSpPr txBox="1">
                  <a:spLocks noChangeArrowheads="1"/>
                </p:cNvSpPr>
                <p:nvPr/>
              </p:nvSpPr>
              <p:spPr bwMode="auto">
                <a:xfrm>
                  <a:off x="4247" y="1983"/>
                  <a:ext cx="444" cy="269"/>
                </a:xfrm>
                <a:prstGeom prst="rect">
                  <a:avLst/>
                </a:prstGeom>
                <a:solidFill>
                  <a:srgbClr val="99FF99"/>
                </a:solidFill>
                <a:ln>
                  <a:noFill/>
                </a:ln>
                <a:effectLst/>
                <a:extLs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FF"/>
                      </a:solidFill>
                      <a:effectLst/>
                      <a:uLnTx/>
                      <a:uFillTx/>
                      <a:latin typeface="Verdana" pitchFamily="34" charset="0"/>
                      <a:ea typeface="+mn-ea"/>
                      <a:cs typeface="+mn-cs"/>
                    </a:rPr>
                    <a:t>bob</a:t>
                  </a:r>
                </a:p>
              </p:txBody>
            </p:sp>
          </p:grpSp>
          <p:grpSp>
            <p:nvGrpSpPr>
              <p:cNvPr id="48" name="Group 16"/>
              <p:cNvGrpSpPr>
                <a:grpSpLocks/>
              </p:cNvGrpSpPr>
              <p:nvPr/>
            </p:nvGrpSpPr>
            <p:grpSpPr bwMode="auto">
              <a:xfrm>
                <a:off x="6094412" y="3133776"/>
                <a:ext cx="877887" cy="554038"/>
                <a:chOff x="3594" y="2628"/>
                <a:chExt cx="553" cy="349"/>
              </a:xfrm>
            </p:grpSpPr>
            <p:sp>
              <p:nvSpPr>
                <p:cNvPr id="59" name="Oval 17"/>
                <p:cNvSpPr>
                  <a:spLocks noChangeArrowheads="1"/>
                </p:cNvSpPr>
                <p:nvPr/>
              </p:nvSpPr>
              <p:spPr bwMode="auto">
                <a:xfrm>
                  <a:off x="3594" y="2628"/>
                  <a:ext cx="175" cy="349"/>
                </a:xfrm>
                <a:prstGeom prst="ellipse">
                  <a:avLst/>
                </a:prstGeom>
                <a:solidFill>
                  <a:srgbClr val="FFC000"/>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0" name="Text Box 18"/>
                <p:cNvSpPr txBox="1">
                  <a:spLocks noChangeArrowheads="1"/>
                </p:cNvSpPr>
                <p:nvPr/>
              </p:nvSpPr>
              <p:spPr bwMode="auto">
                <a:xfrm>
                  <a:off x="3632" y="2676"/>
                  <a:ext cx="515" cy="269"/>
                </a:xfrm>
                <a:prstGeom prst="rect">
                  <a:avLst/>
                </a:prstGeom>
                <a:solidFill>
                  <a:srgbClr val="FFC000"/>
                </a:solidFill>
                <a:ln>
                  <a:noFill/>
                </a:ln>
                <a:effectLst/>
                <a:extLs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FF"/>
                      </a:solidFill>
                      <a:effectLst/>
                      <a:uLnTx/>
                      <a:uFillTx/>
                      <a:latin typeface="Verdana" pitchFamily="34" charset="0"/>
                      <a:ea typeface="+mn-ea"/>
                      <a:cs typeface="+mn-cs"/>
                    </a:rPr>
                    <a:t>boss</a:t>
                  </a:r>
                </a:p>
              </p:txBody>
            </p:sp>
          </p:grpSp>
          <p:grpSp>
            <p:nvGrpSpPr>
              <p:cNvPr id="49" name="Group 19"/>
              <p:cNvGrpSpPr>
                <a:grpSpLocks/>
              </p:cNvGrpSpPr>
              <p:nvPr/>
            </p:nvGrpSpPr>
            <p:grpSpPr bwMode="auto">
              <a:xfrm>
                <a:off x="7053263" y="4238279"/>
                <a:ext cx="1201739" cy="554038"/>
                <a:chOff x="4204" y="3264"/>
                <a:chExt cx="757" cy="349"/>
              </a:xfrm>
            </p:grpSpPr>
            <p:sp>
              <p:nvSpPr>
                <p:cNvPr id="57" name="Oval 20"/>
                <p:cNvSpPr>
                  <a:spLocks noChangeArrowheads="1"/>
                </p:cNvSpPr>
                <p:nvPr/>
              </p:nvSpPr>
              <p:spPr bwMode="auto">
                <a:xfrm>
                  <a:off x="4204" y="3264"/>
                  <a:ext cx="175" cy="349"/>
                </a:xfrm>
                <a:prstGeom prst="ellipse">
                  <a:avLst/>
                </a:prstGeom>
                <a:solidFill>
                  <a:srgbClr val="7030A0"/>
                </a:solidFill>
                <a:ln>
                  <a:noFill/>
                </a:ln>
                <a:effectLst/>
                <a:extLst>
                  <a:ext uri="{91240B29-F687-4f45-9708-019B960494DF}">
                    <a14:hiddenLine xmlns:a14="http://schemas.microsoft.com/office/drawing/2010/main" xmlns="" w="9525" algn="ctr">
                      <a:solidFill>
                        <a:schemeClr val="tx1"/>
                      </a:solidFill>
                      <a:round/>
                      <a:headEnd/>
                      <a:tailEnd/>
                    </a14:hiddenLine>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8" name="Text Box 21"/>
                <p:cNvSpPr txBox="1">
                  <a:spLocks noChangeArrowheads="1"/>
                </p:cNvSpPr>
                <p:nvPr/>
              </p:nvSpPr>
              <p:spPr bwMode="auto">
                <a:xfrm>
                  <a:off x="4247" y="3333"/>
                  <a:ext cx="714" cy="248"/>
                </a:xfrm>
                <a:prstGeom prst="rect">
                  <a:avLst/>
                </a:prstGeom>
                <a:solidFill>
                  <a:srgbClr val="7030A0"/>
                </a:solidFill>
                <a:ln>
                  <a:noFill/>
                </a:ln>
                <a:effectLst/>
                <a:extLst>
                  <a:ext uri="{909E8E84-426E-40dd-AFC4-6F175D3DCCD1}">
                    <a14:hiddenFill xmlns:a14="http://schemas.microsoft.com/office/drawing/2010/main" xmlns="">
                      <a:solidFill>
                        <a:srgbClr val="9966FF"/>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Verdana" pitchFamily="34" charset="0"/>
                      <a:ea typeface="+mn-ea"/>
                      <a:cs typeface="+mn-cs"/>
                    </a:rPr>
                    <a:t>bigboss</a:t>
                  </a:r>
                  <a:endParaRPr kumimoji="0" lang="en-US" sz="1800" b="0" i="0" u="none" strike="noStrike" kern="1200" cap="none" spc="0" normalizeH="0" baseline="0" noProof="0" dirty="0">
                    <a:ln>
                      <a:noFill/>
                    </a:ln>
                    <a:solidFill>
                      <a:prstClr val="white"/>
                    </a:solidFill>
                    <a:effectLst/>
                    <a:uLnTx/>
                    <a:uFillTx/>
                    <a:latin typeface="Verdana" pitchFamily="34" charset="0"/>
                    <a:ea typeface="+mn-ea"/>
                    <a:cs typeface="+mn-cs"/>
                  </a:endParaRPr>
                </a:p>
              </p:txBody>
            </p:sp>
          </p:grpSp>
          <p:grpSp>
            <p:nvGrpSpPr>
              <p:cNvPr id="50" name="Group 22"/>
              <p:cNvGrpSpPr>
                <a:grpSpLocks/>
              </p:cNvGrpSpPr>
              <p:nvPr/>
            </p:nvGrpSpPr>
            <p:grpSpPr bwMode="auto">
              <a:xfrm>
                <a:off x="8043866" y="3101180"/>
                <a:ext cx="866776" cy="554038"/>
                <a:chOff x="4173" y="1937"/>
                <a:chExt cx="546" cy="349"/>
              </a:xfrm>
            </p:grpSpPr>
            <p:sp>
              <p:nvSpPr>
                <p:cNvPr id="55" name="Oval 23"/>
                <p:cNvSpPr>
                  <a:spLocks noChangeArrowheads="1"/>
                </p:cNvSpPr>
                <p:nvPr/>
              </p:nvSpPr>
              <p:spPr bwMode="auto">
                <a:xfrm>
                  <a:off x="4173" y="1937"/>
                  <a:ext cx="175" cy="349"/>
                </a:xfrm>
                <a:prstGeom prst="ellipse">
                  <a:avLst/>
                </a:prstGeom>
                <a:solidFill>
                  <a:srgbClr val="00B0F0"/>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6" name="Text Box 24"/>
                <p:cNvSpPr txBox="1">
                  <a:spLocks noChangeArrowheads="1"/>
                </p:cNvSpPr>
                <p:nvPr/>
              </p:nvSpPr>
              <p:spPr bwMode="auto">
                <a:xfrm>
                  <a:off x="4219" y="1983"/>
                  <a:ext cx="500" cy="269"/>
                </a:xfrm>
                <a:prstGeom prst="rect">
                  <a:avLst/>
                </a:prstGeom>
                <a:solidFill>
                  <a:srgbClr val="00B0F0"/>
                </a:solidFill>
                <a:ln>
                  <a:noFill/>
                </a:ln>
                <a:effectLst/>
                <a:extLs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Verdana" pitchFamily="34" charset="0"/>
                      <a:ea typeface="+mn-ea"/>
                      <a:cs typeface="+mn-cs"/>
                    </a:rPr>
                    <a:t>kate</a:t>
                  </a:r>
                  <a:endParaRPr kumimoji="0" lang="en-US" sz="2000" b="0" i="0" u="none" strike="noStrike" kern="1200" cap="none" spc="0" normalizeH="0" baseline="0" noProof="0" dirty="0">
                    <a:ln>
                      <a:noFill/>
                    </a:ln>
                    <a:solidFill>
                      <a:srgbClr val="0000FF"/>
                    </a:solidFill>
                    <a:effectLst/>
                    <a:uLnTx/>
                    <a:uFillTx/>
                    <a:latin typeface="Verdana" pitchFamily="34" charset="0"/>
                    <a:ea typeface="+mn-ea"/>
                    <a:cs typeface="+mn-cs"/>
                  </a:endParaRPr>
                </a:p>
              </p:txBody>
            </p:sp>
          </p:grpSp>
          <p:cxnSp>
            <p:nvCxnSpPr>
              <p:cNvPr id="51" name="Straight Arrow Connector 50"/>
              <p:cNvCxnSpPr>
                <a:stCxn id="64" idx="2"/>
                <a:endCxn id="60" idx="0"/>
              </p:cNvCxnSpPr>
              <p:nvPr/>
            </p:nvCxnSpPr>
            <p:spPr>
              <a:xfrm>
                <a:off x="5812631" y="2431755"/>
                <a:ext cx="722312" cy="778222"/>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62" idx="2"/>
                <a:endCxn id="60" idx="0"/>
              </p:cNvCxnSpPr>
              <p:nvPr/>
            </p:nvCxnSpPr>
            <p:spPr>
              <a:xfrm flipH="1">
                <a:off x="6534943" y="2417467"/>
                <a:ext cx="920751" cy="792510"/>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6" idx="2"/>
                <a:endCxn id="58" idx="0"/>
              </p:cNvCxnSpPr>
              <p:nvPr/>
            </p:nvCxnSpPr>
            <p:spPr>
              <a:xfrm flipH="1">
                <a:off x="7647781" y="3574256"/>
                <a:ext cx="841375" cy="773561"/>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60" idx="2"/>
                <a:endCxn id="58" idx="0"/>
              </p:cNvCxnSpPr>
              <p:nvPr/>
            </p:nvCxnSpPr>
            <p:spPr>
              <a:xfrm>
                <a:off x="6534943" y="3606852"/>
                <a:ext cx="1112838" cy="740965"/>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grpSp>
      </p:grpSp>
      <p:sp>
        <p:nvSpPr>
          <p:cNvPr id="4" name="Rectangle 3"/>
          <p:cNvSpPr/>
          <p:nvPr/>
        </p:nvSpPr>
        <p:spPr>
          <a:xfrm>
            <a:off x="3645282" y="2505795"/>
            <a:ext cx="2083199" cy="523220"/>
          </a:xfrm>
          <a:prstGeom prst="rect">
            <a:avLst/>
          </a:prstGeom>
          <a:solidFill>
            <a:srgbClr val="FFEBAB"/>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Coarse Grain</a:t>
            </a:r>
          </a:p>
        </p:txBody>
      </p:sp>
      <p:grpSp>
        <p:nvGrpSpPr>
          <p:cNvPr id="11" name="Group 10"/>
          <p:cNvGrpSpPr/>
          <p:nvPr/>
        </p:nvGrpSpPr>
        <p:grpSpPr>
          <a:xfrm>
            <a:off x="7530830" y="1020542"/>
            <a:ext cx="1676400" cy="3506869"/>
            <a:chOff x="6019800" y="1616081"/>
            <a:chExt cx="1676400" cy="3506869"/>
          </a:xfrm>
          <a:solidFill>
            <a:schemeClr val="bg1">
              <a:lumMod val="65000"/>
            </a:schemeClr>
          </a:solidFill>
        </p:grpSpPr>
        <p:pic>
          <p:nvPicPr>
            <p:cNvPr id="29" name="Picture 28"/>
            <p:cNvPicPr>
              <a:picLocks noChangeAspect="1"/>
            </p:cNvPicPr>
            <p:nvPr/>
          </p:nvPicPr>
          <p:blipFill rotWithShape="1">
            <a:blip r:embed="rId4" cstate="print">
              <a:extLst>
                <a:ext uri="{28A0092B-C50C-407E-A947-70E740481C1C}">
                  <a14:useLocalDpi xmlns:a14="http://schemas.microsoft.com/office/drawing/2010/main" val="0"/>
                </a:ext>
              </a:extLst>
            </a:blip>
            <a:srcRect r="20348"/>
            <a:stretch/>
          </p:blipFill>
          <p:spPr>
            <a:xfrm>
              <a:off x="6019800" y="2116709"/>
              <a:ext cx="1676400" cy="2514605"/>
            </a:xfrm>
            <a:prstGeom prst="rect">
              <a:avLst/>
            </a:prstGeom>
            <a:grpFill/>
          </p:spPr>
        </p:pic>
        <p:cxnSp>
          <p:nvCxnSpPr>
            <p:cNvPr id="6" name="Straight Connector 5"/>
            <p:cNvCxnSpPr/>
            <p:nvPr/>
          </p:nvCxnSpPr>
          <p:spPr>
            <a:xfrm>
              <a:off x="6172200" y="16160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800850" y="16160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426325" y="162243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172200" y="4622322"/>
              <a:ext cx="1219200" cy="500628"/>
              <a:chOff x="6324600" y="1768481"/>
              <a:chExt cx="1219200" cy="500628"/>
            </a:xfrm>
            <a:grpFill/>
          </p:grpSpPr>
          <p:cxnSp>
            <p:nvCxnSpPr>
              <p:cNvPr id="37" name="Straight Connector 36"/>
              <p:cNvCxnSpPr/>
              <p:nvPr/>
            </p:nvCxnSpPr>
            <p:spPr>
              <a:xfrm>
                <a:off x="6324600" y="17684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953250" y="17684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17684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grpSp>
      <p:sp>
        <p:nvSpPr>
          <p:cNvPr id="31" name="Rectangle 30"/>
          <p:cNvSpPr/>
          <p:nvPr/>
        </p:nvSpPr>
        <p:spPr>
          <a:xfrm>
            <a:off x="9143622" y="1185396"/>
            <a:ext cx="1701235" cy="523220"/>
          </a:xfrm>
          <a:prstGeom prst="rect">
            <a:avLst/>
          </a:prstGeom>
          <a:solidFill>
            <a:srgbClr val="FFEBAB"/>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Fine Grain</a:t>
            </a:r>
          </a:p>
        </p:txBody>
      </p:sp>
      <p:grpSp>
        <p:nvGrpSpPr>
          <p:cNvPr id="7" name="Group 6"/>
          <p:cNvGrpSpPr/>
          <p:nvPr/>
        </p:nvGrpSpPr>
        <p:grpSpPr>
          <a:xfrm>
            <a:off x="9026507" y="4423569"/>
            <a:ext cx="2678113" cy="1943100"/>
            <a:chOff x="7864492" y="1211122"/>
            <a:chExt cx="2678113" cy="1943100"/>
          </a:xfrm>
        </p:grpSpPr>
        <p:grpSp>
          <p:nvGrpSpPr>
            <p:cNvPr id="67" name="Group 4"/>
            <p:cNvGrpSpPr>
              <a:grpSpLocks/>
            </p:cNvGrpSpPr>
            <p:nvPr/>
          </p:nvGrpSpPr>
          <p:grpSpPr bwMode="auto">
            <a:xfrm>
              <a:off x="7864492" y="1211122"/>
              <a:ext cx="2678113" cy="1943100"/>
              <a:chOff x="3044" y="1052"/>
              <a:chExt cx="1987" cy="1441"/>
            </a:xfrm>
          </p:grpSpPr>
          <p:sp>
            <p:nvSpPr>
              <p:cNvPr id="68"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nvGrpSpPr>
              <p:cNvPr id="69" name="Group 6"/>
              <p:cNvGrpSpPr>
                <a:grpSpLocks/>
              </p:cNvGrpSpPr>
              <p:nvPr/>
            </p:nvGrpSpPr>
            <p:grpSpPr bwMode="auto">
              <a:xfrm>
                <a:off x="3046" y="1052"/>
                <a:ext cx="1984" cy="1086"/>
                <a:chOff x="1888" y="2761"/>
                <a:chExt cx="1984" cy="1086"/>
              </a:xfrm>
            </p:grpSpPr>
            <p:grpSp>
              <p:nvGrpSpPr>
                <p:cNvPr id="70" name="Group 7"/>
                <p:cNvGrpSpPr>
                  <a:grpSpLocks/>
                </p:cNvGrpSpPr>
                <p:nvPr/>
              </p:nvGrpSpPr>
              <p:grpSpPr bwMode="auto">
                <a:xfrm>
                  <a:off x="1888" y="2761"/>
                  <a:ext cx="1984" cy="118"/>
                  <a:chOff x="-141" y="2876"/>
                  <a:chExt cx="1984" cy="118"/>
                </a:xfrm>
              </p:grpSpPr>
              <p:grpSp>
                <p:nvGrpSpPr>
                  <p:cNvPr id="211" name="Group 8"/>
                  <p:cNvGrpSpPr>
                    <a:grpSpLocks/>
                  </p:cNvGrpSpPr>
                  <p:nvPr/>
                </p:nvGrpSpPr>
                <p:grpSpPr bwMode="auto">
                  <a:xfrm>
                    <a:off x="-141" y="2876"/>
                    <a:ext cx="124" cy="115"/>
                    <a:chOff x="707" y="1508"/>
                    <a:chExt cx="124" cy="109"/>
                  </a:xfrm>
                </p:grpSpPr>
                <p:sp>
                  <p:nvSpPr>
                    <p:cNvPr id="228"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29"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212"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13" name="Line 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Line 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Line 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Line 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Line 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Line 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 name="Line 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Line 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Line 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Line 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Line 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Line 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Line 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Line 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Line 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1" name="Group 27"/>
                <p:cNvGrpSpPr>
                  <a:grpSpLocks/>
                </p:cNvGrpSpPr>
                <p:nvPr/>
              </p:nvGrpSpPr>
              <p:grpSpPr bwMode="auto">
                <a:xfrm>
                  <a:off x="1888" y="2899"/>
                  <a:ext cx="1984" cy="118"/>
                  <a:chOff x="-141" y="2876"/>
                  <a:chExt cx="1984" cy="118"/>
                </a:xfrm>
              </p:grpSpPr>
              <p:grpSp>
                <p:nvGrpSpPr>
                  <p:cNvPr id="192" name="Group 28"/>
                  <p:cNvGrpSpPr>
                    <a:grpSpLocks/>
                  </p:cNvGrpSpPr>
                  <p:nvPr/>
                </p:nvGrpSpPr>
                <p:grpSpPr bwMode="auto">
                  <a:xfrm>
                    <a:off x="-141" y="2876"/>
                    <a:ext cx="124" cy="115"/>
                    <a:chOff x="707" y="1508"/>
                    <a:chExt cx="124" cy="109"/>
                  </a:xfrm>
                </p:grpSpPr>
                <p:sp>
                  <p:nvSpPr>
                    <p:cNvPr id="209"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10"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93"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94" name="Line 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Line 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Line 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Line 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Line 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Line 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Line 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Line 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Line 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Line 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Line 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Line 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Line 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Line 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Line 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2" name="Group 47"/>
                <p:cNvGrpSpPr>
                  <a:grpSpLocks/>
                </p:cNvGrpSpPr>
                <p:nvPr/>
              </p:nvGrpSpPr>
              <p:grpSpPr bwMode="auto">
                <a:xfrm>
                  <a:off x="1888" y="3037"/>
                  <a:ext cx="1984" cy="118"/>
                  <a:chOff x="-141" y="2876"/>
                  <a:chExt cx="1984" cy="118"/>
                </a:xfrm>
              </p:grpSpPr>
              <p:grpSp>
                <p:nvGrpSpPr>
                  <p:cNvPr id="173" name="Group 48"/>
                  <p:cNvGrpSpPr>
                    <a:grpSpLocks/>
                  </p:cNvGrpSpPr>
                  <p:nvPr/>
                </p:nvGrpSpPr>
                <p:grpSpPr bwMode="auto">
                  <a:xfrm>
                    <a:off x="-141" y="2876"/>
                    <a:ext cx="124" cy="115"/>
                    <a:chOff x="707" y="1508"/>
                    <a:chExt cx="124" cy="109"/>
                  </a:xfrm>
                </p:grpSpPr>
                <p:sp>
                  <p:nvSpPr>
                    <p:cNvPr id="190"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91"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74"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75" name="Line 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Line 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Line 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Line 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Line 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Line 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Line 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Line 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Line 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Line 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Line 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Line 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Line 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Line 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Line 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3" name="Group 67"/>
                <p:cNvGrpSpPr>
                  <a:grpSpLocks/>
                </p:cNvGrpSpPr>
                <p:nvPr/>
              </p:nvGrpSpPr>
              <p:grpSpPr bwMode="auto">
                <a:xfrm>
                  <a:off x="1888" y="3175"/>
                  <a:ext cx="1984" cy="118"/>
                  <a:chOff x="-141" y="2876"/>
                  <a:chExt cx="1984" cy="118"/>
                </a:xfrm>
              </p:grpSpPr>
              <p:grpSp>
                <p:nvGrpSpPr>
                  <p:cNvPr id="154" name="Group 68"/>
                  <p:cNvGrpSpPr>
                    <a:grpSpLocks/>
                  </p:cNvGrpSpPr>
                  <p:nvPr/>
                </p:nvGrpSpPr>
                <p:grpSpPr bwMode="auto">
                  <a:xfrm>
                    <a:off x="-141" y="2876"/>
                    <a:ext cx="124" cy="115"/>
                    <a:chOff x="707" y="1508"/>
                    <a:chExt cx="124" cy="109"/>
                  </a:xfrm>
                </p:grpSpPr>
                <p:sp>
                  <p:nvSpPr>
                    <p:cNvPr id="171"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72"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55"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56" name="Line 7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Line 7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Line 7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Line 7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Line 7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Line 7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Line 7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Line 7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Line 8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Line 8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Line 8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Line 8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Line 8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Line 8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Line 8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4" name="Group 87"/>
                <p:cNvGrpSpPr>
                  <a:grpSpLocks/>
                </p:cNvGrpSpPr>
                <p:nvPr/>
              </p:nvGrpSpPr>
              <p:grpSpPr bwMode="auto">
                <a:xfrm>
                  <a:off x="1888" y="3314"/>
                  <a:ext cx="1984" cy="118"/>
                  <a:chOff x="-141" y="2876"/>
                  <a:chExt cx="1984" cy="118"/>
                </a:xfrm>
              </p:grpSpPr>
              <p:grpSp>
                <p:nvGrpSpPr>
                  <p:cNvPr id="135" name="Group 88"/>
                  <p:cNvGrpSpPr>
                    <a:grpSpLocks/>
                  </p:cNvGrpSpPr>
                  <p:nvPr/>
                </p:nvGrpSpPr>
                <p:grpSpPr bwMode="auto">
                  <a:xfrm>
                    <a:off x="-141" y="2876"/>
                    <a:ext cx="124" cy="115"/>
                    <a:chOff x="707" y="1508"/>
                    <a:chExt cx="124" cy="109"/>
                  </a:xfrm>
                </p:grpSpPr>
                <p:sp>
                  <p:nvSpPr>
                    <p:cNvPr id="152"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53"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36"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37" name="Line 9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Line 9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Line 9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Line 9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Line 9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Line 9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Line 9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Line 9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Line 10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Line 10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Line 10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Line 10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Line 10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Line 10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Line 10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5" name="Group 107"/>
                <p:cNvGrpSpPr>
                  <a:grpSpLocks/>
                </p:cNvGrpSpPr>
                <p:nvPr/>
              </p:nvGrpSpPr>
              <p:grpSpPr bwMode="auto">
                <a:xfrm>
                  <a:off x="1888" y="3452"/>
                  <a:ext cx="1984" cy="118"/>
                  <a:chOff x="-141" y="2876"/>
                  <a:chExt cx="1984" cy="118"/>
                </a:xfrm>
              </p:grpSpPr>
              <p:grpSp>
                <p:nvGrpSpPr>
                  <p:cNvPr id="116" name="Group 108"/>
                  <p:cNvGrpSpPr>
                    <a:grpSpLocks/>
                  </p:cNvGrpSpPr>
                  <p:nvPr/>
                </p:nvGrpSpPr>
                <p:grpSpPr bwMode="auto">
                  <a:xfrm>
                    <a:off x="-141" y="2876"/>
                    <a:ext cx="124" cy="115"/>
                    <a:chOff x="707" y="1508"/>
                    <a:chExt cx="124" cy="109"/>
                  </a:xfrm>
                </p:grpSpPr>
                <p:sp>
                  <p:nvSpPr>
                    <p:cNvPr id="133"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34"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17"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18" name="Line 1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Line 1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Line 1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Line 1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Line 1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Line 1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Line 1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Line 1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Line 1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Line 1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Line 1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Line 1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Line 1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Line 1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Line 1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6" name="Group 127"/>
                <p:cNvGrpSpPr>
                  <a:grpSpLocks/>
                </p:cNvGrpSpPr>
                <p:nvPr/>
              </p:nvGrpSpPr>
              <p:grpSpPr bwMode="auto">
                <a:xfrm>
                  <a:off x="1888" y="3590"/>
                  <a:ext cx="1984" cy="118"/>
                  <a:chOff x="-141" y="2876"/>
                  <a:chExt cx="1984" cy="118"/>
                </a:xfrm>
              </p:grpSpPr>
              <p:grpSp>
                <p:nvGrpSpPr>
                  <p:cNvPr id="97" name="Group 128"/>
                  <p:cNvGrpSpPr>
                    <a:grpSpLocks/>
                  </p:cNvGrpSpPr>
                  <p:nvPr/>
                </p:nvGrpSpPr>
                <p:grpSpPr bwMode="auto">
                  <a:xfrm>
                    <a:off x="-141" y="2876"/>
                    <a:ext cx="124" cy="115"/>
                    <a:chOff x="707" y="1508"/>
                    <a:chExt cx="124" cy="109"/>
                  </a:xfrm>
                </p:grpSpPr>
                <p:sp>
                  <p:nvSpPr>
                    <p:cNvPr id="114"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15"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8"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9" name="Line 1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1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1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1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Line 1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Line 1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Line 1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Line 1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Line 1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Line 1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Line 1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Line 1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Line 1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Line 1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Line 1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7" name="Group 147"/>
                <p:cNvGrpSpPr>
                  <a:grpSpLocks/>
                </p:cNvGrpSpPr>
                <p:nvPr/>
              </p:nvGrpSpPr>
              <p:grpSpPr bwMode="auto">
                <a:xfrm>
                  <a:off x="1888" y="3729"/>
                  <a:ext cx="1984" cy="118"/>
                  <a:chOff x="-141" y="2876"/>
                  <a:chExt cx="1984" cy="118"/>
                </a:xfrm>
              </p:grpSpPr>
              <p:grpSp>
                <p:nvGrpSpPr>
                  <p:cNvPr id="78" name="Group 148"/>
                  <p:cNvGrpSpPr>
                    <a:grpSpLocks/>
                  </p:cNvGrpSpPr>
                  <p:nvPr/>
                </p:nvGrpSpPr>
                <p:grpSpPr bwMode="auto">
                  <a:xfrm>
                    <a:off x="-141" y="2876"/>
                    <a:ext cx="124" cy="115"/>
                    <a:chOff x="707" y="1508"/>
                    <a:chExt cx="124" cy="109"/>
                  </a:xfrm>
                </p:grpSpPr>
                <p:sp>
                  <p:nvSpPr>
                    <p:cNvPr id="95"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6"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79"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80" name="Line 1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Line 1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Line 1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Line 1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Line 1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1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Line 1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Line 1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Line 1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1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1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1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1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1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1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230" name="Text Box 176"/>
            <p:cNvSpPr txBox="1">
              <a:spLocks noChangeArrowheads="1"/>
            </p:cNvSpPr>
            <p:nvPr/>
          </p:nvSpPr>
          <p:spPr bwMode="auto">
            <a:xfrm>
              <a:off x="8855092" y="1820722"/>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GPU</a:t>
              </a:r>
            </a:p>
          </p:txBody>
        </p:sp>
      </p:grpSp>
      <p:grpSp>
        <p:nvGrpSpPr>
          <p:cNvPr id="231" name="Group 230"/>
          <p:cNvGrpSpPr/>
          <p:nvPr/>
        </p:nvGrpSpPr>
        <p:grpSpPr>
          <a:xfrm>
            <a:off x="239280" y="4680727"/>
            <a:ext cx="2679700" cy="1946275"/>
            <a:chOff x="1600200" y="3616325"/>
            <a:chExt cx="2679700" cy="1946275"/>
          </a:xfrm>
        </p:grpSpPr>
        <p:grpSp>
          <p:nvGrpSpPr>
            <p:cNvPr id="232" name="Group 167"/>
            <p:cNvGrpSpPr>
              <a:grpSpLocks/>
            </p:cNvGrpSpPr>
            <p:nvPr/>
          </p:nvGrpSpPr>
          <p:grpSpPr bwMode="auto">
            <a:xfrm>
              <a:off x="1600200" y="3616325"/>
              <a:ext cx="2679700" cy="1946275"/>
              <a:chOff x="991" y="1935"/>
              <a:chExt cx="1688" cy="1226"/>
            </a:xfrm>
          </p:grpSpPr>
          <p:sp>
            <p:nvSpPr>
              <p:cNvPr id="234"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itchFamily="34" charset="0"/>
                    <a:ea typeface="+mn-ea"/>
                    <a:cs typeface="+mn-cs"/>
                  </a:rPr>
                  <a:t>Cache</a:t>
                </a:r>
              </a:p>
            </p:txBody>
          </p:sp>
          <p:sp>
            <p:nvSpPr>
              <p:cNvPr id="235"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36"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Control</a:t>
                </a:r>
              </a:p>
            </p:txBody>
          </p:sp>
          <p:sp>
            <p:nvSpPr>
              <p:cNvPr id="237"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38"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39"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40"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sp>
          <p:nvSpPr>
            <p:cNvPr id="233" name="Text Box 175"/>
            <p:cNvSpPr txBox="1">
              <a:spLocks noChangeArrowheads="1"/>
            </p:cNvSpPr>
            <p:nvPr/>
          </p:nvSpPr>
          <p:spPr bwMode="auto">
            <a:xfrm>
              <a:off x="2514600" y="4149725"/>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CPU</a:t>
              </a:r>
            </a:p>
          </p:txBody>
        </p:sp>
      </p:grpSp>
    </p:spTree>
    <p:custDataLst>
      <p:tags r:id="rId1"/>
    </p:custDataLst>
    <p:extLst>
      <p:ext uri="{BB962C8B-B14F-4D97-AF65-F5344CB8AC3E}">
        <p14:creationId xmlns:p14="http://schemas.microsoft.com/office/powerpoint/2010/main" val="350612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PSNARRATION" val="55,-928365327,C:\BobC\_Mission\__Intel Software College\Courses\__SVN\FT3.0\OpenMP3.0LabsPS\02 Programming with OpenMP 3 0 rev3.0.02.ppc"/>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079.49"/>
  <p:tag name="ORIGINALWIDTH" val="6388.451"/>
  <p:tag name="LATEXADDIN" val="\documentclass{article}\pagestyle{empty}&#10;\usepackage{amssymb}&#10;\usepackage{amsmath}&#10;\usepackage{graphics,epsfig}&#10;\usepackage[left=1.5cm,right=1.5cm]{geometry} &#10;\usepackage{color}&#10;\usepackage{multirow}&#10;\definecolor{MyDarkGreen}{rgb}{0,0.8,0}&#10;\definecolor{MyDarkBlue}{rgb}{0,0.2,0.8}&#10;\definecolor{MyDarkRed}{rgb}{0.8,0.05,0}&#10;&#10;\begin{document}&#10;\begin{itemize}&#10; \item Each block organizes its threads in a 3D structure defined by its three dimensions: $D_x$, $D_y$, and $D_z$ that you specify.&#10; \item A block cannot have more than 1024 threads $ \quad \Rightarrow \quad D_x \times D_y \times D_z \le 1024$.&#10; &#10; \item Each thread in a block can be identified by a unique index $(x, y, z)$, and&#10; &#10; \[&#10; 0 \le x &lt; D_x \quad \quad \quad 0 \le y &lt; D_y \quad \quad \quad 0 \le z &lt; D_z &#10; \]&#10; \item A triplet $(x, y, z)$, called the thread index, is a high-level representation of a thread in the economy of a block.  Under the hood, the same thread has a simplified and unique id, which is computed as $t_{id} = x + y*D_x + z*D_x*D_y$.  You can regard this as a &quot;projection&quot; to a 1D representation.  The concept of thread id is important in understanding how threads are grouped together in warps (more on &quot;warps&quot; later). &#10; &#10; \item In general, operating for vectors typically results in you choosing $D_y=D_z=1$.  Handling matrices typically goes well with $D_z=1$.  For handling PDEs in 3D you might want to have all three block dimensions nonzero.&#10;\end{itemize}&#10;\end{document}&#10;"/>
  <p:tag name="IGUANATEXSIZE" val="20"/>
  <p:tag name="IGUANATEXCURSOR" val="131"/>
  <p:tag name="TRANSPARENCY" val="Fals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M  \cdot 2^M  - (2^0  +  \ldots  + 2^{M-1} ) = M \cdot 2^M  - 2^M  + 1 = n(\log (n) - 1) + 1&#10;\]&#10;\end{document}&#10;"/>
  <p:tag name="EXTERNALNAME" val="TP_tmp"/>
  <p:tag name="BLEND" val="0"/>
  <p:tag name="TRANSPARENT" val="0"/>
  <p:tag name="RESOLUTION" val="1200"/>
  <p:tag name="WORKAROUNDTRANSPARENCYBUG" val="0"/>
  <p:tag name="ALLOWFONTSUBSTITUTION" val="0"/>
  <p:tag name="BITMAPFORMAT" val="png16m"/>
  <p:tag name="ORIGWIDTH" val="297"/>
  <p:tag name="PICTUREFILESIZE" val="13320"/>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sum\limits_{k = 0}^{M - 1} {2^{M - k - 1} }  = 2^M  - 1 = n - 1&#10;\]&#10;\end{document}&#10;"/>
  <p:tag name="EXTERNALNAME" val="TP_tmp"/>
  <p:tag name="BLEND" val="0"/>
  <p:tag name="TRANSPARENT" val="0"/>
  <p:tag name="RESOLUTION" val="1200"/>
  <p:tag name="WORKAROUNDTRANSPARENCYBUG" val="0"/>
  <p:tag name="ALLOWFONTSUBSTITUTION" val="0"/>
  <p:tag name="BITMAPFORMAT" val="png16m"/>
  <p:tag name="ORIGWIDTH" val="135"/>
  <p:tag name="PICTUREFILESIZE" val="10690"/>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3849</TotalTime>
  <Words>51131</Words>
  <Application>Microsoft Office PowerPoint</Application>
  <PresentationFormat>Widescreen</PresentationFormat>
  <Paragraphs>7419</Paragraphs>
  <Slides>399</Slides>
  <Notes>214</Notes>
  <HiddenSlides>0</HiddenSlides>
  <MMClips>0</MMClips>
  <ScaleCrop>false</ScaleCrop>
  <HeadingPairs>
    <vt:vector size="8" baseType="variant">
      <vt:variant>
        <vt:lpstr>Fonts Used</vt:lpstr>
      </vt:variant>
      <vt:variant>
        <vt:i4>20</vt:i4>
      </vt:variant>
      <vt:variant>
        <vt:lpstr>Theme</vt:lpstr>
      </vt:variant>
      <vt:variant>
        <vt:i4>4</vt:i4>
      </vt:variant>
      <vt:variant>
        <vt:lpstr>Embedded OLE Servers</vt:lpstr>
      </vt:variant>
      <vt:variant>
        <vt:i4>3</vt:i4>
      </vt:variant>
      <vt:variant>
        <vt:lpstr>Slide Titles</vt:lpstr>
      </vt:variant>
      <vt:variant>
        <vt:i4>399</vt:i4>
      </vt:variant>
    </vt:vector>
  </HeadingPairs>
  <TitlesOfParts>
    <vt:vector size="426" baseType="lpstr">
      <vt:lpstr>cmsy10</vt:lpstr>
      <vt:lpstr>Courier</vt:lpstr>
      <vt:lpstr>Palatino</vt:lpstr>
      <vt:lpstr>PalatinoLinotype-Roman</vt:lpstr>
      <vt:lpstr>Arial</vt:lpstr>
      <vt:lpstr>Calibri</vt:lpstr>
      <vt:lpstr>Calibri Light</vt:lpstr>
      <vt:lpstr>Cambria Math</vt:lpstr>
      <vt:lpstr>Consolas</vt:lpstr>
      <vt:lpstr>Corbel</vt:lpstr>
      <vt:lpstr>Courier New</vt:lpstr>
      <vt:lpstr>Garamond</vt:lpstr>
      <vt:lpstr>Lucida Calligraphy</vt:lpstr>
      <vt:lpstr>Lucida Console</vt:lpstr>
      <vt:lpstr>Segoe UI Semibold</vt:lpstr>
      <vt:lpstr>Tahoma</vt:lpstr>
      <vt:lpstr>Times New Roman</vt:lpstr>
      <vt:lpstr>Trebuchet MS</vt:lpstr>
      <vt:lpstr>Verdana</vt:lpstr>
      <vt:lpstr>Wingdings</vt:lpstr>
      <vt:lpstr>Custom Design</vt:lpstr>
      <vt:lpstr>3_Custom Design</vt:lpstr>
      <vt:lpstr>2_Custom Design</vt:lpstr>
      <vt:lpstr>4_Custom Design</vt:lpstr>
      <vt:lpstr>Worksheet</vt:lpstr>
      <vt:lpstr>Visio</vt:lpstr>
      <vt:lpstr>Chart</vt:lpstr>
      <vt:lpstr>ME759 High Performance Computing for Applications in Engineering  [Fall 2022] </vt:lpstr>
      <vt:lpstr>The Hardware-Software Interplay [Big Segment]</vt:lpstr>
      <vt:lpstr>The ISA. The FDX cycle. Microarchicture aspects</vt:lpstr>
      <vt:lpstr>Computing requires instructions and data</vt:lpstr>
      <vt:lpstr>The CPU’s Control Unit (CU)</vt:lpstr>
      <vt:lpstr>The CPU’s Arithmetic Logic Unit (ALU)</vt:lpstr>
      <vt:lpstr>Instruction Set Architecture (ISA)</vt:lpstr>
      <vt:lpstr>FDX Cycle</vt:lpstr>
      <vt:lpstr>Decoding: Instruction Type I - immediate (MIPS ISA)</vt:lpstr>
      <vt:lpstr>Decoding: Instruction Type R - register (MIPS ISA)</vt:lpstr>
      <vt:lpstr>Decoding: Instruction Type J - jump (MIPS ISA)</vt:lpstr>
      <vt:lpstr>FDX Cycle – The Execution Part: It all boils down to transistors…</vt:lpstr>
      <vt:lpstr>Transistors at work: AND, OR, NOT</vt:lpstr>
      <vt:lpstr>Integrated Circuits-A One Bit Combo: OR, AND, 1 Bit Adder</vt:lpstr>
      <vt:lpstr>Integrated Circuits: From Transistors to Chip Microarchitecture</vt:lpstr>
      <vt:lpstr>Registers</vt:lpstr>
      <vt:lpstr>Registers, quick facts</vt:lpstr>
      <vt:lpstr>Register Types (1/2)</vt:lpstr>
      <vt:lpstr>Register Types (2/2)</vt:lpstr>
      <vt:lpstr>Pipelining</vt:lpstr>
      <vt:lpstr>Clock Cycle: time before the assembly line move again</vt:lpstr>
      <vt:lpstr>PowerPoint Presentation</vt:lpstr>
      <vt:lpstr>Pipelining Benefits: faster execution &amp; no code rewrite</vt:lpstr>
      <vt:lpstr>Pipelining, Good to Remember</vt:lpstr>
      <vt:lpstr>Deep Pipelines Plagued by Pipelining Hazards</vt:lpstr>
      <vt:lpstr>Pipeline Structural Hazards</vt:lpstr>
      <vt:lpstr>Pipeline Data Hazards (2/2)</vt:lpstr>
      <vt:lpstr>Pipeline Control Hazards: Branch Prediction</vt:lpstr>
      <vt:lpstr>[New topic]Pipelining vs. Multiple-Issue</vt:lpstr>
      <vt:lpstr>Pipelining vs. Multiple Issue</vt:lpstr>
      <vt:lpstr>Attributes of Dynamic Multiple-Issue</vt:lpstr>
      <vt:lpstr>Instruction-Level Parallelism (ILP) [belongs to a single specific thread of a process] &amp;  Thread Level Parallelism (TLP) [happens on a single core]</vt:lpstr>
      <vt:lpstr>Process vs. thread – getting a bit into the weeds</vt:lpstr>
      <vt:lpstr>Each thread has its own register file, stack; but not memory space</vt:lpstr>
      <vt:lpstr>Multi-threading makes the full use of TLP</vt:lpstr>
      <vt:lpstr>Superscalar processor or TLP processor</vt:lpstr>
      <vt:lpstr>Measuring Speed of Execution</vt:lpstr>
      <vt:lpstr>Nomenclature</vt:lpstr>
      <vt:lpstr>The CPU Performance Equation</vt:lpstr>
      <vt:lpstr>Big New Topic: Memory Aspects</vt:lpstr>
      <vt:lpstr>SRAM vs. DRAM: wrap-up </vt:lpstr>
      <vt:lpstr>New Topic: The Memory Hierarchy</vt:lpstr>
      <vt:lpstr>Memory Hierarchy</vt:lpstr>
      <vt:lpstr>Cache Memories</vt:lpstr>
      <vt:lpstr>How Cache Comes into Play</vt:lpstr>
      <vt:lpstr>Caches: Come In Two Flavors</vt:lpstr>
      <vt:lpstr>Processor Clock vs. Memory Clock [important to understand]</vt:lpstr>
      <vt:lpstr>Multiple Levels of Cache</vt:lpstr>
      <vt:lpstr>Example: Intel Core i7 Cache Hierarchy</vt:lpstr>
      <vt:lpstr>The reason caches can [sometimes]  make a difference: “Principle of Locality”</vt:lpstr>
      <vt:lpstr>Matrix, stored in 2D format</vt:lpstr>
      <vt:lpstr>Three observations related to our 2D and 3D examples</vt:lpstr>
      <vt:lpstr>Observations on “Observation 1”</vt:lpstr>
      <vt:lpstr>Observations on “Observation 3” (most important)</vt:lpstr>
      <vt:lpstr>The Lesson Learned</vt:lpstr>
      <vt:lpstr>The Lesson Learned</vt:lpstr>
      <vt:lpstr>[Back to caches: The inner workings of caches] General Cache Concepts</vt:lpstr>
      <vt:lpstr>Cache Line (aka Cache Block)</vt:lpstr>
      <vt:lpstr>General Cache Concepts: Hit</vt:lpstr>
      <vt:lpstr>General Cache Concepts: Miss</vt:lpstr>
      <vt:lpstr>Most common reasons for Cache Misses</vt:lpstr>
      <vt:lpstr>Cache Miss Classification, by Request Type</vt:lpstr>
      <vt:lpstr>Placement &amp; Replacement Policies</vt:lpstr>
      <vt:lpstr>Placement &amp; Replacement Policies: further discussion</vt:lpstr>
      <vt:lpstr>The BEST rule: The “folks in an apartment building” metaphor </vt:lpstr>
      <vt:lpstr>General Cache Organization (B, E, S)</vt:lpstr>
      <vt:lpstr>We’ve done memory reads. What about writes?</vt:lpstr>
      <vt:lpstr>Cache performance metrics [a nomenclature matter]</vt:lpstr>
      <vt:lpstr>PowerPoint Presentation</vt:lpstr>
      <vt:lpstr>Writing Cache Friendly Code: Rules of Thumb</vt:lpstr>
      <vt:lpstr>The “Memory Mountain” Experiment</vt:lpstr>
      <vt:lpstr>New Topic: Virtual Memory</vt:lpstr>
      <vt:lpstr>Virtual vs. Physical Memory</vt:lpstr>
      <vt:lpstr>The Virtual Memory: its anatomy</vt:lpstr>
      <vt:lpstr>Anatomy of the Stack</vt:lpstr>
      <vt:lpstr>Page Table [stored in main memory]: the mechanics of address translation</vt:lpstr>
      <vt:lpstr>Anatomy of a Virtual Memory Address</vt:lpstr>
      <vt:lpstr>The TLB [Translation Lookaside Buffer]</vt:lpstr>
      <vt:lpstr>Memory Access: The Big Picture, Includes Cache</vt:lpstr>
      <vt:lpstr>malloc vs. calloc: some ways in which they’re different</vt:lpstr>
      <vt:lpstr>The Clean/Dirty Bit &amp; the concept of Page Fault</vt:lpstr>
      <vt:lpstr>[New Short Topic] The size of the frame/page</vt:lpstr>
      <vt:lpstr>Parallel computing: why, and why now?</vt:lpstr>
      <vt:lpstr>Main causes for sequential computing speed stalling</vt:lpstr>
      <vt:lpstr>Memory Latencies [typical server and mobile computers]</vt:lpstr>
      <vt:lpstr>Memory Latency vs. Memory Bandwidth [1/2]</vt:lpstr>
      <vt:lpstr>Memory Latency vs. Memory Bandwidth [2/2]</vt:lpstr>
      <vt:lpstr>The ILP Wall</vt:lpstr>
      <vt:lpstr>Parallel computing: The Ox vs. Chickens Analogy</vt:lpstr>
      <vt:lpstr>The Fermi Architecture [ Schematic of a NVIDIA Stream Multiprocessor (SM)]</vt:lpstr>
      <vt:lpstr>A Fermi SM (Streaming Multiprocessor (SM); one of 16)</vt:lpstr>
      <vt:lpstr>Fermi: 30,000 feet perspective, the entire chip</vt:lpstr>
      <vt:lpstr>The CPU and GPU: showing their true colors</vt:lpstr>
      <vt:lpstr>[New Topic] Flynn’s Taxonomy of Architectures [Moving away from hardware; moving into software aspects]</vt:lpstr>
      <vt:lpstr>Algorithmic vs. Intrinsic Scaling</vt:lpstr>
      <vt:lpstr>Scaling, Closing Remarks</vt:lpstr>
      <vt:lpstr>GPU Computing with CUDA</vt:lpstr>
      <vt:lpstr>Bandwidth in a CPU-GPU System [high speed requires high bandwidth]</vt:lpstr>
      <vt:lpstr>Coarse Grain vs. Fine Grain Parallelism</vt:lpstr>
      <vt:lpstr>Coarse Grain vs. Fine Grain Parallelism</vt:lpstr>
      <vt:lpstr>GPGPU Computing [General Purpose GPU Computing]: how carried out</vt:lpstr>
      <vt:lpstr>CUDA Programming Model: GPU as a Highly Multithreaded Coprocessor</vt:lpstr>
      <vt:lpstr>The CUDA Execution Model</vt:lpstr>
      <vt:lpstr>The CUDA Execution Model</vt:lpstr>
      <vt:lpstr>The concept of “CUDA host stream”</vt:lpstr>
      <vt:lpstr>Further comments, on the “asynchronous” aspect of GPU computing</vt:lpstr>
      <vt:lpstr>More specifics: GPU operations that are asynchronous</vt:lpstr>
      <vt:lpstr>The CUDA Execution Model: Three Opportunities for Asynchronous Execution</vt:lpstr>
      <vt:lpstr>CUDA Function Declarations: (the “C with extensions” part)</vt:lpstr>
      <vt:lpstr>GPU Execution Configuration</vt:lpstr>
      <vt:lpstr>[New Topic] The concept of Execution Configuration</vt:lpstr>
      <vt:lpstr>Important slide: a “block of threads” gets mapped to a SM</vt:lpstr>
      <vt:lpstr>More on the Execution Configuration</vt:lpstr>
      <vt:lpstr>Block and Thread Index (Idx)</vt:lpstr>
      <vt:lpstr>A couple (not all) of the built-in CUDA variables [Critical in supporting the SIMD parallel computing paradigm]</vt:lpstr>
      <vt:lpstr>Matrix Multiplication Example - Device-side Kernel Function</vt:lpstr>
      <vt:lpstr>Putting things in perspective</vt:lpstr>
      <vt:lpstr>Pad a Matrix for Overshooting</vt:lpstr>
      <vt:lpstr>Array Indexing Demo: The multi-block case</vt:lpstr>
      <vt:lpstr>Recurring Theme in CUDA Programming [summarizing previous discussion, started after CUDA Example]</vt:lpstr>
      <vt:lpstr>PowerPoint Presentation</vt:lpstr>
      <vt:lpstr>High-level Perspective</vt:lpstr>
      <vt:lpstr>Device-Level Scheduler</vt:lpstr>
      <vt:lpstr>SM-Level Schedulers</vt:lpstr>
      <vt:lpstr>[short/important topic]: Thread Index vs. Thread ID [critical in (i) understanding how SIMD is supported in CUDA,  and (ii) understanding the concept of “warp”]</vt:lpstr>
      <vt:lpstr>Organizing Threads into Warps</vt:lpstr>
      <vt:lpstr>Threads are Organized &amp; Executed as Warps</vt:lpstr>
      <vt:lpstr>The nitty-gritty: hardware resources dictate what a capability can do</vt:lpstr>
      <vt:lpstr>SM Warp Scheduling, more details</vt:lpstr>
      <vt:lpstr>Fermi Specifics</vt:lpstr>
      <vt:lpstr>Fermi Specifics</vt:lpstr>
      <vt:lpstr>Good to know… When SM has multiple partitions (like Ampere)</vt:lpstr>
      <vt:lpstr>Possible state of a warp (the interplay between warps &amp; warp-scheduler)</vt:lpstr>
      <vt:lpstr>Execution Configuration, revisiting the concept</vt:lpstr>
      <vt:lpstr>Scheduling: Summing It Up…</vt:lpstr>
      <vt:lpstr>PowerPoint Presentation</vt:lpstr>
      <vt:lpstr>Thread Divergence in “if-then-else”</vt:lpstr>
      <vt:lpstr>Thread divergence issues</vt:lpstr>
      <vt:lpstr>Thread divergence issues</vt:lpstr>
      <vt:lpstr>Performance of Divergent Code</vt:lpstr>
      <vt:lpstr>The “schedule optimizer” hardware asset</vt:lpstr>
      <vt:lpstr>Handling thread divergence, Volta/Turing/Ampere</vt:lpstr>
      <vt:lpstr>Handling thread divergence, Volta/Turing/Ampere</vt:lpstr>
      <vt:lpstr>Example: Volta thread scheduling helps algorithm implementation</vt:lpstr>
      <vt:lpstr>PowerPoint Presentation</vt:lpstr>
      <vt:lpstr>CUDA Memory Ecosystem, high vantage point [Note: picture assumes two blocks, each with two threads]</vt:lpstr>
      <vt:lpstr> </vt:lpstr>
      <vt:lpstr>What “register” means in CUDA</vt:lpstr>
      <vt:lpstr>Programmer View of Register File</vt:lpstr>
      <vt:lpstr>The Concept of Local Memory [“local”: misnomer]</vt:lpstr>
      <vt:lpstr>Caches &amp; the Shared Memory</vt:lpstr>
      <vt:lpstr>Caches &amp; the Shared Memory</vt:lpstr>
      <vt:lpstr>Global, Constant, and Texture Memories</vt:lpstr>
      <vt:lpstr>CUDA Device Memory Allocation/Deallocation </vt:lpstr>
      <vt:lpstr>CUDA Host-Device Data Transfer</vt:lpstr>
      <vt:lpstr>Memory Access Times</vt:lpstr>
      <vt:lpstr>Putting things in perspective: The 3 most important GPU memory spaces</vt:lpstr>
      <vt:lpstr>A Common CUDA Programming Pattern: Tiling w/ Shared Memory</vt:lpstr>
      <vt:lpstr>Tiling used for Matrix-Matrix multiplication</vt:lpstr>
      <vt:lpstr>PowerPoint Presentation</vt:lpstr>
      <vt:lpstr>Synchronization Function [Rule of Thumb: Try hard to use shared memory]</vt:lpstr>
      <vt:lpstr>3 Ways to Set Aside Shared Memory</vt:lpstr>
      <vt:lpstr>Memory Layout: All GPU units communicate to global memory through L2 cache</vt:lpstr>
      <vt:lpstr>L1 Cache vs. Shared Memory</vt:lpstr>
      <vt:lpstr>On the microarchitecture of the GPU’s Shared Memory [1/2]</vt:lpstr>
      <vt:lpstr>On the architecture of the GPU’s Shared Memory</vt:lpstr>
      <vt:lpstr>Shared Memory: Transaction Rules &amp; Bank Conflicts</vt:lpstr>
      <vt:lpstr>Shared Memory Bank Conflicts</vt:lpstr>
      <vt:lpstr>Bank Addressing Examples Transactions Involving 4 Byte Words</vt:lpstr>
      <vt:lpstr>Linear Addressing, Data types and bank conflicts</vt:lpstr>
      <vt:lpstr>Data Hazards in Parallel Computing (not only GPU)</vt:lpstr>
      <vt:lpstr>Parallel computing, bottom line</vt:lpstr>
      <vt:lpstr>The CUDA __threadfence function, backdrop</vt:lpstr>
      <vt:lpstr>The CUDA __threadfence family of functions</vt:lpstr>
      <vt:lpstr>The nitty-gritty, has to do with enforcing ordering…</vt:lpstr>
      <vt:lpstr>The concept of “memory consistency”</vt:lpstr>
      <vt:lpstr>The volatile qualifier</vt:lpstr>
      <vt:lpstr>The volatile qualifier: how things go south, ShMem example</vt:lpstr>
      <vt:lpstr>volatile vs. __threadfence(): how different?</vt:lpstr>
      <vt:lpstr>GPU Cache Line</vt:lpstr>
      <vt:lpstr>Memory Access Issues</vt:lpstr>
      <vt:lpstr>Data Access “Divergence”</vt:lpstr>
      <vt:lpstr>Global Memory Access</vt:lpstr>
      <vt:lpstr>Comment, on the “layout of the access” attribute</vt:lpstr>
      <vt:lpstr>Comment, on the “alignment” attribute</vt:lpstr>
      <vt:lpstr>Hitting the jackpot/winning the lottery</vt:lpstr>
      <vt:lpstr>Why is this important?</vt:lpstr>
      <vt:lpstr>A note on the effective bandwidth</vt:lpstr>
      <vt:lpstr>Test Your Understanding</vt:lpstr>
      <vt:lpstr>Reflecting on Accessing Global Memory in CUDA</vt:lpstr>
      <vt:lpstr>How Do You Avoid Bad Memory Accesses?</vt:lpstr>
      <vt:lpstr>Related to Data Organization</vt:lpstr>
      <vt:lpstr>SoA or AoS?</vt:lpstr>
      <vt:lpstr>Latency vs. Bandwidth, or how the CPU and GPU go about hiding memory access overhead</vt:lpstr>
      <vt:lpstr>Atomic Operations</vt:lpstr>
      <vt:lpstr>Coordinating Memory Operations to Avoid Data Hazards </vt:lpstr>
      <vt:lpstr>Atomics, Introduction</vt:lpstr>
      <vt:lpstr>Atomic Functions, Example [1/3]</vt:lpstr>
      <vt:lpstr>Atomic Functions [2/3]</vt:lpstr>
      <vt:lpstr>Atomic Functions [3/3]</vt:lpstr>
      <vt:lpstr>Histogram Example</vt:lpstr>
      <vt:lpstr>Performance Notes </vt:lpstr>
      <vt:lpstr>No mix-and-match, please…</vt:lpstr>
      <vt:lpstr>Rules of thumb, atomic ops</vt:lpstr>
      <vt:lpstr>Synchronization vs. Coordination</vt:lpstr>
      <vt:lpstr>Resource Management Considerations</vt:lpstr>
      <vt:lpstr>Some Hard Constraints (1/2)</vt:lpstr>
      <vt:lpstr>Some Hard Constraints (2/2)</vt:lpstr>
      <vt:lpstr>The Concept of Occupancy</vt:lpstr>
      <vt:lpstr>NVIDIA CUDA Occupancy Calculator</vt:lpstr>
      <vt:lpstr>Occupancy != Performance [yet a pretty good proxy]</vt:lpstr>
      <vt:lpstr>Parameterize Your Application</vt:lpstr>
      <vt:lpstr>CUDA Optimization Rules of Thumb</vt:lpstr>
      <vt:lpstr>Writing CUDA Software: High-Priority Recommendations</vt:lpstr>
      <vt:lpstr>Writing CUDA Software: Medium-Priority Recommendations</vt:lpstr>
      <vt:lpstr>Some nuts and bolts, compiler related and such [supplemental material]</vt:lpstr>
      <vt:lpstr>Compiling CUDA Code [with nvcc driver]</vt:lpstr>
      <vt:lpstr>PTX: Parallel Thread eXecution</vt:lpstr>
      <vt:lpstr>More on the nvcc compiler</vt:lpstr>
      <vt:lpstr>The JIT story</vt:lpstr>
      <vt:lpstr>Getting stuck with a CC, via the –code flag</vt:lpstr>
      <vt:lpstr>A word on PTX compatibility, and the role of the –arch flag</vt:lpstr>
      <vt:lpstr>Example, combining –arch and –code via -gencode</vt:lpstr>
      <vt:lpstr>GPU Computing: Case studies</vt:lpstr>
      <vt:lpstr>Problem at hand: Performing a 1D Stencil</vt:lpstr>
      <vt:lpstr>Serial Algorithm</vt:lpstr>
      <vt:lpstr>Serial Implementation [assume N=16 mil.]</vt:lpstr>
      <vt:lpstr>Serial Implementation</vt:lpstr>
      <vt:lpstr>Serial Implementation</vt:lpstr>
      <vt:lpstr>Serial Implementation</vt:lpstr>
      <vt:lpstr>Application Optimization Process</vt:lpstr>
      <vt:lpstr>Parallel Algorithm</vt:lpstr>
      <vt:lpstr>The Parallel Implementation</vt:lpstr>
      <vt:lpstr>NVIDIA Visual Profiler [nvvp, part of CUDA installation]</vt:lpstr>
      <vt:lpstr>Detecting Low Memory Throughput</vt:lpstr>
      <vt:lpstr>Visual Profiler Analysis</vt:lpstr>
      <vt:lpstr>Visual Profiler Analysis</vt:lpstr>
      <vt:lpstr>Online Optimization Help</vt:lpstr>
      <vt:lpstr>Pinned CPU Memory Implementation </vt:lpstr>
      <vt:lpstr>Pinned Memory</vt:lpstr>
      <vt:lpstr>Allocate/Free Pinned Memory (a.k.a. Page Locked Memory)</vt:lpstr>
      <vt:lpstr>Pinned CPU Memory Result</vt:lpstr>
      <vt:lpstr>Pinned CPU Memory Result</vt:lpstr>
      <vt:lpstr>Application Optimization Process  [Revisited]</vt:lpstr>
      <vt:lpstr>Data Partitioning Example</vt:lpstr>
      <vt:lpstr>Data Partitioning Example</vt:lpstr>
      <vt:lpstr>Data Partitioning Example</vt:lpstr>
      <vt:lpstr>Overlapped Compute/Memcpy [problem broken into 16 chunks]</vt:lpstr>
      <vt:lpstr>Overlapped Compute/Memcpy</vt:lpstr>
      <vt:lpstr>Overlapped Compute/Memcpy</vt:lpstr>
      <vt:lpstr>Optimization Summary [Looking Back at 1D Stencil Example…]</vt:lpstr>
      <vt:lpstr>Iterative Optimization</vt:lpstr>
      <vt:lpstr>The CUDA SDK allows you to do a roofline analysis as well…</vt:lpstr>
      <vt:lpstr>CUDA Case Study 2: Parallel Reduction</vt:lpstr>
      <vt:lpstr>Parallel Reduction in CUDA</vt:lpstr>
      <vt:lpstr>Parallel Reduction: Sum all entries in an array</vt:lpstr>
      <vt:lpstr>Problem: Global, grid-level synchronization missing in CUDA</vt:lpstr>
      <vt:lpstr>Multiple Kernel Calls [An Example, and how it all works out…]</vt:lpstr>
      <vt:lpstr>Vector Reduction: 30,000 Feet Perspective</vt:lpstr>
      <vt:lpstr>What is Our Optimization Goal?</vt:lpstr>
      <vt:lpstr>Parallel Reduction: Interleaved Addressing</vt:lpstr>
      <vt:lpstr>Reduction #1: Interleaved Addressing</vt:lpstr>
      <vt:lpstr>Parallel Reduction: Interleaved Addressing</vt:lpstr>
      <vt:lpstr>Reduction #2: Interleaved Addressing</vt:lpstr>
      <vt:lpstr>Parallel Reduction: Sequential Addressing</vt:lpstr>
      <vt:lpstr>Reduction #3: Sequential Addressing</vt:lpstr>
      <vt:lpstr>Idle Threads…</vt:lpstr>
      <vt:lpstr>Reduction #4: First Add During Load</vt:lpstr>
      <vt:lpstr>Instruction Bottleneck [important slide]</vt:lpstr>
      <vt:lpstr>Unrolling the Last Warp</vt:lpstr>
      <vt:lpstr>Reduction #5: Unroll the Last Warp</vt:lpstr>
      <vt:lpstr>Complete Unrolling</vt:lpstr>
      <vt:lpstr>Reduction #6: Completely Unrolled</vt:lpstr>
      <vt:lpstr>Invoking Template Kernels</vt:lpstr>
      <vt:lpstr>Parallel Reduction Complexity</vt:lpstr>
      <vt:lpstr>What About Cost?</vt:lpstr>
      <vt:lpstr>Algorithm Cascading</vt:lpstr>
      <vt:lpstr>Kernel 7, Comments</vt:lpstr>
      <vt:lpstr>Reduction #7: Multiple Adds / Thread</vt:lpstr>
      <vt:lpstr>Performance for 4 Million element reduction</vt:lpstr>
      <vt:lpstr>Final Kernel…</vt:lpstr>
      <vt:lpstr>Performance Comparison</vt:lpstr>
      <vt:lpstr>Lessons Learned, Array Reduction</vt:lpstr>
      <vt:lpstr>CUDA Case Study 3: Parallel Prefix Scan on the GPU</vt:lpstr>
      <vt:lpstr>Parallel Prefix Sum (Scan)</vt:lpstr>
      <vt:lpstr>Prefix scan: comes in two main flavors</vt:lpstr>
      <vt:lpstr>Scan on the CPU [as is, it computes exclusive scan]</vt:lpstr>
      <vt:lpstr>Applications of prefix scan</vt:lpstr>
      <vt:lpstr>Algorithm Intuition…</vt:lpstr>
      <vt:lpstr>Parallel Scan Algorithm Solution #1: Hillis &amp; Steele (1986)</vt:lpstr>
      <vt:lpstr>The Plain English Perspective</vt:lpstr>
      <vt:lpstr>The Plain English Perspective</vt:lpstr>
      <vt:lpstr>Hillis &amp; Steele, Operation Count</vt:lpstr>
      <vt:lpstr>Hillis &amp; Steele: Kernel Function</vt:lpstr>
      <vt:lpstr>Hillis &amp; Steele: Kernel Function, Quick Remarks</vt:lpstr>
      <vt:lpstr>Parallel Scan Algorithm: Solution #2: Harris-Sengupta-Owen  (2007)</vt:lpstr>
      <vt:lpstr>Picture and Pseudocode: The Reduction Step (“roots to main trunk”)</vt:lpstr>
      <vt:lpstr>Operation Count, Reduce Phase</vt:lpstr>
      <vt:lpstr>The “main trunk to roots” sweep (the down sweep)</vt:lpstr>
      <vt:lpstr>“main trunk-to-roots” phase, remarks</vt:lpstr>
      <vt:lpstr>PowerPoint Presentation</vt:lpstr>
      <vt:lpstr>Going beyond 2048 entries handled by one CUDA block [1/3]</vt:lpstr>
      <vt:lpstr>Going beyond 2048 entries handled by one CUDA block [2/3]</vt:lpstr>
      <vt:lpstr>Going beyond 2048 entries handled by one CUDA block [3/3]</vt:lpstr>
      <vt:lpstr>Concluding Remarks, Parallel Scan</vt:lpstr>
      <vt:lpstr>CUDA Streams</vt:lpstr>
      <vt:lpstr>The “GPU computing” process</vt:lpstr>
      <vt:lpstr>CUDA Streams: Prelude</vt:lpstr>
      <vt:lpstr>[“Streams” Preamble: 1/4] Asynchronous Concurrent Execution: some CUDA calls are asynchronous</vt:lpstr>
      <vt:lpstr>[“Streams” Preamble: 2/4] Non-blocking Host-Device Data Transfer Issues</vt:lpstr>
      <vt:lpstr>[“Streams” Preamble: 3/4] Non-blocking Host-Device Data Transfer Issues</vt:lpstr>
      <vt:lpstr>[“Streams” Preamble: 4/4] Overlapping Host  Device Data Transfer with Device Execution</vt:lpstr>
      <vt:lpstr>Why pinned memory?</vt:lpstr>
      <vt:lpstr>CUDA Streams: Two flavors of concurrency enabled by streams</vt:lpstr>
      <vt:lpstr>CUDA Streams: Overview</vt:lpstr>
      <vt:lpstr>CUDA Streams: Overview [Cntd.]</vt:lpstr>
      <vt:lpstr>CUDA Streams: Overview [Cntd.]</vt:lpstr>
      <vt:lpstr>CUDA Streams: Quick notes</vt:lpstr>
      <vt:lpstr>Example, Part 1 – CUDA Streams: Creation</vt:lpstr>
      <vt:lpstr>Example, Part 2 – CUDA Streams: Making Use of Them</vt:lpstr>
      <vt:lpstr>Example, Part 3 – CUDA Streams: Clean Up Phase</vt:lpstr>
      <vt:lpstr>CUDA Streams: Caveats</vt:lpstr>
      <vt:lpstr>CUDA Stream: More Caveats</vt:lpstr>
      <vt:lpstr>CUDA Streams: Synchronization Aspects</vt:lpstr>
      <vt:lpstr>Example: Use of cudaStreamWaitEvent</vt:lpstr>
      <vt:lpstr>Example 1: Using One Stream [Enable both CPU and GPU to mind their business at the same time]</vt:lpstr>
      <vt:lpstr>This Example’s Kernel </vt:lpstr>
      <vt:lpstr>The “main()” Function</vt:lpstr>
      <vt:lpstr>The “main()” Function [Cntd.]</vt:lpstr>
      <vt:lpstr>Example 1, Summary</vt:lpstr>
      <vt:lpstr>Example 1, Summary</vt:lpstr>
      <vt:lpstr>Warmup slide: Using streams is similar to pipelining (from ILP)</vt:lpstr>
      <vt:lpstr>Gaining speed through concurrency. Looks like “manual pipelining” </vt:lpstr>
      <vt:lpstr>Example 2: Using Multiple Streams [Version 2.1]</vt:lpstr>
      <vt:lpstr>Overlapping Execution and Data Transfer: What is hoped for</vt:lpstr>
      <vt:lpstr>Quiz: Overlapping Execution and Data Transfer</vt:lpstr>
      <vt:lpstr>The “main()” Function, Two Streams</vt:lpstr>
      <vt:lpstr>The “main()” Function, Two Streams [Cntd.]</vt:lpstr>
      <vt:lpstr>The “main()” Function, Two Streams [Cntd.]</vt:lpstr>
      <vt:lpstr>Example 2.1 [Version 1], Summary</vt:lpstr>
      <vt:lpstr>Comments, Using Two Streams [Version 2.1]</vt:lpstr>
      <vt:lpstr>The Two Stream Example, Version 2.1 Looking Under the Hood</vt:lpstr>
      <vt:lpstr>The Two Stream Example Looking Under the Hood</vt:lpstr>
      <vt:lpstr>The Two Stream Example  [Version 2.2: A More Effective Implementation: Breadth First]</vt:lpstr>
      <vt:lpstr>The Two Stream Example </vt:lpstr>
      <vt:lpstr>Using Streams, Lessons Learned</vt:lpstr>
      <vt:lpstr>CUDA Streams: Two flavors of concurrency enabled by streams [old slide]</vt:lpstr>
      <vt:lpstr>Concurrent Kernel Execution [second type of concurrency enabled by use of CUDA streams]</vt:lpstr>
      <vt:lpstr>CUDA Streams: More recent developments</vt:lpstr>
      <vt:lpstr>CUDA basics: departing thoughts</vt:lpstr>
      <vt:lpstr>GPU Computing: Good in Engineering?</vt:lpstr>
      <vt:lpstr>Departing Thoughts</vt:lpstr>
      <vt:lpstr>Debugging GPU CUDA code</vt:lpstr>
      <vt:lpstr>cuda-gdb main features</vt:lpstr>
      <vt:lpstr>Recommended Compilation Flags</vt:lpstr>
      <vt:lpstr>Usage [On your desktop, at home or office]</vt:lpstr>
      <vt:lpstr>Program Execution Control</vt:lpstr>
      <vt:lpstr>Execution Control</vt:lpstr>
      <vt:lpstr>Execution Control</vt:lpstr>
      <vt:lpstr>Stepping: from where, and how</vt:lpstr>
      <vt:lpstr>Breakpoints</vt:lpstr>
      <vt:lpstr>Conditional Breakpoints</vt:lpstr>
      <vt:lpstr>Conditional Breakpoints</vt:lpstr>
      <vt:lpstr>Thread Focus</vt:lpstr>
      <vt:lpstr>Thread Focus</vt:lpstr>
      <vt:lpstr>Devices</vt:lpstr>
      <vt:lpstr>Kernels</vt:lpstr>
      <vt:lpstr>Thread Focus</vt:lpstr>
      <vt:lpstr>Thread Focus</vt:lpstr>
      <vt:lpstr>Threads</vt:lpstr>
      <vt:lpstr>Program State Inspection</vt:lpstr>
      <vt:lpstr>Stack Trace</vt:lpstr>
      <vt:lpstr>Stack Trace</vt:lpstr>
      <vt:lpstr>Source Variables</vt:lpstr>
      <vt:lpstr>Memory</vt:lpstr>
      <vt:lpstr>Hardware Registers</vt:lpstr>
      <vt:lpstr>Code Disassembly</vt:lpstr>
      <vt:lpstr>Going on a tangent: SASS vs PTX</vt:lpstr>
      <vt:lpstr>Run-Time Error Detection</vt:lpstr>
      <vt:lpstr>cuda-memcheck</vt:lpstr>
      <vt:lpstr>cuda-memcheck errors</vt:lpstr>
      <vt:lpstr>cuda-memcheck</vt:lpstr>
      <vt:lpstr>See cuda-memcheck at work…</vt:lpstr>
      <vt:lpstr>Example</vt:lpstr>
      <vt:lpstr>Tips &amp; Miscellaneous Notes</vt:lpstr>
      <vt:lpstr>Best Practices</vt:lpstr>
      <vt:lpstr>Best Practices</vt:lpstr>
      <vt:lpstr>Tips</vt:lpstr>
      <vt:lpstr>Tips</vt:lpstr>
      <vt:lpstr>Profiling GPU CUDA code</vt:lpstr>
      <vt:lpstr>Code Timing/Profiling</vt:lpstr>
      <vt:lpstr>ncu Usage </vt:lpstr>
      <vt:lpstr>ncu – GPU Summary</vt:lpstr>
      <vt:lpstr>Older Profiling Examples</vt:lpstr>
      <vt:lpstr>nvprof – GPU Trace</vt:lpstr>
      <vt:lpstr>nvprof – Powerful for getting insights into what happens on the host as well</vt:lpstr>
      <vt:lpstr>nvvp: NVIDIA Visual Profiler</vt:lpstr>
      <vt:lpstr>Nsight: Visual Studio Edition</vt:lpstr>
      <vt:lpstr>The CUDA Profiling Tools Interface (CUPTI)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Diskant H</dc:creator>
  <cp:lastModifiedBy>Diskant H</cp:lastModifiedBy>
  <cp:revision>114</cp:revision>
  <dcterms:created xsi:type="dcterms:W3CDTF">2022-09-30T18:06:53Z</dcterms:created>
  <dcterms:modified xsi:type="dcterms:W3CDTF">2022-10-12T17:03:39Z</dcterms:modified>
</cp:coreProperties>
</file>